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sldIdLst>
    <p:sldId id="353" r:id="rId5"/>
    <p:sldId id="370" r:id="rId6"/>
    <p:sldId id="354" r:id="rId7"/>
    <p:sldId id="355" r:id="rId8"/>
    <p:sldId id="371" r:id="rId9"/>
    <p:sldId id="374" r:id="rId10"/>
    <p:sldId id="375" r:id="rId11"/>
    <p:sldId id="376" r:id="rId12"/>
    <p:sldId id="373" r:id="rId13"/>
    <p:sldId id="379" r:id="rId14"/>
    <p:sldId id="380" r:id="rId15"/>
    <p:sldId id="381" r:id="rId16"/>
    <p:sldId id="382" r:id="rId17"/>
    <p:sldId id="377" r:id="rId18"/>
    <p:sldId id="378" r:id="rId1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LT(" lastIdx="4" clrIdx="0">
    <p:extLst>
      <p:ext uri="{19B8F6BF-5375-455C-9EA6-DF929625EA0E}">
        <p15:presenceInfo xmlns:p15="http://schemas.microsoft.com/office/powerpoint/2012/main" userId="S-1-5-21-3521595049-301303566-333748410-662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FD3"/>
    <a:srgbClr val="9BBAC0"/>
    <a:srgbClr val="B5DACC"/>
    <a:srgbClr val="00959B"/>
    <a:srgbClr val="365ABD"/>
    <a:srgbClr val="C48903"/>
    <a:srgbClr val="00A892"/>
    <a:srgbClr val="0098E8"/>
    <a:srgbClr val="1A7483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 snapToObjects="1" showGuides="1">
      <p:cViewPr varScale="1">
        <p:scale>
          <a:sx n="118" d="100"/>
          <a:sy n="118" d="100"/>
        </p:scale>
        <p:origin x="32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ABD1-5F09-CB43-BCC0-1DEB934835DE}" type="datetimeFigureOut">
              <a:rPr lang="en-FI"/>
              <a:t>03/14/2024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CB69-F670-CE45-9316-2F76980D2403}" type="slidenum">
              <a:r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2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84D5C40-B351-929D-8EBA-583F28EF4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9FCADA93-0FB7-CA2C-F62B-6B3CC39CB4ED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</p:grpSpPr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6D9BDDC-63C8-A606-3309-A101EDBAAD0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3D79F50D-C8E1-942C-5F25-BC823CF4BD82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40374709-EEEC-6317-3CA1-3C9E3C24DCD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C9141825-7943-460F-AE5C-B764A83C2E47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A20DAC6C-B8EB-C949-0F57-78DB7E47376A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0A815BB-81E2-C717-6AFF-4F725A43B2D6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Vapaamuotoinen: Muoto 14">
              <a:extLst>
                <a:ext uri="{FF2B5EF4-FFF2-40B4-BE49-F238E27FC236}">
                  <a16:creationId xmlns:a16="http://schemas.microsoft.com/office/drawing/2014/main" id="{A1349553-367A-2E6F-8462-1D37FD253D02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4F0C3B0B-D175-97F9-E62E-4EE47018B3E0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019F5014-AA56-ECA6-D298-1E24205A8E55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36FE07DE-EE8A-5C5F-A076-56399220594F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4A4A905F-3B4B-1E83-1CD3-7D1F1EEA0679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AC8BCAEA-413F-DA34-F459-8494060D65D0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792D0-593A-8142-8D86-0189A50E462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275769" y="1935332"/>
            <a:ext cx="6841339" cy="2393823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Anna esitykselle kuvaava otsikko,</a:t>
            </a:r>
            <a:br>
              <a:rPr lang="fi-FI" dirty="0"/>
            </a:br>
            <a:r>
              <a:rPr lang="fi-FI" dirty="0"/>
              <a:t>pituus 2–3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96790" y="4500000"/>
            <a:ext cx="4053600" cy="761113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</a:t>
            </a:r>
            <a:r>
              <a:rPr lang="fi-FI" dirty="0" err="1"/>
              <a:t>nimu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665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51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B64713-1922-554E-9087-40B12698E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59" y="-27384"/>
            <a:ext cx="12237719" cy="6898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E1236C-831E-C54D-AB26-AC3B3AA44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1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Väliotsikko,</a:t>
            </a:r>
            <a:br>
              <a:rPr lang="fi-FI" dirty="0"/>
            </a:br>
            <a:r>
              <a:rPr lang="fi-FI" dirty="0"/>
              <a:t>korkeintaan kaksi riviä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6760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843D9-84CC-8E43-A1E6-4BC608898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11876" y="-33643"/>
            <a:ext cx="12240090" cy="6880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0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Väliotsikko, </a:t>
            </a:r>
            <a:br>
              <a:rPr lang="fi-FI" noProof="0" dirty="0"/>
            </a:br>
            <a:r>
              <a:rPr lang="fi-FI" noProof="0" dirty="0"/>
              <a:t>korkeintaan kaksi riviä</a:t>
            </a:r>
          </a:p>
        </p:txBody>
      </p:sp>
    </p:spTree>
    <p:extLst>
      <p:ext uri="{BB962C8B-B14F-4D97-AF65-F5344CB8AC3E}">
        <p14:creationId xmlns:p14="http://schemas.microsoft.com/office/powerpoint/2010/main" val="531794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vihreä + kuv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02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 + ku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706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vis asianosto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Tiivis asianosto esityksen jäsentämiseen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706E95-246C-917C-048F-36167F365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797" y="1332000"/>
            <a:ext cx="4138295" cy="3763342"/>
          </a:xfrm>
        </p:spPr>
        <p:txBody>
          <a:bodyPr>
            <a:normAutofit/>
          </a:bodyPr>
          <a:lstStyle>
            <a:lvl1pPr marL="320675" indent="-307975">
              <a:buFont typeface="Arial" panose="020B0604020202020204" pitchFamily="34" charset="0"/>
              <a:buChar char="•"/>
              <a:tabLst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1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800"/>
            </a:lvl4pPr>
            <a:lvl5pPr marL="2000250" indent="-171450">
              <a:buFont typeface="Arial" panose="020B0604020202020204" pitchFamily="34" charset="0"/>
              <a:buChar char="•"/>
              <a:defRPr sz="18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E11CFB-9B1F-0815-D11B-021619BB8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</a:blip>
          <a:srcRect t="40507" r="20646" b="9178"/>
          <a:stretch/>
        </p:blipFill>
        <p:spPr>
          <a:xfrm>
            <a:off x="-75302" y="3993931"/>
            <a:ext cx="8036107" cy="2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6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556-3007-BA4D-A1BB-95286BEFF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7921625" cy="1080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Vain otsikko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93295-F835-2A4F-B6E6-7F158EC393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CB1-B266-BA47-A71E-7DA39C0092DC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F8893-E1E4-C14F-BF90-DAB72552F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1E79-F110-F947-A0EB-09EF70791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5045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405FE-7FDF-3741-B777-88FD492B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2D4-3613-5649-8FAA-418C1B6C0EFB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5F80E-B48F-E446-AC5C-21377DD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A5BCD-546C-3A47-B35C-2E594694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2875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nost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F703B42-29AE-3F42-BB70-3A84480916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3898289"/>
            <a:ext cx="5230800" cy="196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DC66D-C716-A24B-8BD2-22114CB5F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1812407"/>
            <a:ext cx="5230800" cy="1961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B6C5A5-B492-1447-B909-CE0010AC9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3898289"/>
            <a:ext cx="5230800" cy="1960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7135D-E0A4-3441-9139-7561A8275A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1812407"/>
            <a:ext cx="5230800" cy="1961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FA8E0-68DD-D84C-B185-D665F53FF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719999"/>
            <a:ext cx="10585450" cy="1080000"/>
          </a:xfrm>
        </p:spPr>
        <p:txBody>
          <a:bodyPr anchor="ctr" anchorCtr="0">
            <a:normAutofit/>
          </a:bodyPr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Neljä nostoa, </a:t>
            </a:r>
            <a:br>
              <a:rPr lang="fi-FI" noProof="0" dirty="0"/>
            </a:br>
            <a:r>
              <a:rPr lang="fi-FI" noProof="0" dirty="0"/>
              <a:t>kaksirivinen otsikko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CE5EA5-0EC5-58C4-EB96-FC9E3D9AE61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1210884" y="205560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E5BE-8A05-D14D-B2A0-1AD0FC523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1910" y="2477626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225A0A2-EEE3-07EE-C156-6804854D56D1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6539145" y="203295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4B245C6-ECDF-F9F9-8CF7-78DFAACD9DF4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542825" y="2476800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A761-048D-C54D-8E20-6C9D95F53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19FD-7351-674E-88EC-346BE3031EE7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E2B8-D029-384A-92E9-B5724AA136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9211-1DC9-694E-B796-2E30C70960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7FC0FB3-6F99-A3FA-11F4-F770C9023FF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211397" y="4183200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562E4AD-4384-F11E-3BFC-E74384CA0A8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11910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3130747-405D-D8B8-97A0-B4374FB80ED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6539144" y="4135499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A7A858B-5857-DEC6-CB5B-C592D4D97308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543484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1763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2BE4F23-31E6-B9AF-873E-D41F82BB4881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EF83DB-CBE1-D658-D404-E78481FB36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8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harma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B82195ED-2743-42C0-2BF2-02B5DA66E3F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6FD2CA2-C83C-1F0D-AEFA-C8D0151BD1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B8AAA6-2534-4185-9894-0F9DCCA14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18" name="Ryhmä 17">
            <a:extLst>
              <a:ext uri="{FF2B5EF4-FFF2-40B4-BE49-F238E27FC236}">
                <a16:creationId xmlns:a16="http://schemas.microsoft.com/office/drawing/2014/main" id="{804C6A93-87CA-1B07-F39F-8243F651D13F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  <a:solidFill>
            <a:srgbClr val="9BBAC0"/>
          </a:solidFill>
        </p:grpSpPr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2FBF413C-9B35-068E-0278-46B04871BE22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DAD44D19-FA62-771E-3A78-10CE9448DF04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Vapaamuotoinen: Muoto 21">
              <a:extLst>
                <a:ext uri="{FF2B5EF4-FFF2-40B4-BE49-F238E27FC236}">
                  <a16:creationId xmlns:a16="http://schemas.microsoft.com/office/drawing/2014/main" id="{36A36485-5BCF-B7CB-5033-0A5463BFA3C0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CC761B76-4B59-CAD6-F7FE-E7B34A78B650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620ED29-A106-E37E-CBCC-4FE43D8F50FE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9544D780-EDC9-C6A0-BAEC-EEA9F0214063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5E6E0946-5602-1681-3A7F-CE021B9EECD4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BC8A880-8ED5-E05F-03BF-595CFD700C6F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48FD01E9-6994-BC06-D826-F320EBCDF73E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C6393F0-F81F-0924-2069-9DD6182B9D37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D7012E85-AD27-6528-80C8-FF5F84D76E88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3" name="Vapaamuotoinen: Muoto 42">
              <a:extLst>
                <a:ext uri="{FF2B5EF4-FFF2-40B4-BE49-F238E27FC236}">
                  <a16:creationId xmlns:a16="http://schemas.microsoft.com/office/drawing/2014/main" id="{1B0BF348-FD47-57FD-0AEB-3A6C6C96546B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9BC09BD6-2490-7843-B7CF-5122CC607A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000" y="4500000"/>
            <a:ext cx="4052977" cy="72116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nimi</a:t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1A845-53D6-7D47-85A8-5E6FE5496E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5767" y="1936800"/>
            <a:ext cx="6840000" cy="2394000"/>
          </a:xfrm>
        </p:spPr>
        <p:txBody>
          <a:bodyPr l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Anna esitykselle kuvaava otsikko, pituus 2–3 riviä</a:t>
            </a:r>
          </a:p>
        </p:txBody>
      </p:sp>
    </p:spTree>
    <p:extLst>
      <p:ext uri="{BB962C8B-B14F-4D97-AF65-F5344CB8AC3E}">
        <p14:creationId xmlns:p14="http://schemas.microsoft.com/office/powerpoint/2010/main" val="2578540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888566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50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sini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18722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0" y="1944000"/>
            <a:ext cx="8718723" cy="379792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en-FI"/>
              <a:pPr/>
              <a:t>‹#›</a:t>
            </a:fld>
            <a:endParaRPr lang="en-FI"/>
          </a:p>
        </p:txBody>
      </p:sp>
      <p:pic>
        <p:nvPicPr>
          <p:cNvPr id="27" name="Kuva 26">
            <a:extLst>
              <a:ext uri="{FF2B5EF4-FFF2-40B4-BE49-F238E27FC236}">
                <a16:creationId xmlns:a16="http://schemas.microsoft.com/office/drawing/2014/main" id="{FF1DD1D5-0CD4-6C77-E75F-A4520D537E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523" r="1158"/>
          <a:stretch/>
        </p:blipFill>
        <p:spPr>
          <a:xfrm>
            <a:off x="9298513" y="-7938"/>
            <a:ext cx="2893488" cy="6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0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BE60F421-FC09-57C4-AC92-DC7E0936B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 b="1227"/>
          <a:stretch/>
        </p:blipFill>
        <p:spPr>
          <a:xfrm>
            <a:off x="9024183" y="-15875"/>
            <a:ext cx="3167818" cy="6873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08211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1" y="1944000"/>
            <a:ext cx="8708211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en-FI"/>
              <a:t>03/14/2024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8989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äotsikko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15E4E07F-07AA-F9F5-501A-0E3707F8D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/>
          <a:stretch/>
        </p:blipFill>
        <p:spPr>
          <a:xfrm>
            <a:off x="9024183" y="-15876"/>
            <a:ext cx="3167818" cy="69592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7CCE-4D83-C34D-B208-4372EFF092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5" y="783798"/>
            <a:ext cx="8214601" cy="323850"/>
          </a:xfrm>
        </p:spPr>
        <p:txBody>
          <a:bodyPr lIns="14400" tIns="0" anchor="b" anchorCtr="0">
            <a:normAutofit/>
          </a:bodyPr>
          <a:lstStyle>
            <a:lvl1pPr marL="0" indent="0">
              <a:buNone/>
              <a:defRPr sz="1350" b="0" cap="all" spc="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Lyhyt yläotsikko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91F3F-1F58-0546-839E-69C27C4A8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1061813"/>
            <a:ext cx="8225487" cy="87816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yksipalstainen, yläotsikolla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1432-FB30-E843-8B2C-F0322E34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62" y="1944000"/>
            <a:ext cx="8865866" cy="3586716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5986-3F82-3848-9C2B-5A384D4899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B5B-B319-0B42-AB42-7B16B0057661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CAEDF-B78D-C943-A135-08F02A3D1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7DB3D-8A81-C84B-B13F-AA6BAA8A83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3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 tai sisältö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C171-29DD-C147-9204-BD985F50A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kaksipalstainen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7E06-6098-814C-8AA5-987824D56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61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1FE6-A0AB-9C4E-B3A8-9D5D0D29EC2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8686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6867-393E-DE42-9581-1934918B6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C288-B895-514C-9963-8FCF0CCA733A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DA177-36B3-7D48-BF05-7BD244AE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9B7A-AC84-A44F-980A-A1BCA6C63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334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vertailu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EC9C-47A9-7A4B-8807-FC4BDFB41F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6" y="1980000"/>
            <a:ext cx="5194300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03275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2FD6D-AD6F-274D-9961-DA062F6327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0000"/>
            <a:ext cx="521652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09BFCB3-417E-4345-B485-F5ABA756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440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5183415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 kuvalla,</a:t>
            </a:r>
            <a:br>
              <a:rPr lang="fi-FI" noProof="0" dirty="0"/>
            </a:br>
            <a:r>
              <a:rPr lang="fi-FI" noProof="0" dirty="0"/>
              <a:t>lyhyt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462408" cy="3849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0D327B08-75C3-EA4D-6C54-B40C5BBD45F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6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05495BC-0A85-1731-D7A7-18F29910E33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5200" y="6225718"/>
            <a:ext cx="1784783" cy="38482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9165C-3396-5C49-BB4E-E81FED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108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7D9C-76EE-704D-AC70-A428AA81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161" y="1944000"/>
            <a:ext cx="10871109" cy="3763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DCDA-6DEE-464D-925C-45E808D9AD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50430" y="6256337"/>
            <a:ext cx="1153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670A19CC-10B7-B140-9731-4ED0E8922BE7}" type="datetime1">
              <a:rPr lang="fi-FI" noProof="0" smtClean="0"/>
              <a:pPr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4F51-23B5-EC4F-B677-2471EC2003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670" y="6256337"/>
            <a:ext cx="2046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noProof="0" dirty="0"/>
              <a:t>Aihe/tekijä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C577-6A46-F14C-B124-25FD999FDD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82910" y="6259125"/>
            <a:ext cx="110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45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71" r:id="rId2"/>
    <p:sldLayoutId id="2147483650" r:id="rId3"/>
    <p:sldLayoutId id="2147483712" r:id="rId4"/>
    <p:sldLayoutId id="2147483711" r:id="rId5"/>
    <p:sldLayoutId id="2147483709" r:id="rId6"/>
    <p:sldLayoutId id="2147483652" r:id="rId7"/>
    <p:sldLayoutId id="2147483677" r:id="rId8"/>
    <p:sldLayoutId id="2147483713" r:id="rId9"/>
    <p:sldLayoutId id="2147483663" r:id="rId10"/>
    <p:sldLayoutId id="2147483662" r:id="rId11"/>
    <p:sldLayoutId id="2147483717" r:id="rId12"/>
    <p:sldLayoutId id="2147483714" r:id="rId13"/>
    <p:sldLayoutId id="2147483715" r:id="rId14"/>
    <p:sldLayoutId id="2147483654" r:id="rId15"/>
    <p:sldLayoutId id="2147483655" r:id="rId16"/>
    <p:sldLayoutId id="2147483666" r:id="rId17"/>
    <p:sldLayoutId id="2147483667" r:id="rId18"/>
    <p:sldLayoutId id="2147483716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27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04800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320675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415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68" userDrawn="1">
          <p15:clr>
            <a:srgbClr val="F26B43"/>
          </p15:clr>
        </p15:guide>
        <p15:guide id="3" pos="4112" userDrawn="1">
          <p15:clr>
            <a:srgbClr val="F26B43"/>
          </p15:clr>
        </p15:guide>
        <p15:guide id="4" pos="506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8" orient="horz" pos="550" userDrawn="1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ila.tiimeri.fi/sites/vn-parlament_neuvkunta/_layouts/15/start.aspx#/SitePages/Kotisivu.aspx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m.fi/valtionavustukset" TargetMode="External"/><Relationship Id="rId2" Type="http://schemas.openxmlformats.org/officeDocument/2006/relationships/hyperlink" Target="https://oikeusministerio.fi/-/tyoryhma-laatimaan-kansalaisjarjestostrategiaa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ikeusministerio.fi/hanke?tunnus=OM038:00/2023" TargetMode="External"/><Relationship Id="rId2" Type="http://schemas.openxmlformats.org/officeDocument/2006/relationships/hyperlink" Target="https://vm.fi/hanke?tunnus=VM133:00/2023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hankeikkuna.fi/asiakirjat/07ee9e85-8e51-40f7-a5aa-fed562a7bb2e/2a71553b-4eba-440b-9524-b69148cbaa08/ASETTAMISPAATOS_20231025062427.PDF" TargetMode="External"/><Relationship Id="rId2" Type="http://schemas.openxmlformats.org/officeDocument/2006/relationships/hyperlink" Target="https://vm.fi/-/yleishyodyllisten-yhteisojen-rahoituksen-ja-toiminnan-kehittamisen-parlamentaarinen-neuvottelukunta-asetettiin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hilkka.kemppi@eduskunta.fi" TargetMode="External"/><Relationship Id="rId13" Type="http://schemas.openxmlformats.org/officeDocument/2006/relationships/hyperlink" Target="mailto:timo.furuholm@eduskunta.fi" TargetMode="External"/><Relationship Id="rId18" Type="http://schemas.openxmlformats.org/officeDocument/2006/relationships/hyperlink" Target="mailto:Harry.harkimo@eduskunta.fi" TargetMode="External"/><Relationship Id="rId3" Type="http://schemas.openxmlformats.org/officeDocument/2006/relationships/hyperlink" Target="mailto:jari.koskela@eduskunta.fi" TargetMode="External"/><Relationship Id="rId7" Type="http://schemas.openxmlformats.org/officeDocument/2006/relationships/hyperlink" Target="mailto:pia.viitanen@eduskunta.fi" TargetMode="External"/><Relationship Id="rId12" Type="http://schemas.openxmlformats.org/officeDocument/2006/relationships/hyperlink" Target="mailto:minja.koskela@eduskunta.fi" TargetMode="External"/><Relationship Id="rId17" Type="http://schemas.openxmlformats.org/officeDocument/2006/relationships/hyperlink" Target="mailto:sari.tanus@eduskunta.fi" TargetMode="External"/><Relationship Id="rId2" Type="http://schemas.openxmlformats.org/officeDocument/2006/relationships/hyperlink" Target="mailto:laura.huhtasaari@eduskunta.fi" TargetMode="External"/><Relationship Id="rId16" Type="http://schemas.openxmlformats.org/officeDocument/2006/relationships/hyperlink" Target="mailto:mika.poutala@eduskunta.f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joona.rasanen@eduskunta.fi" TargetMode="External"/><Relationship Id="rId11" Type="http://schemas.openxmlformats.org/officeDocument/2006/relationships/hyperlink" Target="mailto:hanna.holopainen@eduskunta.fi" TargetMode="External"/><Relationship Id="rId5" Type="http://schemas.openxmlformats.org/officeDocument/2006/relationships/hyperlink" Target="mailto:tere.sammallahti@eduskunta.fi" TargetMode="External"/><Relationship Id="rId15" Type="http://schemas.openxmlformats.org/officeDocument/2006/relationships/hyperlink" Target="mailto:joakim.strand@eduskunta.fi" TargetMode="External"/><Relationship Id="rId10" Type="http://schemas.openxmlformats.org/officeDocument/2006/relationships/hyperlink" Target="mailto:inka.hopsu@eduskunta.fi" TargetMode="External"/><Relationship Id="rId4" Type="http://schemas.openxmlformats.org/officeDocument/2006/relationships/hyperlink" Target="mailto:milla.lahdenpera@eduskunta.fi" TargetMode="External"/><Relationship Id="rId9" Type="http://schemas.openxmlformats.org/officeDocument/2006/relationships/hyperlink" Target="mailto:antti.kurvinen@eduskunta.fi" TargetMode="External"/><Relationship Id="rId14" Type="http://schemas.openxmlformats.org/officeDocument/2006/relationships/hyperlink" Target="mailto:mikko.ollikainen@eduskunta.fi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anna.munsterhjelm@nuorisoala.fi" TargetMode="External"/><Relationship Id="rId13" Type="http://schemas.openxmlformats.org/officeDocument/2006/relationships/hyperlink" Target="mailto:Lea.ryynanen-karjalainen@tsv.fi" TargetMode="External"/><Relationship Id="rId3" Type="http://schemas.openxmlformats.org/officeDocument/2006/relationships/hyperlink" Target="mailto:Annika.lyytikainen@kulttuurijataide.fi" TargetMode="External"/><Relationship Id="rId7" Type="http://schemas.openxmlformats.org/officeDocument/2006/relationships/hyperlink" Target="mailto:outi.hakkarainen@fingo.fi" TargetMode="External"/><Relationship Id="rId12" Type="http://schemas.openxmlformats.org/officeDocument/2006/relationships/hyperlink" Target="mailto:Sami.syrjamaki@tsv.fi" TargetMode="External"/><Relationship Id="rId2" Type="http://schemas.openxmlformats.org/officeDocument/2006/relationships/hyperlink" Target="mailto:Rosa.merilainen@kulttuurijataide.f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ilmari.nalbantoglu@fingo.fi" TargetMode="External"/><Relationship Id="rId11" Type="http://schemas.openxmlformats.org/officeDocument/2006/relationships/hyperlink" Target="mailto:Toni.ahva@olympiakomitea.fi" TargetMode="External"/><Relationship Id="rId5" Type="http://schemas.openxmlformats.org/officeDocument/2006/relationships/hyperlink" Target="mailto:eija.koivuranta@vaestoliitto.fi" TargetMode="External"/><Relationship Id="rId10" Type="http://schemas.openxmlformats.org/officeDocument/2006/relationships/hyperlink" Target="mailto:Taina.susiluoto@olympiakomitea.fi" TargetMode="External"/><Relationship Id="rId4" Type="http://schemas.openxmlformats.org/officeDocument/2006/relationships/hyperlink" Target="mailto:vertti.kiukas@soste.fi" TargetMode="External"/><Relationship Id="rId9" Type="http://schemas.openxmlformats.org/officeDocument/2006/relationships/hyperlink" Target="mailto:Petra.pieska@nuorisoala.f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Leena.rantala@gov.fi" TargetMode="External"/><Relationship Id="rId3" Type="http://schemas.openxmlformats.org/officeDocument/2006/relationships/hyperlink" Target="mailto:mari.karikoski@gov.fi" TargetMode="External"/><Relationship Id="rId7" Type="http://schemas.openxmlformats.org/officeDocument/2006/relationships/hyperlink" Target="mailto:Tauno.junttila@gov.fi" TargetMode="External"/><Relationship Id="rId2" Type="http://schemas.openxmlformats.org/officeDocument/2006/relationships/hyperlink" Target="mailto:tuula.lybeck@gov.f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uija.laukkanen@gov.fi" TargetMode="External"/><Relationship Id="rId5" Type="http://schemas.openxmlformats.org/officeDocument/2006/relationships/hyperlink" Target="mailto:carita.murto@gov.fi" TargetMode="External"/><Relationship Id="rId10" Type="http://schemas.openxmlformats.org/officeDocument/2006/relationships/hyperlink" Target="mailto:Jaana.kiviluote@eduskunta.fi" TargetMode="External"/><Relationship Id="rId4" Type="http://schemas.openxmlformats.org/officeDocument/2006/relationships/hyperlink" Target="mailto:hannu.tolonen@gov.fi" TargetMode="External"/><Relationship Id="rId9" Type="http://schemas.openxmlformats.org/officeDocument/2006/relationships/hyperlink" Target="mailto:Saana.kokko@eduskunta.f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35C0F-8037-3CEB-A4FE-63D52B2E73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Parlamentaarinen neuvottelukunta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4E4488-F827-B7EC-E74E-914CB7782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6789" y="4500000"/>
            <a:ext cx="5907575" cy="761113"/>
          </a:xfrm>
        </p:spPr>
        <p:txBody>
          <a:bodyPr/>
          <a:lstStyle/>
          <a:p>
            <a:r>
              <a:rPr lang="fi-FI" dirty="0" smtClean="0"/>
              <a:t>Tuula Lybeck, hankejohtaja</a:t>
            </a:r>
            <a:endParaRPr lang="fi-FI" dirty="0"/>
          </a:p>
          <a:p>
            <a:r>
              <a:rPr lang="fi-FI" dirty="0" smtClean="0"/>
              <a:t>Parlamentaarisen neuvottelukunnan kokous</a:t>
            </a:r>
          </a:p>
          <a:p>
            <a:r>
              <a:rPr lang="fi-FI" dirty="0" smtClean="0"/>
              <a:t>5.12.2023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210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12436" y="5920509"/>
            <a:ext cx="2179782" cy="822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10</a:t>
            </a:fld>
            <a:endParaRPr lang="fi-FI" noProof="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98919"/>
              </p:ext>
            </p:extLst>
          </p:nvPr>
        </p:nvGraphicFramePr>
        <p:xfrm>
          <a:off x="660400" y="929640"/>
          <a:ext cx="108712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9070347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40329277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63863027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71924906"/>
                    </a:ext>
                  </a:extLst>
                </a:gridCol>
              </a:tblGrid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Kokousnumero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Päivämäärä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Alustava asialista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Lisätiedot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77218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1/2023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49 (joulukuu)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Perehdytys; tilannekuva; valtionavustustoiminnan kehittäminen; kokousten suunnitteleminen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Kutsuttavat asiantuntijat (OM)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Tilannekuvan</a:t>
                      </a:r>
                      <a:r>
                        <a:rPr lang="fi-FI" sz="1000" baseline="0" dirty="0" smtClean="0"/>
                        <a:t> muodostaminen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8507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1/2024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</a:t>
                      </a:r>
                      <a:r>
                        <a:rPr lang="fi-FI" sz="1000" baseline="0" dirty="0" smtClean="0"/>
                        <a:t> 6 tai viikko 7 (helmikuu)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Käsitteiden määritteleminen ja mahdolliset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rajaukset;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altionavustusten kohdentamista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sekä</a:t>
                      </a: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 päämääriä ja tavoitteita sekä vaikutusten arviointia koskevan tiedon kokoaminen;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ansalaisjärjestöstrategian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valmisteleminen ja varainhankinnan kehittäminen </a:t>
                      </a:r>
                      <a:endParaRPr lang="fi-FI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/>
                        <a:t>Ensimmäinen selvitys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tx1"/>
                          </a:solidFill>
                        </a:rPr>
                        <a:t>Kutsuttavat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</a:rPr>
                        <a:t> asiantuntijat (OM, UM)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3006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2/2024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14 (huhtikuu)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Valtionavustusten hallinnoinnin asianmukaisuus ja tuloksellisuuden edellytykset. Toimintaympäristömuutokset ja</a:t>
                      </a:r>
                      <a:r>
                        <a:rPr lang="fi-FI" sz="1000" baseline="0" dirty="0" smtClean="0"/>
                        <a:t> yhteiskunnallisten tarpeiden muuttuminen</a:t>
                      </a:r>
                      <a:r>
                        <a:rPr lang="fi-FI" sz="1000" dirty="0" smtClean="0"/>
                        <a:t>;</a:t>
                      </a:r>
                      <a:r>
                        <a:rPr lang="fi-FI" sz="1000" baseline="0" dirty="0" smtClean="0"/>
                        <a:t> järjestöjen toiminnan kehittäminen ja kehittyminen sekä sitä koskevan seurannan suunnitteleminen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136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3/2024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22</a:t>
                      </a:r>
                      <a:r>
                        <a:rPr lang="fi-FI" sz="1000" baseline="0" dirty="0" smtClean="0"/>
                        <a:t> tai viikko 23 (touko-kesäkuu)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/>
                        <a:t>Valtionavustuksia koskevan tiedon analysointi- ja raportointitarpeiden selvittäminen toimikaudeksi (2025, 2026 ja 2027); ensimmäisen analysointi- ja raportointitoimeksiannon tekeminen Valtiokonttorille (vuosi 2025)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2188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4/2024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38 (syyskuu)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/>
                        <a:t>Edeltävän vuoden valtionavustusten tuloksellisuuden ja vaikuttavuuden arvioiminen; haettujen ja myönnettyjen valtionavustusten analysoiminen valtionavustuspalveluiden perusteella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Tilannekuvan muodostaminen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0567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5/2024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45 (marraskuu)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Hankkeiden tuloksia ja vaikutuksia koskevan tiedon kokoaminen (vuosilta 2022</a:t>
                      </a:r>
                      <a:r>
                        <a:rPr lang="fi-FI" sz="1000" baseline="0" dirty="0" smtClean="0"/>
                        <a:t>–2023)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Toinen</a:t>
                      </a:r>
                      <a:r>
                        <a:rPr lang="fi-FI" sz="1000" baseline="0" dirty="0" smtClean="0"/>
                        <a:t> selvitys 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895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6/2024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50 (joulukuu)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Valtionavustusten hakuilmoituksia koskevan tiedon kokoaminen;</a:t>
                      </a:r>
                      <a:r>
                        <a:rPr lang="fi-FI" sz="1000" baseline="0" dirty="0" smtClean="0"/>
                        <a:t> t</a:t>
                      </a:r>
                      <a:r>
                        <a:rPr lang="fi-FI" sz="1000" dirty="0" smtClean="0"/>
                        <a:t>ulevan vuoden selvitystehtävien</a:t>
                      </a:r>
                      <a:r>
                        <a:rPr lang="fi-FI" sz="1000" baseline="0" dirty="0" smtClean="0"/>
                        <a:t> suunnitteleminen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Kolmas selvitys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3712"/>
                  </a:ext>
                </a:extLst>
              </a:tr>
            </a:tbl>
          </a:graphicData>
        </a:graphic>
      </p:graphicFrame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660400" y="254052"/>
            <a:ext cx="10888566" cy="43454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Kokoussuunnitelmaluonnos keskustelua varten (2024)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171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12436" y="5920509"/>
            <a:ext cx="2179782" cy="822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11</a:t>
            </a:fld>
            <a:endParaRPr lang="fi-FI" noProof="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98613"/>
              </p:ext>
            </p:extLst>
          </p:nvPr>
        </p:nvGraphicFramePr>
        <p:xfrm>
          <a:off x="660400" y="929640"/>
          <a:ext cx="10871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9070347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40329277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63863027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71924906"/>
                    </a:ext>
                  </a:extLst>
                </a:gridCol>
              </a:tblGrid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Kokousnumero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Päivämäärä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Alustava asialista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Teema / tarkoitus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77218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1/2025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</a:t>
                      </a:r>
                      <a:r>
                        <a:rPr lang="fi-FI" sz="1000" baseline="0" dirty="0" smtClean="0"/>
                        <a:t> 6 tai viikko 7 (helmikuu)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Valtiokonttorin tuottaman analyysin ja</a:t>
                      </a:r>
                      <a:r>
                        <a:rPr lang="fi-FI" sz="1000" baseline="0" dirty="0" smtClean="0"/>
                        <a:t> raportin käsitteleminen; edellisvuonna koottujen tietojen tiivistäminen; v</a:t>
                      </a:r>
                      <a:r>
                        <a:rPr lang="fi-FI" sz="1000" dirty="0" smtClean="0"/>
                        <a:t>altionavustusten hakuilmoitusten kehittäminen</a:t>
                      </a:r>
                      <a:r>
                        <a:rPr lang="fi-FI" sz="1000" baseline="0" dirty="0" smtClean="0"/>
                        <a:t> 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Valtionavustustoiminnan kehittäminen (tiedotteen julkaiseminen)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3006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2/2025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14 (</a:t>
                      </a:r>
                      <a:r>
                        <a:rPr lang="fi-FI" sz="1000" dirty="0" err="1" smtClean="0"/>
                        <a:t>maalis</a:t>
                      </a:r>
                      <a:r>
                        <a:rPr lang="fi-FI" sz="1000" dirty="0" smtClean="0"/>
                        <a:t>-huhtikuu)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Tulevien valtionavustushakujen ja niissä tapahtuneiden muutosten esitteleminen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Tilannekuvan muodostaminen ja</a:t>
                      </a:r>
                      <a:r>
                        <a:rPr lang="fi-FI" sz="1000" baseline="0" dirty="0" smtClean="0"/>
                        <a:t> muutosten osoittaminen </a:t>
                      </a:r>
                      <a:endParaRPr lang="fi-FI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136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3/2025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22</a:t>
                      </a:r>
                      <a:r>
                        <a:rPr lang="fi-FI" sz="1000" baseline="0" dirty="0" smtClean="0"/>
                        <a:t> (toukokuu)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Ensimmäinen</a:t>
                      </a:r>
                      <a:r>
                        <a:rPr lang="fi-FI" sz="1000" baseline="0" dirty="0" smtClean="0"/>
                        <a:t> selvitys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2188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4/2025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38 (syyskuu)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/>
                        <a:t>Edeltävän vuoden valtionavustusten tuloksellisuuden ja vaikuttavuuden arvioiminen; edellisenä vuotena haettujen ja myönnettyjen valtionavustusten tutkiminen valtionavustuspalveluiden perusteella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Tilannekuvan muodostaminen ja muutosten osoittaminen 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0567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5/2025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45 (marraskuu)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Toinen selvitys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895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Parlamentaarisen neuvottelukunnan</a:t>
                      </a:r>
                      <a:r>
                        <a:rPr lang="fi-FI" sz="1000" baseline="0" dirty="0" smtClean="0"/>
                        <a:t> kokous 6/2025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Viikko 50 (joulukuu)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Tulevan vuoden selvitystehtävien</a:t>
                      </a:r>
                      <a:r>
                        <a:rPr lang="fi-FI" sz="1000" baseline="0" dirty="0" smtClean="0"/>
                        <a:t> suunnitteleminen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3712"/>
                  </a:ext>
                </a:extLst>
              </a:tr>
            </a:tbl>
          </a:graphicData>
        </a:graphic>
      </p:graphicFrame>
      <p:sp>
        <p:nvSpPr>
          <p:cNvPr id="2" name="Suorakulmio 1"/>
          <p:cNvSpPr/>
          <p:nvPr/>
        </p:nvSpPr>
        <p:spPr>
          <a:xfrm>
            <a:off x="660400" y="4761781"/>
            <a:ext cx="4031673" cy="133927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/>
              <a:t>VALTION TALOUSARVION VALMISTELU</a:t>
            </a:r>
          </a:p>
          <a:p>
            <a:pPr algn="ctr"/>
            <a:endParaRPr lang="fi-FI" sz="1050" dirty="0" smtClean="0"/>
          </a:p>
          <a:p>
            <a:pPr marL="228600" indent="-228600" algn="ctr">
              <a:buAutoNum type="arabicPeriod"/>
            </a:pPr>
            <a:r>
              <a:rPr lang="fi-FI" sz="1050" dirty="0" smtClean="0"/>
              <a:t>Hallinnonalojen </a:t>
            </a:r>
            <a:r>
              <a:rPr lang="fi-FI" sz="1050" dirty="0"/>
              <a:t>talousarvioehdotukset (</a:t>
            </a:r>
            <a:r>
              <a:rPr lang="fi-FI" sz="1050" dirty="0" smtClean="0"/>
              <a:t>toukokuu)</a:t>
            </a:r>
          </a:p>
          <a:p>
            <a:pPr marL="228600" indent="-228600" algn="ctr">
              <a:buAutoNum type="arabicPeriod"/>
            </a:pPr>
            <a:r>
              <a:rPr lang="fi-FI" sz="1050" dirty="0" smtClean="0"/>
              <a:t>Talousarvioesitys </a:t>
            </a:r>
            <a:r>
              <a:rPr lang="fi-FI" sz="1050" dirty="0"/>
              <a:t>sekä valtiovarainministeriön ja ministeriöiden väliset neuvottelut (elokuu) </a:t>
            </a:r>
          </a:p>
          <a:p>
            <a:pPr marL="228600" indent="-228600" algn="ctr">
              <a:buAutoNum type="arabicPeriod"/>
            </a:pPr>
            <a:r>
              <a:rPr lang="fi-FI" sz="1050" dirty="0" smtClean="0"/>
              <a:t>Talousarvion hyväksyminen (joulukuu)</a:t>
            </a:r>
            <a:endParaRPr lang="fi-FI" sz="1050" dirty="0"/>
          </a:p>
        </p:txBody>
      </p:sp>
      <p:sp>
        <p:nvSpPr>
          <p:cNvPr id="6" name="Suorakulmio 5"/>
          <p:cNvSpPr/>
          <p:nvPr/>
        </p:nvSpPr>
        <p:spPr>
          <a:xfrm>
            <a:off x="5052291" y="4761780"/>
            <a:ext cx="4031673" cy="133927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/>
              <a:t>NEUVOTTELUKUNNAN KOKOAMA TIETO</a:t>
            </a:r>
          </a:p>
          <a:p>
            <a:pPr algn="ctr"/>
            <a:endParaRPr lang="fi-FI" sz="1050" dirty="0" smtClean="0"/>
          </a:p>
          <a:p>
            <a:pPr algn="ctr"/>
            <a:r>
              <a:rPr lang="fi-FI" sz="1050" dirty="0" smtClean="0"/>
              <a:t>Vuoden aikana kertyy tietoa, jonka valtiovarainministeriö voi ottaa huomioon meno- ja rakennekartoituksissaan sekä seuraavaa vuotta koskevassa talousarvioehdotuksessaan. Toimikauden aikana kertynyt tieto voidaan ottaa </a:t>
            </a:r>
            <a:r>
              <a:rPr lang="fi-FI" sz="1050" smtClean="0"/>
              <a:t>huomioon esimerkiksi julkisen </a:t>
            </a:r>
            <a:r>
              <a:rPr lang="fi-FI" sz="1050" dirty="0" smtClean="0"/>
              <a:t>talouden suunnitelmaa valmisteltaessa. </a:t>
            </a:r>
            <a:endParaRPr lang="fi-FI" sz="1050" dirty="0"/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660400" y="254052"/>
            <a:ext cx="10888566" cy="43454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Kokoussuunnitelmamalliluonnos (vuodet 2025–2026)  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9291782" y="4761781"/>
            <a:ext cx="2257184" cy="133927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/>
              <a:t>VALTIONAVUSTUSPROSESSI</a:t>
            </a:r>
          </a:p>
          <a:p>
            <a:pPr algn="ctr"/>
            <a:endParaRPr lang="fi-FI" sz="1050" dirty="0"/>
          </a:p>
          <a:p>
            <a:pPr marL="228600" indent="-228600" algn="ctr">
              <a:buAutoNum type="arabicPeriod"/>
            </a:pPr>
            <a:r>
              <a:rPr lang="fi-FI" sz="1050" dirty="0" smtClean="0"/>
              <a:t>Hakuajat (kevät–syksy)</a:t>
            </a:r>
          </a:p>
          <a:p>
            <a:pPr marL="228600" indent="-228600" algn="ctr">
              <a:buAutoNum type="arabicPeriod"/>
            </a:pPr>
            <a:r>
              <a:rPr lang="fi-FI" sz="1050" dirty="0" smtClean="0"/>
              <a:t>Tuloksellisuusraportointi (syksy)</a:t>
            </a:r>
            <a:endParaRPr lang="fi-FI" sz="1050" dirty="0"/>
          </a:p>
        </p:txBody>
      </p:sp>
    </p:spTree>
    <p:extLst>
      <p:ext uri="{BB962C8B-B14F-4D97-AF65-F5344CB8AC3E}">
        <p14:creationId xmlns:p14="http://schemas.microsoft.com/office/powerpoint/2010/main" val="321007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Kokouskäytännöt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652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Kokouskäytännöt </a:t>
            </a:r>
            <a:endParaRPr lang="fi-FI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1" r="25151"/>
          <a:stretch>
            <a:fillRect/>
          </a:stretch>
        </p:blipFill>
        <p:spPr/>
      </p:pic>
      <p:sp>
        <p:nvSpPr>
          <p:cNvPr id="4" name="Sisällön paikkamerkki 3"/>
          <p:cNvSpPr>
            <a:spLocks noGrp="1"/>
          </p:cNvSpPr>
          <p:nvPr>
            <p:ph sz="half" idx="10"/>
          </p:nvPr>
        </p:nvSpPr>
        <p:spPr/>
        <p:txBody>
          <a:bodyPr>
            <a:noAutofit/>
          </a:bodyPr>
          <a:lstStyle/>
          <a:p>
            <a:r>
              <a:rPr lang="fi-FI" sz="1400" dirty="0"/>
              <a:t>Kokoussuunnitelma (ja kalenterimerkinnät / -varaukset) tehdään vuodeksi kerrallaan. Muutokset ovat mahdollisia. </a:t>
            </a:r>
          </a:p>
          <a:p>
            <a:r>
              <a:rPr lang="fi-FI" sz="1400" dirty="0"/>
              <a:t>Kokoukset järjestetään noin 1,5–2 kuukauden välein eduskunnassa </a:t>
            </a:r>
            <a:r>
              <a:rPr lang="fi-FI" sz="1400" dirty="0" smtClean="0"/>
              <a:t>(tarvittaessa </a:t>
            </a:r>
            <a:r>
              <a:rPr lang="fi-FI" sz="1400" dirty="0" err="1" smtClean="0"/>
              <a:t>etä</a:t>
            </a:r>
            <a:r>
              <a:rPr lang="fi-FI" sz="1400" dirty="0" smtClean="0"/>
              <a:t>- </a:t>
            </a:r>
            <a:r>
              <a:rPr lang="fi-FI" sz="1400" dirty="0"/>
              <a:t>tai </a:t>
            </a:r>
            <a:r>
              <a:rPr lang="fi-FI" sz="1400" dirty="0" smtClean="0"/>
              <a:t>hybridikokouksena </a:t>
            </a:r>
            <a:r>
              <a:rPr lang="fi-FI" sz="1400" dirty="0" err="1" smtClean="0"/>
              <a:t>Teamsin</a:t>
            </a:r>
            <a:r>
              <a:rPr lang="fi-FI" sz="1400" dirty="0" smtClean="0"/>
              <a:t> avulla).</a:t>
            </a:r>
            <a:endParaRPr lang="fi-FI" sz="1400" dirty="0"/>
          </a:p>
          <a:p>
            <a:r>
              <a:rPr lang="fi-FI" sz="1400" dirty="0"/>
              <a:t>Sihteeristö valmistelee esityslistan liitteineen, valmisteltavat asiat käydään lävitse puheenjohtajiston kanssa.</a:t>
            </a:r>
          </a:p>
          <a:p>
            <a:r>
              <a:rPr lang="fi-FI" sz="1400" dirty="0"/>
              <a:t>Esityslista ja liitteet ovat </a:t>
            </a:r>
            <a:r>
              <a:rPr lang="fi-FI" sz="1400" dirty="0">
                <a:hlinkClick r:id="rId3"/>
              </a:rPr>
              <a:t>Tiimerissä</a:t>
            </a:r>
            <a:r>
              <a:rPr lang="fi-FI" sz="1400" dirty="0"/>
              <a:t>, ja sihteeristö lähettää ne viikkoa ennen kokousta (cc avustajat).</a:t>
            </a:r>
          </a:p>
          <a:p>
            <a:r>
              <a:rPr lang="fi-FI" sz="1400" dirty="0"/>
              <a:t>Sihteeristö julkaisee pöytäkirjan, ja pääsääntöisesti kaikki sen liitteet, hyväksymisen jälkeen.</a:t>
            </a:r>
          </a:p>
          <a:p>
            <a:r>
              <a:rPr lang="fi-FI" sz="1400" dirty="0"/>
              <a:t>Puheenjohtajan eduskunta-avustaja auttaa tila- ja tarjoiluvarauksissa (tarjoilukustannukset VM). 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10459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Yhteydet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612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Yhteydet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fi-FI" sz="1400" dirty="0" smtClean="0"/>
              <a:t>Oikeusministeriö valmistelee kansalaisjärjestöstrategiaa tarkastellen myös mahdollisuutta kehittää järjestöjen varainhankintaa ja parantaa hallinnon ja kansalaisyhteiskunnan välistä vuorovaikutusta.</a:t>
            </a:r>
          </a:p>
          <a:p>
            <a:pPr lvl="1"/>
            <a:r>
              <a:rPr lang="fi-FI" sz="1400" dirty="0" smtClean="0">
                <a:hlinkClick r:id="rId2"/>
              </a:rPr>
              <a:t>Hankesivu</a:t>
            </a:r>
            <a:r>
              <a:rPr lang="fi-FI" sz="1400" dirty="0" smtClean="0"/>
              <a:t> </a:t>
            </a:r>
          </a:p>
          <a:p>
            <a:r>
              <a:rPr lang="fi-FI" sz="1400" dirty="0" smtClean="0"/>
              <a:t>Valtiovarainministeriö ohjaa valtionavustustoiminnan ja -palveluiden hallintorajat ylittävää kehittämistä. Se tukee myös valtionavustuksia koskevan tiedon käyttöä valtionhallinnossa. </a:t>
            </a:r>
          </a:p>
          <a:p>
            <a:pPr lvl="1"/>
            <a:r>
              <a:rPr lang="fi-FI" sz="1400" dirty="0">
                <a:hlinkClick r:id="rId3"/>
              </a:rPr>
              <a:t>v</a:t>
            </a:r>
            <a:r>
              <a:rPr lang="fi-FI" sz="1400" dirty="0" smtClean="0">
                <a:hlinkClick r:id="rId3"/>
              </a:rPr>
              <a:t>m.fi/valtionavustukset</a:t>
            </a:r>
            <a:r>
              <a:rPr lang="fi-FI" sz="1400" dirty="0" smtClean="0"/>
              <a:t> </a:t>
            </a:r>
            <a:endParaRPr lang="fi-FI" sz="1400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4" t="-134" r="1402" b="134"/>
          <a:stretch/>
        </p:blipFill>
        <p:spPr/>
      </p:pic>
    </p:spTree>
    <p:extLst>
      <p:ext uri="{BB962C8B-B14F-4D97-AF65-F5344CB8AC3E}">
        <p14:creationId xmlns:p14="http://schemas.microsoft.com/office/powerpoint/2010/main" val="17715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Perustiedot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09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Neuvottelukunta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683216" cy="3849948"/>
          </a:xfrm>
        </p:spPr>
        <p:txBody>
          <a:bodyPr>
            <a:noAutofit/>
          </a:bodyPr>
          <a:lstStyle/>
          <a:p>
            <a:r>
              <a:rPr lang="fi-FI" sz="1400" dirty="0"/>
              <a:t>Y</a:t>
            </a:r>
            <a:r>
              <a:rPr lang="fi-FI" sz="1400" dirty="0" smtClean="0"/>
              <a:t>leishyödyllisten </a:t>
            </a:r>
            <a:r>
              <a:rPr lang="fi-FI" sz="1400" dirty="0"/>
              <a:t>yhteisöjen rahoituksen ja toiminnan </a:t>
            </a:r>
            <a:r>
              <a:rPr lang="fi-FI" sz="1400" dirty="0" smtClean="0"/>
              <a:t>kehittämisen parlamentaarinen neuvottelukunta asetettiin 19.10.2023 alkaen eduskunnan toimikaudeksi. </a:t>
            </a:r>
          </a:p>
          <a:p>
            <a:r>
              <a:rPr lang="fi-FI" sz="1400" dirty="0" smtClean="0"/>
              <a:t>Parlamentaarikoiden lisäksi neuvottelukuntaan nimetään pysyvä asiantuntija seitsemästä yleishyödyllisestä yhteisöstä. </a:t>
            </a:r>
          </a:p>
          <a:p>
            <a:r>
              <a:rPr lang="fi-FI" sz="1400" dirty="0" smtClean="0"/>
              <a:t>Valtiovarainministeriö nimeää neuvottelukunnan pääsihteerin. Opetus- ja kulttuuriministeriö, sosiaali- ja terveysministeriö sekä maa- ja metsätalousministeriö nimeävät neuvottelukuntaan sihteerinsä. </a:t>
            </a:r>
          </a:p>
          <a:p>
            <a:r>
              <a:rPr lang="fi-FI" sz="1400" b="1" dirty="0" smtClean="0">
                <a:solidFill>
                  <a:schemeClr val="accent1"/>
                </a:solidFill>
              </a:rPr>
              <a:t>Hankesivut (hankeikkuna)</a:t>
            </a:r>
            <a:r>
              <a:rPr lang="fi-FI" sz="1400" dirty="0" smtClean="0"/>
              <a:t> </a:t>
            </a:r>
          </a:p>
          <a:p>
            <a:pPr lvl="1"/>
            <a:r>
              <a:rPr lang="fi-FI" sz="1400" dirty="0"/>
              <a:t>Nykyinen neuvottelukunta: </a:t>
            </a:r>
            <a:r>
              <a:rPr lang="fi-FI" sz="1400" dirty="0">
                <a:hlinkClick r:id="rId2"/>
              </a:rPr>
              <a:t>VM133:00/2023</a:t>
            </a:r>
            <a:r>
              <a:rPr lang="fi-FI" sz="1400" dirty="0"/>
              <a:t> </a:t>
            </a:r>
            <a:endParaRPr lang="fi-FI" sz="1400" dirty="0" smtClean="0"/>
          </a:p>
          <a:p>
            <a:pPr lvl="1"/>
            <a:r>
              <a:rPr lang="fi-FI" sz="1400" dirty="0" smtClean="0"/>
              <a:t>Edeltänyt </a:t>
            </a:r>
            <a:r>
              <a:rPr lang="fi-FI" sz="1400" dirty="0"/>
              <a:t>neuvottelukunta: </a:t>
            </a:r>
            <a:r>
              <a:rPr lang="fi-FI" sz="1400" dirty="0">
                <a:hlinkClick r:id="rId3"/>
              </a:rPr>
              <a:t>OM038:00/2023</a:t>
            </a:r>
            <a:endParaRPr lang="fi-FI" sz="1400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8" r="20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1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Neuvottelukunnan tehtävät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1400" dirty="0"/>
              <a:t>Neuvottelukunta seuraa yleishyödyllisille yhteisöille myönnettäviin valtionavustuksiin osoitettavien määrärahojen kokonaisuutta ja sen </a:t>
            </a:r>
            <a:r>
              <a:rPr lang="fi-FI" sz="1400" dirty="0" smtClean="0"/>
              <a:t>kehitystä.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Neuvottelukunta </a:t>
            </a:r>
            <a:r>
              <a:rPr lang="fi-FI" sz="1400" dirty="0"/>
              <a:t>seuraa yleishyödyllisiin yhteisöihin liittyvän valtionavustustoiminnan kehittämistä, valtionavustusten kohteena olevan toiminnan ja hankkeiden kehitystä sekä valtionavustuksilla aikaansaatavan toiminnan vaikuttavuuden </a:t>
            </a:r>
            <a:r>
              <a:rPr lang="fi-FI" sz="1400" dirty="0" smtClean="0"/>
              <a:t>lisäämistä.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Neuvottelukunta </a:t>
            </a:r>
            <a:r>
              <a:rPr lang="fi-FI" sz="1400" dirty="0"/>
              <a:t>voi myös kuulla ja antaa lausuntoja yleishyödyllisten yhteisöjen toimintaedellytysten ja julkisen sektorin niille osoittamien resurssien kehittämisestä</a:t>
            </a:r>
            <a:r>
              <a:rPr lang="fi-FI" sz="1400" dirty="0" smtClean="0"/>
              <a:t>.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 smtClean="0">
                <a:hlinkClick r:id="rId2"/>
              </a:rPr>
              <a:t>Tiedote</a:t>
            </a:r>
            <a:r>
              <a:rPr lang="fi-FI" sz="1400" dirty="0" smtClean="0"/>
              <a:t>, vm.fi 19.10.2023</a:t>
            </a:r>
          </a:p>
          <a:p>
            <a:pPr marL="0" indent="0">
              <a:buNone/>
            </a:pPr>
            <a:r>
              <a:rPr lang="fi-FI" sz="1400" dirty="0" smtClean="0"/>
              <a:t>Neuvottelukunnan asettaminen, </a:t>
            </a:r>
            <a:r>
              <a:rPr lang="fi-FI" sz="1400" b="1" dirty="0" smtClean="0">
                <a:hlinkClick r:id="rId3"/>
              </a:rPr>
              <a:t>muistio</a:t>
            </a:r>
            <a:endParaRPr lang="fi-FI" sz="1400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4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6831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Kokoonpano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80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277091" y="5994400"/>
            <a:ext cx="2346036" cy="7204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Parlamentaarisen neuvottelukunnan jäsenet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255701"/>
              </p:ext>
            </p:extLst>
          </p:nvPr>
        </p:nvGraphicFramePr>
        <p:xfrm>
          <a:off x="814388" y="1944688"/>
          <a:ext cx="108712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64232029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584415803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896281093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406136023"/>
                    </a:ext>
                  </a:extLst>
                </a:gridCol>
              </a:tblGrid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Nimi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Sähköpostiosoite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Tehtävä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Eduskuntaryhmä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94295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Laura</a:t>
                      </a:r>
                      <a:r>
                        <a:rPr lang="fi-FI" sz="1000" baseline="0" dirty="0" smtClean="0"/>
                        <a:t> Huhtasaari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2"/>
                        </a:rPr>
                        <a:t>laura.huhtasaari@eduskunta.fi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Puheenjohtaja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Perussuomalaisten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0935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Jari Koskela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3"/>
                        </a:rPr>
                        <a:t>jari.koskela@eduskunta.fi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Varajäsen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Perussuomalaisten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72380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Milla Lahdenperä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4"/>
                        </a:rPr>
                        <a:t>milla.lahdenpera@eduskunta.fi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Varapuheenjohtaja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Kokoomuksen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35796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Tere Sammallahti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5"/>
                        </a:rPr>
                        <a:t>tere.sammallahti@eduskunta.fi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Varajäsen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Kokoomuksen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3502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Joona Räsänen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6"/>
                        </a:rPr>
                        <a:t>joona.rasanen@eduskunta.fi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Sosiaalidemokraattinen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730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Pia Viitanen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7"/>
                        </a:rPr>
                        <a:t>pia.viitanen@eduskunta.fi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Varajäsen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Sosiaalidemokraattinen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8905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Hilkka Kemppi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8"/>
                        </a:rPr>
                        <a:t>hilkka.kemppi@eduskunta.fi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Keskustan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055857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Antti Kurvinen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9"/>
                        </a:rPr>
                        <a:t>antti.kurvinen@eduskunta.fi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Keskustan</a:t>
                      </a:r>
                      <a:r>
                        <a:rPr lang="fi-FI" sz="1000" baseline="0" dirty="0" smtClean="0"/>
                        <a:t> eduskuntaryhmä 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36696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Inka </a:t>
                      </a:r>
                      <a:r>
                        <a:rPr lang="fi-FI" sz="1000" dirty="0" err="1" smtClean="0"/>
                        <a:t>Hopsu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0"/>
                        </a:rPr>
                        <a:t>inka.hopsu@eduskunta.fi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Vihreä eduskuntaryhmä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96027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Hanna Holopainen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1"/>
                        </a:rPr>
                        <a:t>hanna.holopainen@eduskunta.fi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Vihreä eduskuntaryhmä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89045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Minja</a:t>
                      </a:r>
                      <a:r>
                        <a:rPr lang="fi-FI" sz="1000" baseline="0" dirty="0" smtClean="0"/>
                        <a:t> Koskela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2"/>
                        </a:rPr>
                        <a:t>minja.koskela@eduskunta.fi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Vasemmistoliiton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006286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Timo Furuholm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3"/>
                        </a:rPr>
                        <a:t>timo.furuholm@eduskunta.fi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Vasemmistoliiton eduskuntaryhmä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213636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Mikko Ollikainen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4"/>
                        </a:rPr>
                        <a:t>mikko.ollikainen@eduskunta.fi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Ruotsalainen eduskuntaryhmä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6330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Joakim</a:t>
                      </a:r>
                      <a:r>
                        <a:rPr lang="fi-FI" sz="1000" baseline="0" dirty="0" smtClean="0"/>
                        <a:t> Strand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5"/>
                        </a:rPr>
                        <a:t>joakim.strand@eduskunta.fi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Ruotsalainen eduskuntaryhmä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8173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Mika Poutala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6"/>
                        </a:rPr>
                        <a:t>mika.poutala@eduskunta.fi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Kristillisdemokraattinen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73616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Sari </a:t>
                      </a:r>
                      <a:r>
                        <a:rPr lang="fi-FI" sz="1000" dirty="0" err="1" smtClean="0"/>
                        <a:t>Tanus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7"/>
                        </a:rPr>
                        <a:t>sari.tanus@eduskunta.fi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Kristillisdemokraattinen</a:t>
                      </a:r>
                      <a:r>
                        <a:rPr lang="fi-FI" sz="1000" baseline="0" dirty="0" smtClean="0"/>
                        <a:t> eduskuntaryhmä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29597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Harry Harkimo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8"/>
                        </a:rPr>
                        <a:t>harry.harkimo@eduskunta.fi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Jäsen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Liike nyt -eduskuntaryhmä 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31490"/>
                  </a:ext>
                </a:extLst>
              </a:tr>
            </a:tbl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6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33854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Yleishyödyllisten yhteisöjen edustajat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7</a:t>
            </a:fld>
            <a:endParaRPr lang="fi-FI" noProof="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84835"/>
              </p:ext>
            </p:extLst>
          </p:nvPr>
        </p:nvGraphicFramePr>
        <p:xfrm>
          <a:off x="814388" y="1944688"/>
          <a:ext cx="10871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9070347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40329277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63863027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71924906"/>
                    </a:ext>
                  </a:extLst>
                </a:gridCol>
              </a:tblGrid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Nimi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Sähköpostiosoite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Tehtävä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Organisaatio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77218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Rosa Meriläinen,</a:t>
                      </a:r>
                      <a:r>
                        <a:rPr lang="fi-FI" sz="1000" baseline="0" dirty="0" smtClean="0"/>
                        <a:t> pääsihteeri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2"/>
                        </a:rPr>
                        <a:t>rosa.merilainen@kulttuurijataide.fi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Pysyvä asiantuntija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Kulttuuri- ja taidealan keskusjärjestö KULTA 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8507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Annika Lyytikäinen,</a:t>
                      </a:r>
                      <a:r>
                        <a:rPr lang="fi-FI" sz="1000" baseline="0" dirty="0" smtClean="0"/>
                        <a:t> yhteiskuntasuhdevastaava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3"/>
                        </a:rPr>
                        <a:t>annika.lyytikainen@kulttuurijataide.fi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Varajäsen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Kulttuuri- ja taidealan keskusjärjestö KULTA 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3006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Vertti Kiukas, pääsihteeri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4"/>
                        </a:rPr>
                        <a:t>vertti.kiukas@soste.fi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Pysyvä asiantuntija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SOSTE Suomen</a:t>
                      </a:r>
                      <a:r>
                        <a:rPr lang="fi-FI" sz="1000" baseline="0" dirty="0" smtClean="0"/>
                        <a:t> sosiaali ja terveys ry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136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Eija Koivuranta,</a:t>
                      </a:r>
                      <a:r>
                        <a:rPr lang="fi-FI" sz="1000" baseline="0" dirty="0" smtClean="0"/>
                        <a:t> puheenjohtaja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5"/>
                        </a:rPr>
                        <a:t>eija.koivuranta@vaestoliitto.fi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Varajäsen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SOSTE Suomen</a:t>
                      </a:r>
                      <a:r>
                        <a:rPr lang="fi-FI" sz="1000" baseline="0" dirty="0" smtClean="0"/>
                        <a:t> sosiaali ja terveys ry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2188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Pysyvä asiantuntija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Suomen Hippos 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0567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Varajäsen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Suome</a:t>
                      </a:r>
                      <a:r>
                        <a:rPr lang="fi-FI" sz="1000" baseline="0" dirty="0" smtClean="0"/>
                        <a:t>n Hippos ry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895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Ilmari</a:t>
                      </a:r>
                      <a:r>
                        <a:rPr lang="fi-FI" sz="1000" baseline="0" dirty="0" smtClean="0"/>
                        <a:t> </a:t>
                      </a:r>
                      <a:r>
                        <a:rPr lang="fi-FI" sz="1000" baseline="0" dirty="0" err="1" smtClean="0"/>
                        <a:t>N</a:t>
                      </a:r>
                      <a:r>
                        <a:rPr lang="fi-FI" sz="1000" dirty="0" err="1" smtClean="0"/>
                        <a:t>albantoglu</a:t>
                      </a:r>
                      <a:r>
                        <a:rPr lang="fi-FI" sz="1000" dirty="0" smtClean="0"/>
                        <a:t>, johtaja,</a:t>
                      </a:r>
                      <a:r>
                        <a:rPr lang="fi-FI" sz="1000" baseline="0" dirty="0" smtClean="0"/>
                        <a:t> vaikuttamistyö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6"/>
                        </a:rPr>
                        <a:t>ilmari.nalbantoglu@fingo.fi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Pysyvä asiantuntija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Suomalaiset kehitysjärjestöt </a:t>
                      </a:r>
                      <a:r>
                        <a:rPr lang="fi-FI" sz="1000" dirty="0" err="1" smtClean="0"/>
                        <a:t>Fingo</a:t>
                      </a:r>
                      <a:r>
                        <a:rPr lang="fi-FI" sz="1000" baseline="0" dirty="0" smtClean="0"/>
                        <a:t> ry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60788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Outi</a:t>
                      </a:r>
                      <a:r>
                        <a:rPr lang="fi-FI" sz="1000" baseline="0" dirty="0" smtClean="0"/>
                        <a:t> Hakkarainen, kestävän talouden asiantuntija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7"/>
                        </a:rPr>
                        <a:t>outi.hakkarainen@fingo.fi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Suomalaiset kehitysjärjestöt </a:t>
                      </a:r>
                      <a:r>
                        <a:rPr lang="fi-FI" sz="1000" dirty="0" err="1" smtClean="0"/>
                        <a:t>Fingo</a:t>
                      </a:r>
                      <a:r>
                        <a:rPr lang="fi-FI" sz="1000" baseline="0" dirty="0" smtClean="0"/>
                        <a:t> ry 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37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Anna Munsterhjelm, toiminnanjohtaja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8"/>
                        </a:rPr>
                        <a:t>anna.munsterhjelm@nuorisoala.fi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Pysyvä asiantuntija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Suomen nuorisoalan kattojärjestö Allianssi 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35925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Petra </a:t>
                      </a:r>
                      <a:r>
                        <a:rPr lang="fi-FI" sz="1000" dirty="0" err="1" smtClean="0"/>
                        <a:t>Pieskä</a:t>
                      </a:r>
                      <a:r>
                        <a:rPr lang="fi-FI" sz="1000" dirty="0" smtClean="0"/>
                        <a:t>,</a:t>
                      </a:r>
                      <a:r>
                        <a:rPr lang="fi-FI" sz="1000" baseline="0" dirty="0" smtClean="0"/>
                        <a:t> vaikuttamistyön päällikkö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9"/>
                        </a:rPr>
                        <a:t>petra.pieska@nuorisoala.fi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Suomen nuorisoalan kattojärjestö Allianssi 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19786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Taina</a:t>
                      </a:r>
                      <a:r>
                        <a:rPr lang="fi-FI" sz="1000" baseline="0" dirty="0" smtClean="0"/>
                        <a:t> Susiluoto, toiminnanjohtaja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0"/>
                        </a:rPr>
                        <a:t>taina.susiluoto@olympiakomitea.fi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Pysyvä asiantuntija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Suomen Olympiakomitea</a:t>
                      </a:r>
                      <a:r>
                        <a:rPr lang="fi-FI" sz="1000" baseline="0" dirty="0" smtClean="0"/>
                        <a:t> ry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937486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Toni Ahva</a:t>
                      </a:r>
                      <a:r>
                        <a:rPr lang="fi-FI" sz="1000" smtClean="0"/>
                        <a:t>, yhteiskuntasuhteet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1"/>
                        </a:rPr>
                        <a:t>toni.ahva@olympiakomitea.fi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Suomen Olympiakomitea 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110366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Sami Syrjämäki, julkaisupäällikkö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2"/>
                        </a:rPr>
                        <a:t>sami.syrjamaki@tsv.fi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Pysyvä asiantuntija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Tieteellisten seurain</a:t>
                      </a:r>
                      <a:r>
                        <a:rPr lang="fi-FI" sz="1000" baseline="0" dirty="0" smtClean="0"/>
                        <a:t> valtuuskunta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71687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Lea</a:t>
                      </a:r>
                      <a:r>
                        <a:rPr lang="fi-FI" sz="1000" baseline="0" dirty="0" smtClean="0"/>
                        <a:t> Ryynänen-Karjalainen, toiminnanjohtaja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hlinkClick r:id="rId13"/>
                        </a:rPr>
                        <a:t>lea.ryynanen-karjalainen@tsv.fi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Varajäsen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Tieteellisten seurain valtuuskunta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766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1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ihteeristö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8</a:t>
            </a:fld>
            <a:endParaRPr lang="fi-FI" noProof="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37773"/>
              </p:ext>
            </p:extLst>
          </p:nvPr>
        </p:nvGraphicFramePr>
        <p:xfrm>
          <a:off x="814388" y="1944688"/>
          <a:ext cx="10871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9070347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40329277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63863027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71924906"/>
                    </a:ext>
                  </a:extLst>
                </a:gridCol>
              </a:tblGrid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Nimi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Sähköpostiosoite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Tehtävä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Organisaatio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77218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Tuula Lybeck,</a:t>
                      </a:r>
                      <a:r>
                        <a:rPr lang="fi-FI" sz="1000" baseline="0" dirty="0" smtClean="0"/>
                        <a:t> hankejohtaja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2"/>
                        </a:rPr>
                        <a:t>tuula.lybeck@gov.fi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Pääsihteeri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Valtiovarainministeriö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8507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Mari Karikoski, kulttuuriasianneuvos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3"/>
                        </a:rPr>
                        <a:t>mari.karikoski@gov.fi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Sihteeri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Opetus- ja</a:t>
                      </a:r>
                      <a:r>
                        <a:rPr lang="fi-FI" sz="1000" baseline="0" dirty="0" smtClean="0"/>
                        <a:t> kulttuuriministeriö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3006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Hannu Tolonen, erityisasiantuntija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4"/>
                        </a:rPr>
                        <a:t>hannu.tolonen@gov.fi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Sihteeri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Opetus- ja</a:t>
                      </a:r>
                      <a:r>
                        <a:rPr lang="fi-FI" sz="1000" baseline="0" dirty="0" smtClean="0"/>
                        <a:t> kulttuuriministeriö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136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Carita</a:t>
                      </a:r>
                      <a:r>
                        <a:rPr lang="fi-FI" sz="1000" baseline="0" dirty="0" smtClean="0"/>
                        <a:t> Murto, erityisasiantuntija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5"/>
                        </a:rPr>
                        <a:t>carita.murto@gov.fi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Sihteeri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Sosiaali- ja</a:t>
                      </a:r>
                      <a:r>
                        <a:rPr lang="fi-FI" sz="1000" baseline="0" dirty="0" smtClean="0"/>
                        <a:t> terveysministeriö (STEA)</a:t>
                      </a: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2188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Tuija Laukkanen, erityisasiantuntija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6"/>
                        </a:rPr>
                        <a:t>tuija.laukkanen@gov.fi</a:t>
                      </a:r>
                      <a:r>
                        <a:rPr lang="fi-FI" sz="1000" dirty="0" smtClean="0"/>
                        <a:t> 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Sihteeri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Maa- ja metsätalousministeriö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0567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Tauno</a:t>
                      </a:r>
                      <a:r>
                        <a:rPr lang="fi-FI" sz="1000" baseline="0" dirty="0" smtClean="0"/>
                        <a:t> Junttila, neuvotteleva virkamies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7"/>
                        </a:rPr>
                        <a:t>tauno.junttila@gov.fi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Sihteeri (varalla)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Maa- ja metsätalousministeriö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895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37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Leena Rantala, erityisasiantuntija  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8"/>
                        </a:rPr>
                        <a:t>leena.rantala@gov.fi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Pysyvä asiantuntija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Valtiovarainministeriö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35925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197869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Saana Kokko, eduskunta-avustaja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9"/>
                        </a:rPr>
                        <a:t>saana.kokko@eduskunta.fi</a:t>
                      </a:r>
                      <a:r>
                        <a:rPr lang="fi-FI" sz="1000" baseline="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Käytännön järjestelyiden tukena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22912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Jaana</a:t>
                      </a:r>
                      <a:r>
                        <a:rPr lang="fi-FI" sz="1000" baseline="0" dirty="0" smtClean="0"/>
                        <a:t> </a:t>
                      </a:r>
                      <a:r>
                        <a:rPr lang="fi-FI" sz="1000" baseline="0" dirty="0" err="1" smtClean="0"/>
                        <a:t>Kiviluote</a:t>
                      </a:r>
                      <a:r>
                        <a:rPr lang="fi-FI" sz="1000" baseline="0" dirty="0" smtClean="0"/>
                        <a:t>, eduskunta-avustaja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hlinkClick r:id="rId10"/>
                        </a:rPr>
                        <a:t>jaana.kiviluote@eduskunta.fi</a:t>
                      </a:r>
                      <a:r>
                        <a:rPr lang="fi-FI" sz="1000" dirty="0" smtClean="0"/>
                        <a:t> 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Käytännön järjestelyiden tukena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243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68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Kokoussuunnittelu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12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tiovarainministeriö">
  <a:themeElements>
    <a:clrScheme name="VM väripaletti">
      <a:dk1>
        <a:srgbClr val="000000"/>
      </a:dk1>
      <a:lt1>
        <a:srgbClr val="FFFFFF"/>
      </a:lt1>
      <a:dk2>
        <a:srgbClr val="1A7483"/>
      </a:dk2>
      <a:lt2>
        <a:srgbClr val="F3F3F1"/>
      </a:lt2>
      <a:accent1>
        <a:srgbClr val="006475"/>
      </a:accent1>
      <a:accent2>
        <a:srgbClr val="B5D8CC"/>
      </a:accent2>
      <a:accent3>
        <a:srgbClr val="365ABD"/>
      </a:accent3>
      <a:accent4>
        <a:srgbClr val="F3F3F1"/>
      </a:accent4>
      <a:accent5>
        <a:srgbClr val="1B396D"/>
      </a:accent5>
      <a:accent6>
        <a:srgbClr val="C48903"/>
      </a:accent6>
      <a:hlink>
        <a:srgbClr val="1A7483"/>
      </a:hlink>
      <a:folHlink>
        <a:srgbClr val="00647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E8A5ABE-A8FF-40F7-AA49-8D25FFD83B22}" vid="{A7AE3D7A-9652-4E67-AC39-6426DCC99A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6" ma:contentTypeDescription="Luo uusi asiakirja." ma:contentTypeScope="" ma:versionID="b4b87d35bb8690742c8b46c6dc2d5860">
  <xsd:schema xmlns:xsd="http://www.w3.org/2001/XMLSchema" xmlns:xs="http://www.w3.org/2001/XMLSchema" xmlns:p="http://schemas.microsoft.com/office/2006/metadata/properties" xmlns:ns2="9752e244-cda5-4ecb-9bf0-70253e6af92a" xmlns:ns3="ebb82943-49da-4504-a2f3-a33fb2eb95f1" targetNamespace="http://schemas.microsoft.com/office/2006/metadata/properties" ma:root="true" ma:fieldsID="ce3ef95cce54b789c158efa1d948d47a" ns2:_="" ns3:_="">
    <xsd:import namespace="9752e244-cda5-4ecb-9bf0-70253e6af92a"/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Asiakirjatyyppi"/>
                <xsd:element ref="ns2:Kokousp_x00e4_iv_x00e4_m_x00e4__x00e4_r_x00e4_" minOccurs="0"/>
                <xsd:element ref="ns2:Kokousnumero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2e244-cda5-4ecb-9bf0-70253e6af92a" elementFormDefault="qualified">
    <xsd:import namespace="http://schemas.microsoft.com/office/2006/documentManagement/types"/>
    <xsd:import namespace="http://schemas.microsoft.com/office/infopath/2007/PartnerControls"/>
    <xsd:element name="Asiakirjatyyppi" ma:index="8" ma:displayName="Asiakirjatyyppi" ma:default="Esityslista" ma:format="Dropdown" ma:internalName="Asiakirjatyyppi">
      <xsd:simpleType>
        <xsd:restriction base="dms:Choice">
          <xsd:enumeration value="Esityslista"/>
          <xsd:enumeration value="Pöytäkirja"/>
          <xsd:enumeration value="Liite"/>
        </xsd:restriction>
      </xsd:simpleType>
    </xsd:element>
    <xsd:element name="Kokousp_x00e4_iv_x00e4_m_x00e4__x00e4_r_x00e4_" ma:index="9" nillable="true" ma:displayName="Kokouspäivämäärä" ma:format="DateOnly" ma:internalName="Kokousp_x00e4_iv_x00e4_m_x00e4__x00e4_r_x00e4_">
      <xsd:simpleType>
        <xsd:restriction base="dms:DateTime"/>
      </xsd:simpleType>
    </xsd:element>
    <xsd:element name="Kokousnumero" ma:index="10" nillable="true" ma:displayName="Kokousnumero" ma:default="Kokous 1/2023" ma:format="Dropdown" ma:internalName="Kokousnumero">
      <xsd:simpleType>
        <xsd:restriction base="dms:Choice">
          <xsd:enumeration value="Kokous 1/2023"/>
          <xsd:enumeration value="Kokous 1/2024"/>
          <xsd:enumeration value="Kokous 2/2024"/>
          <xsd:enumeration value="Kokous 3/2024"/>
          <xsd:enumeration value="Kokous 4/2024"/>
          <xsd:enumeration value="Kokous 5/202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tyyppi xmlns="9752e244-cda5-4ecb-9bf0-70253e6af92a">Liite</Asiakirjatyyppi>
    <Kokousp_x00e4_iv_x00e4_m_x00e4__x00e4_r_x00e4_ xmlns="9752e244-cda5-4ecb-9bf0-70253e6af92a">2023-12-04T22:00:00+00:00</Kokousp_x00e4_iv_x00e4_m_x00e4__x00e4_r_x00e4_>
    <Kokousnumero xmlns="9752e244-cda5-4ecb-9bf0-70253e6af92a">Kokous 1/2023</Kokousnumero>
  </documentManagement>
</p:properties>
</file>

<file path=customXml/itemProps1.xml><?xml version="1.0" encoding="utf-8"?>
<ds:datastoreItem xmlns:ds="http://schemas.openxmlformats.org/officeDocument/2006/customXml" ds:itemID="{68D7CB11-1EA3-420A-B1E6-CE232D213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52e244-cda5-4ecb-9bf0-70253e6af92a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6A87F0-90F3-4A2E-B9B6-ACB0984E41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FFCD5-94FD-464B-8F84-F0DC0200A267}">
  <ds:schemaRefs>
    <ds:schemaRef ds:uri="http://schemas.microsoft.com/office/infopath/2007/PartnerControls"/>
    <ds:schemaRef ds:uri="http://schemas.microsoft.com/office/2006/documentManagement/type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9752e244-cda5-4ecb-9bf0-70253e6af9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01-Esitysmalli-VM-FI-SV (1)</Template>
  <TotalTime>516</TotalTime>
  <Words>1034</Words>
  <Application>Microsoft Office PowerPoint</Application>
  <PresentationFormat>Laajakuva</PresentationFormat>
  <Paragraphs>283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Valtiovarainministeriö</vt:lpstr>
      <vt:lpstr>Parlamentaarinen neuvottelukunta </vt:lpstr>
      <vt:lpstr>Perustiedot</vt:lpstr>
      <vt:lpstr>Neuvottelukunta </vt:lpstr>
      <vt:lpstr>Neuvottelukunnan tehtävät </vt:lpstr>
      <vt:lpstr>Kokoonpano</vt:lpstr>
      <vt:lpstr>Parlamentaarisen neuvottelukunnan jäsenet</vt:lpstr>
      <vt:lpstr>Yleishyödyllisten yhteisöjen edustajat</vt:lpstr>
      <vt:lpstr>Sihteeristö</vt:lpstr>
      <vt:lpstr>Kokoussuunnittelu</vt:lpstr>
      <vt:lpstr>Kokoussuunnitelmaluonnos keskustelua varten (2024)  </vt:lpstr>
      <vt:lpstr>Kokoussuunnitelmamalliluonnos (vuodet 2025–2026)  </vt:lpstr>
      <vt:lpstr>Kokouskäytännöt</vt:lpstr>
      <vt:lpstr>Kokouskäytännöt </vt:lpstr>
      <vt:lpstr>Yhteydet </vt:lpstr>
      <vt:lpstr>Yhteydet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Liite 2 Kokouskäytännöt ja -suunnitelma</dc:title>
  <dc:creator>Lehtonen Mikko (VM)</dc:creator>
  <cp:lastModifiedBy> </cp:lastModifiedBy>
  <cp:revision>102</cp:revision>
  <dcterms:created xsi:type="dcterms:W3CDTF">2023-11-06T13:07:28Z</dcterms:created>
  <dcterms:modified xsi:type="dcterms:W3CDTF">2024-03-14T13:20:45Z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