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sldIdLst>
    <p:sldId id="353" r:id="rId5"/>
    <p:sldId id="360" r:id="rId6"/>
    <p:sldId id="361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LT(" lastIdx="1" clrIdx="0">
    <p:extLst>
      <p:ext uri="{19B8F6BF-5375-455C-9EA6-DF929625EA0E}">
        <p15:presenceInfo xmlns:p15="http://schemas.microsoft.com/office/powerpoint/2012/main" userId="S-1-5-21-3521595049-301303566-333748410-662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FD3"/>
    <a:srgbClr val="9BBAC0"/>
    <a:srgbClr val="B5DACC"/>
    <a:srgbClr val="00959B"/>
    <a:srgbClr val="365ABD"/>
    <a:srgbClr val="C48903"/>
    <a:srgbClr val="00A892"/>
    <a:srgbClr val="0098E8"/>
    <a:srgbClr val="1A7483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5870" autoAdjust="0"/>
  </p:normalViewPr>
  <p:slideViewPr>
    <p:cSldViewPr snapToGrid="0" snapToObjects="1" showGuides="1">
      <p:cViewPr varScale="1">
        <p:scale>
          <a:sx n="118" d="100"/>
          <a:sy n="118" d="100"/>
        </p:scale>
        <p:origin x="27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ABD1-5F09-CB43-BCC0-1DEB934835DE}" type="datetimeFigureOut">
              <a:rPr lang="en-FI"/>
              <a:t>03/14/2024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7CB69-F670-CE45-9316-2F76980D2403}" type="slidenum">
              <a:r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2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484D5C40-B351-929D-8EBA-583F28EF4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9FCADA93-0FB7-CA2C-F62B-6B3CC39CB4ED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</p:grpSpPr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96D9BDDC-63C8-A606-3309-A101EDBAAD0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3D79F50D-C8E1-942C-5F25-BC823CF4BD82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0" name="Vapaamuotoinen: Muoto 9">
              <a:extLst>
                <a:ext uri="{FF2B5EF4-FFF2-40B4-BE49-F238E27FC236}">
                  <a16:creationId xmlns:a16="http://schemas.microsoft.com/office/drawing/2014/main" id="{40374709-EEEC-6317-3CA1-3C9E3C24DCD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1" name="Vapaamuotoinen: Muoto 10">
              <a:extLst>
                <a:ext uri="{FF2B5EF4-FFF2-40B4-BE49-F238E27FC236}">
                  <a16:creationId xmlns:a16="http://schemas.microsoft.com/office/drawing/2014/main" id="{C9141825-7943-460F-AE5C-B764A83C2E47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A20DAC6C-B8EB-C949-0F57-78DB7E47376A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B0A815BB-81E2-C717-6AFF-4F725A43B2D6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Vapaamuotoinen: Muoto 14">
              <a:extLst>
                <a:ext uri="{FF2B5EF4-FFF2-40B4-BE49-F238E27FC236}">
                  <a16:creationId xmlns:a16="http://schemas.microsoft.com/office/drawing/2014/main" id="{A1349553-367A-2E6F-8462-1D37FD253D02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Vapaamuotoinen: Muoto 15">
              <a:extLst>
                <a:ext uri="{FF2B5EF4-FFF2-40B4-BE49-F238E27FC236}">
                  <a16:creationId xmlns:a16="http://schemas.microsoft.com/office/drawing/2014/main" id="{4F0C3B0B-D175-97F9-E62E-4EE47018B3E0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019F5014-AA56-ECA6-D298-1E24205A8E55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36FE07DE-EE8A-5C5F-A076-56399220594F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4A4A905F-3B4B-1E83-1CD3-7D1F1EEA0679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AC8BCAEA-413F-DA34-F459-8494060D65D0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5792D0-593A-8142-8D86-0189A50E462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275769" y="1935332"/>
            <a:ext cx="6841339" cy="2393823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Anna esitykselle kuvaava otsikko,</a:t>
            </a:r>
            <a:br>
              <a:rPr lang="fi-FI" dirty="0"/>
            </a:br>
            <a:r>
              <a:rPr lang="fi-FI" dirty="0"/>
              <a:t>pituus 2–3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296790" y="4500000"/>
            <a:ext cx="4053600" cy="761113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</a:t>
            </a:r>
            <a:r>
              <a:rPr lang="fi-FI" dirty="0" err="1"/>
              <a:t>nimu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46659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513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B64713-1922-554E-9087-40B12698E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59" y="-27384"/>
            <a:ext cx="12237719" cy="6898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E1236C-831E-C54D-AB26-AC3B3AA44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1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Väliotsikko,</a:t>
            </a:r>
            <a:br>
              <a:rPr lang="fi-FI" dirty="0"/>
            </a:br>
            <a:r>
              <a:rPr lang="fi-FI" dirty="0"/>
              <a:t>korkeintaan kaksi riviä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6760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843D9-84CC-8E43-A1E6-4BC608898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11876" y="-33643"/>
            <a:ext cx="12240090" cy="68801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0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Väliotsikko, </a:t>
            </a:r>
            <a:br>
              <a:rPr lang="fi-FI" noProof="0" dirty="0"/>
            </a:br>
            <a:r>
              <a:rPr lang="fi-FI" noProof="0" dirty="0"/>
              <a:t>korkeintaan kaksi riviä</a:t>
            </a:r>
          </a:p>
        </p:txBody>
      </p:sp>
    </p:spTree>
    <p:extLst>
      <p:ext uri="{BB962C8B-B14F-4D97-AF65-F5344CB8AC3E}">
        <p14:creationId xmlns:p14="http://schemas.microsoft.com/office/powerpoint/2010/main" val="531794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vihreä + kuv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802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harmaa + ku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706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vis asianosto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Tiivis asianosto esityksen jäsentämiseen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706E95-246C-917C-048F-36167F365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797" y="1332000"/>
            <a:ext cx="4138295" cy="3763342"/>
          </a:xfrm>
        </p:spPr>
        <p:txBody>
          <a:bodyPr>
            <a:normAutofit/>
          </a:bodyPr>
          <a:lstStyle>
            <a:lvl1pPr marL="320675" indent="-307975">
              <a:buFont typeface="Arial" panose="020B0604020202020204" pitchFamily="34" charset="0"/>
              <a:buChar char="•"/>
              <a:tabLst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1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800"/>
            </a:lvl4pPr>
            <a:lvl5pPr marL="2000250" indent="-171450">
              <a:buFont typeface="Arial" panose="020B0604020202020204" pitchFamily="34" charset="0"/>
              <a:buChar char="•"/>
              <a:defRPr sz="18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E11CFB-9B1F-0815-D11B-021619BB8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0"/>
          </a:blip>
          <a:srcRect t="40507" r="20646" b="9178"/>
          <a:stretch/>
        </p:blipFill>
        <p:spPr>
          <a:xfrm>
            <a:off x="-75302" y="3993931"/>
            <a:ext cx="8036107" cy="28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6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556-3007-BA4D-A1BB-95286BEFF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7921625" cy="1080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Vain otsikko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93295-F835-2A4F-B6E6-7F158EC393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CB1-B266-BA47-A71E-7DA39C0092DC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F8893-E1E4-C14F-BF90-DAB72552F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A1E79-F110-F947-A0EB-09EF70791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50458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405FE-7FDF-3741-B777-88FD492B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2D4-3613-5649-8FAA-418C1B6C0EFB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5F80E-B48F-E446-AC5C-21377DD3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A5BCD-546C-3A47-B35C-2E594694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728756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nost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F703B42-29AE-3F42-BB70-3A84480916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3898289"/>
            <a:ext cx="5230800" cy="196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9DC66D-C716-A24B-8BD2-22114CB5F1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1812407"/>
            <a:ext cx="5230800" cy="1961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B6C5A5-B492-1447-B909-CE0010AC9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3898289"/>
            <a:ext cx="5230800" cy="1960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7135D-E0A4-3441-9139-7561A8275A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1812407"/>
            <a:ext cx="5230800" cy="1961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FA8E0-68DD-D84C-B185-D665F53FF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719999"/>
            <a:ext cx="10585450" cy="1080000"/>
          </a:xfrm>
        </p:spPr>
        <p:txBody>
          <a:bodyPr anchor="ctr" anchorCtr="0">
            <a:normAutofit/>
          </a:bodyPr>
          <a:lstStyle>
            <a:lvl1pPr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Neljä nostoa, </a:t>
            </a:r>
            <a:br>
              <a:rPr lang="fi-FI" noProof="0" dirty="0"/>
            </a:br>
            <a:r>
              <a:rPr lang="fi-FI" noProof="0" dirty="0"/>
              <a:t>kaksirivinen otsikko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CE5EA5-0EC5-58C4-EB96-FC9E3D9AE61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1210884" y="205560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E5BE-8A05-D14D-B2A0-1AD0FC523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1910" y="2477626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225A0A2-EEE3-07EE-C156-6804854D56D1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6539145" y="203295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54B245C6-ECDF-F9F9-8CF7-78DFAACD9DF4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542825" y="2476800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A761-048D-C54D-8E20-6C9D95F53A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19FD-7351-674E-88EC-346BE3031EE7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E2B8-D029-384A-92E9-B5724AA136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9211-1DC9-694E-B796-2E30C70960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7FC0FB3-6F99-A3FA-11F4-F770C9023FF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211397" y="4183200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562E4AD-4384-F11E-3BFC-E74384CA0A8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211910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3130747-405D-D8B8-97A0-B4374FB80ED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6539144" y="4135499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A7A858B-5857-DEC6-CB5B-C592D4D97308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6543484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17638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2BE4F23-31E6-B9AF-873E-D41F82BB4881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EF83DB-CBE1-D658-D404-E78481FB36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787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harma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B82195ED-2743-42C0-2BF2-02B5DA66E3F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6FD2CA2-C83C-1F0D-AEFA-C8D0151BD1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3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B8AAA6-2534-4185-9894-0F9DCCA14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18" name="Ryhmä 17">
            <a:extLst>
              <a:ext uri="{FF2B5EF4-FFF2-40B4-BE49-F238E27FC236}">
                <a16:creationId xmlns:a16="http://schemas.microsoft.com/office/drawing/2014/main" id="{804C6A93-87CA-1B07-F39F-8243F651D13F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  <a:solidFill>
            <a:srgbClr val="9BBAC0"/>
          </a:solidFill>
        </p:grpSpPr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2FBF413C-9B35-068E-0278-46B04871BE22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DAD44D19-FA62-771E-3A78-10CE9448DF04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2" name="Vapaamuotoinen: Muoto 21">
              <a:extLst>
                <a:ext uri="{FF2B5EF4-FFF2-40B4-BE49-F238E27FC236}">
                  <a16:creationId xmlns:a16="http://schemas.microsoft.com/office/drawing/2014/main" id="{36A36485-5BCF-B7CB-5033-0A5463BFA3C0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Vapaamuotoinen: Muoto 34">
              <a:extLst>
                <a:ext uri="{FF2B5EF4-FFF2-40B4-BE49-F238E27FC236}">
                  <a16:creationId xmlns:a16="http://schemas.microsoft.com/office/drawing/2014/main" id="{CC761B76-4B59-CAD6-F7FE-E7B34A78B650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Vapaamuotoinen: Muoto 35">
              <a:extLst>
                <a:ext uri="{FF2B5EF4-FFF2-40B4-BE49-F238E27FC236}">
                  <a16:creationId xmlns:a16="http://schemas.microsoft.com/office/drawing/2014/main" id="{0620ED29-A106-E37E-CBCC-4FE43D8F50FE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Vapaamuotoinen: Muoto 36">
              <a:extLst>
                <a:ext uri="{FF2B5EF4-FFF2-40B4-BE49-F238E27FC236}">
                  <a16:creationId xmlns:a16="http://schemas.microsoft.com/office/drawing/2014/main" id="{9544D780-EDC9-C6A0-BAEC-EEA9F0214063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Vapaamuotoinen: Muoto 37">
              <a:extLst>
                <a:ext uri="{FF2B5EF4-FFF2-40B4-BE49-F238E27FC236}">
                  <a16:creationId xmlns:a16="http://schemas.microsoft.com/office/drawing/2014/main" id="{5E6E0946-5602-1681-3A7F-CE021B9EECD4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9" name="Vapaamuotoinen: Muoto 38">
              <a:extLst>
                <a:ext uri="{FF2B5EF4-FFF2-40B4-BE49-F238E27FC236}">
                  <a16:creationId xmlns:a16="http://schemas.microsoft.com/office/drawing/2014/main" id="{FBC8A880-8ED5-E05F-03BF-595CFD700C6F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0" name="Vapaamuotoinen: Muoto 39">
              <a:extLst>
                <a:ext uri="{FF2B5EF4-FFF2-40B4-BE49-F238E27FC236}">
                  <a16:creationId xmlns:a16="http://schemas.microsoft.com/office/drawing/2014/main" id="{48FD01E9-6994-BC06-D826-F320EBCDF73E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1" name="Vapaamuotoinen: Muoto 40">
              <a:extLst>
                <a:ext uri="{FF2B5EF4-FFF2-40B4-BE49-F238E27FC236}">
                  <a16:creationId xmlns:a16="http://schemas.microsoft.com/office/drawing/2014/main" id="{FC6393F0-F81F-0924-2069-9DD6182B9D37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2" name="Vapaamuotoinen: Muoto 41">
              <a:extLst>
                <a:ext uri="{FF2B5EF4-FFF2-40B4-BE49-F238E27FC236}">
                  <a16:creationId xmlns:a16="http://schemas.microsoft.com/office/drawing/2014/main" id="{D7012E85-AD27-6528-80C8-FF5F84D76E88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3" name="Vapaamuotoinen: Muoto 42">
              <a:extLst>
                <a:ext uri="{FF2B5EF4-FFF2-40B4-BE49-F238E27FC236}">
                  <a16:creationId xmlns:a16="http://schemas.microsoft.com/office/drawing/2014/main" id="{1B0BF348-FD47-57FD-0AEB-3A6C6C96546B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9BC09BD6-2490-7843-B7CF-5122CC607A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6000" y="4500000"/>
            <a:ext cx="4052977" cy="721165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nimi</a:t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C1A845-53D6-7D47-85A8-5E6FE5496E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5767" y="1936800"/>
            <a:ext cx="6840000" cy="2394000"/>
          </a:xfrm>
        </p:spPr>
        <p:txBody>
          <a:bodyPr l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Anna esitykselle kuvaava otsikko, pituus 2–3 riviä</a:t>
            </a:r>
          </a:p>
        </p:txBody>
      </p:sp>
    </p:spTree>
    <p:extLst>
      <p:ext uri="{BB962C8B-B14F-4D97-AF65-F5344CB8AC3E}">
        <p14:creationId xmlns:p14="http://schemas.microsoft.com/office/powerpoint/2010/main" val="2578540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888566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944000"/>
            <a:ext cx="10871108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502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sini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18722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0" y="1944000"/>
            <a:ext cx="8718723" cy="379792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en-FI"/>
              <a:pPr/>
              <a:t>‹#›</a:t>
            </a:fld>
            <a:endParaRPr lang="en-FI"/>
          </a:p>
        </p:txBody>
      </p:sp>
      <p:pic>
        <p:nvPicPr>
          <p:cNvPr id="27" name="Kuva 26">
            <a:extLst>
              <a:ext uri="{FF2B5EF4-FFF2-40B4-BE49-F238E27FC236}">
                <a16:creationId xmlns:a16="http://schemas.microsoft.com/office/drawing/2014/main" id="{FF1DD1D5-0CD4-6C77-E75F-A4520D537E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523" r="1158"/>
          <a:stretch/>
        </p:blipFill>
        <p:spPr>
          <a:xfrm>
            <a:off x="9298513" y="-7938"/>
            <a:ext cx="2893488" cy="68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uva 38">
            <a:extLst>
              <a:ext uri="{FF2B5EF4-FFF2-40B4-BE49-F238E27FC236}">
                <a16:creationId xmlns:a16="http://schemas.microsoft.com/office/drawing/2014/main" id="{BE60F421-FC09-57C4-AC92-DC7E0936B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 b="1227"/>
          <a:stretch/>
        </p:blipFill>
        <p:spPr>
          <a:xfrm>
            <a:off x="9024183" y="-15875"/>
            <a:ext cx="3167818" cy="6873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08211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1" y="1944000"/>
            <a:ext cx="8708211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en-FI"/>
              <a:t>03/14/2024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8989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läotsikko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15E4E07F-07AA-F9F5-501A-0E3707F8D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/>
          <a:stretch/>
        </p:blipFill>
        <p:spPr>
          <a:xfrm>
            <a:off x="9024183" y="-15876"/>
            <a:ext cx="3167818" cy="695928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F7CCE-4D83-C34D-B208-4372EFF092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5" y="783798"/>
            <a:ext cx="8214601" cy="323850"/>
          </a:xfrm>
        </p:spPr>
        <p:txBody>
          <a:bodyPr lIns="14400" tIns="0" anchor="b" anchorCtr="0">
            <a:normAutofit/>
          </a:bodyPr>
          <a:lstStyle>
            <a:lvl1pPr marL="0" indent="0">
              <a:buNone/>
              <a:defRPr sz="1350" b="0" cap="all" spc="8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Lyhyt yläotsikko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91F3F-1F58-0546-839E-69C27C4A8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1061813"/>
            <a:ext cx="8225487" cy="87816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yksipalstainen, yläotsikolla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81432-FB30-E843-8B2C-F0322E34C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162" y="1944000"/>
            <a:ext cx="8865866" cy="3586716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15986-3F82-3848-9C2B-5A384D4899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B5B-B319-0B42-AB42-7B16B0057661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CAEDF-B78D-C943-A135-08F02A3D1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7DB3D-8A81-C84B-B13F-AA6BAA8A83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23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 tai sisältö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C171-29DD-C147-9204-BD985F50A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kaksipalstainen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7E06-6098-814C-8AA5-987824D56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61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1FE6-A0AB-9C4E-B3A8-9D5D0D29EC2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8686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6867-393E-DE42-9581-1934918B6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C288-B895-514C-9963-8FCF0CCA733A}" type="datetime1">
              <a:rPr lang="fi-FI" noProof="0" smtClean="0"/>
              <a:t>14.3.2024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DA177-36B3-7D48-BF05-7BD244AE9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39B7A-AC84-A44F-980A-A1BCA6C63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8334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vertailu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EC9C-47A9-7A4B-8807-FC4BDFB41F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6" y="1980000"/>
            <a:ext cx="5194300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03275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2FD6D-AD6F-274D-9961-DA062F6327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0000"/>
            <a:ext cx="521652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09BFCB3-417E-4345-B485-F5ABA756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9440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5183415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 kuvalla,</a:t>
            </a:r>
            <a:br>
              <a:rPr lang="fi-FI" noProof="0" dirty="0"/>
            </a:br>
            <a:r>
              <a:rPr lang="fi-FI" noProof="0" dirty="0"/>
              <a:t>lyhyt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2420" y="1944415"/>
            <a:ext cx="4462408" cy="3849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Kuvan paikkamerkki 19">
            <a:extLst>
              <a:ext uri="{FF2B5EF4-FFF2-40B4-BE49-F238E27FC236}">
                <a16:creationId xmlns:a16="http://schemas.microsoft.com/office/drawing/2014/main" id="{0D327B08-75C3-EA4D-6C54-B40C5BBD45F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16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005495BC-0A85-1731-D7A7-18F29910E33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75200" y="6225718"/>
            <a:ext cx="1784783" cy="38482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9165C-3396-5C49-BB4E-E81FED19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108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17D9C-76EE-704D-AC70-A428AA81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161" y="1944000"/>
            <a:ext cx="10871109" cy="37633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DCDA-6DEE-464D-925C-45E808D9AD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50430" y="6256337"/>
            <a:ext cx="1153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670A19CC-10B7-B140-9731-4ED0E8922BE7}" type="datetime1">
              <a:rPr lang="fi-FI" noProof="0" smtClean="0"/>
              <a:pPr/>
              <a:t>14.3.2024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4F51-23B5-EC4F-B677-2471EC2003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08670" y="6256337"/>
            <a:ext cx="2046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noProof="0" dirty="0"/>
              <a:t>Aihe/tekijä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C577-6A46-F14C-B124-25FD999FDD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82910" y="6259125"/>
            <a:ext cx="110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2453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71" r:id="rId2"/>
    <p:sldLayoutId id="2147483650" r:id="rId3"/>
    <p:sldLayoutId id="2147483712" r:id="rId4"/>
    <p:sldLayoutId id="2147483711" r:id="rId5"/>
    <p:sldLayoutId id="2147483709" r:id="rId6"/>
    <p:sldLayoutId id="2147483652" r:id="rId7"/>
    <p:sldLayoutId id="2147483677" r:id="rId8"/>
    <p:sldLayoutId id="2147483713" r:id="rId9"/>
    <p:sldLayoutId id="2147483663" r:id="rId10"/>
    <p:sldLayoutId id="2147483662" r:id="rId11"/>
    <p:sldLayoutId id="2147483717" r:id="rId12"/>
    <p:sldLayoutId id="2147483714" r:id="rId13"/>
    <p:sldLayoutId id="2147483715" r:id="rId14"/>
    <p:sldLayoutId id="2147483654" r:id="rId15"/>
    <p:sldLayoutId id="2147483655" r:id="rId16"/>
    <p:sldLayoutId id="2147483666" r:id="rId17"/>
    <p:sldLayoutId id="2147483667" r:id="rId18"/>
    <p:sldLayoutId id="2147483716" r:id="rId19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127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04800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320675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415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568" userDrawn="1">
          <p15:clr>
            <a:srgbClr val="F26B43"/>
          </p15:clr>
        </p15:guide>
        <p15:guide id="3" pos="4112" userDrawn="1">
          <p15:clr>
            <a:srgbClr val="F26B43"/>
          </p15:clr>
        </p15:guide>
        <p15:guide id="4" pos="506" userDrawn="1">
          <p15:clr>
            <a:srgbClr val="F26B43"/>
          </p15:clr>
        </p15:guide>
        <p15:guide id="5" pos="717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8" orient="horz" pos="550" userDrawn="1">
          <p15:clr>
            <a:srgbClr val="F26B43"/>
          </p15:clr>
        </p15:guide>
        <p15:guide id="9" orient="horz" pos="1275" userDrawn="1">
          <p15:clr>
            <a:srgbClr val="F26B43"/>
          </p15:clr>
        </p15:guide>
        <p15:guide id="10" orient="horz" pos="3929" userDrawn="1">
          <p15:clr>
            <a:srgbClr val="F26B43"/>
          </p15:clr>
        </p15:guide>
        <p15:guide id="11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ltioneuvosto.fi/documents/10616/104236898/Rahapelituotoilla+rahoitettavien+yleishy%C3%B6dyllisten+toimintojen+uusi+rahoitusmalli_FINAL.pdf/a623bb09-b3a3-4230-308f-500b88f34862/Rahapelituotoilla+rahoitettavien+yleishy%C3%B6dyllisten+toimintojen+uusi+rahoitusmalli_FINAL.pdf?t=1644326410914" TargetMode="External"/><Relationship Id="rId2" Type="http://schemas.openxmlformats.org/officeDocument/2006/relationships/hyperlink" Target="https://julkaisut.valtioneuvosto.fi/handle/10024/164773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ulkaisut.valtioneuvosto.fi/handle/10024/165042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735C0F-8037-3CEB-A4FE-63D52B2E73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i-FI" dirty="0"/>
              <a:t>Uusi rahoitusmalli ja valmistautuminen rahoitustason pienenemiseen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4E4488-F827-B7EC-E74E-914CB7782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Yleishyödyllisten yhteisöjen rahoituksen ja toiminnan kehittämisen parlamentaarinen neuvottelukunta 13.2.2024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210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rahoitusmalli ja rahoitustaso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400" dirty="0"/>
              <a:t>Rahapelituotolla rahoitettujen toimintojen taloudellinen ja määrärahatasoon liittyvä riippuvuus Veikkaus Oy:n tuotosta </a:t>
            </a:r>
            <a:r>
              <a:rPr lang="fi-FI" sz="1400" dirty="0" smtClean="0"/>
              <a:t>lakkasi </a:t>
            </a:r>
            <a:r>
              <a:rPr lang="fi-FI" sz="1400" dirty="0"/>
              <a:t>vuoden 2024 alusta lukien arpajaislain (1047/2001) muutoksen </a:t>
            </a:r>
            <a:r>
              <a:rPr lang="fi-FI" sz="1400" dirty="0" smtClean="0"/>
              <a:t>tultua </a:t>
            </a:r>
            <a:r>
              <a:rPr lang="fi-FI" sz="1400" dirty="0"/>
              <a:t>voimaan. Veikkaus Oy:n tuotolla aikaisemmin rahoitetuille toiminnoille on linjattu parlamentaarisessa yhteistyössä uusi rahoitusmalli, jossa toimintoja </a:t>
            </a:r>
            <a:r>
              <a:rPr lang="fi-FI" sz="1400" dirty="0" smtClean="0"/>
              <a:t>rahoitetaan jatkossa </a:t>
            </a:r>
            <a:r>
              <a:rPr lang="fi-FI" sz="1400" dirty="0"/>
              <a:t>menokehyksen sisältä </a:t>
            </a:r>
            <a:r>
              <a:rPr lang="fi-FI" sz="1400" dirty="0" smtClean="0"/>
              <a:t>yleiskatteellisista </a:t>
            </a:r>
            <a:r>
              <a:rPr lang="fi-FI" sz="1400" dirty="0"/>
              <a:t>budjettivaroista.</a:t>
            </a:r>
          </a:p>
          <a:p>
            <a:r>
              <a:rPr lang="fi-FI" sz="1400" dirty="0"/>
              <a:t>Vuodelle 2024 kohdennettava avustustoiminnan kokonaisrahoitustaso </a:t>
            </a:r>
            <a:r>
              <a:rPr lang="fi-FI" sz="1400" dirty="0" smtClean="0"/>
              <a:t>opetus- ja kulttuuriministeriön, maa- ja metsätalousministeriö sekä sosiaali- ja terveysministeriön hallinnonaloilla </a:t>
            </a:r>
            <a:r>
              <a:rPr lang="fi-FI" sz="1400" dirty="0"/>
              <a:t>on 990 </a:t>
            </a:r>
            <a:r>
              <a:rPr lang="fi-FI" sz="1400" dirty="0" smtClean="0"/>
              <a:t>miljoonaa </a:t>
            </a:r>
            <a:r>
              <a:rPr lang="fi-FI" sz="1400" dirty="0"/>
              <a:t>euroa ja se perustuu vuosien 2013–2022 valtionavustusrahoituksen kymmenen vuoden reaaliseen keskiarvoon, johon on lisätty veteraaneille </a:t>
            </a:r>
            <a:r>
              <a:rPr lang="fi-FI" sz="1400" dirty="0" smtClean="0"/>
              <a:t>vuonna </a:t>
            </a:r>
            <a:r>
              <a:rPr lang="fi-FI" sz="1400" dirty="0"/>
              <a:t>2022 kohdennettu rahoitus. Vuosina 2025–2027 </a:t>
            </a:r>
            <a:r>
              <a:rPr lang="fi-FI" sz="1400" dirty="0" smtClean="0"/>
              <a:t>kokonaisrahoitustason määrittelyssä </a:t>
            </a:r>
            <a:r>
              <a:rPr lang="fi-FI" sz="1400" dirty="0"/>
              <a:t>on huomioitu vuosittainen veteraanien rahoituksen </a:t>
            </a:r>
            <a:r>
              <a:rPr lang="fi-FI" sz="1400" dirty="0" smtClean="0"/>
              <a:t>alentuminen.</a:t>
            </a:r>
          </a:p>
          <a:p>
            <a:r>
              <a:rPr lang="fi-FI" sz="1400" dirty="0" smtClean="0"/>
              <a:t>Sosiaali- </a:t>
            </a:r>
            <a:r>
              <a:rPr lang="fi-FI" sz="1400" dirty="0"/>
              <a:t>ja terveysministeriön hallinnonalalla määrärahataso sisältää lisäksi v. </a:t>
            </a:r>
            <a:r>
              <a:rPr lang="fi-FI" sz="1400" dirty="0" smtClean="0"/>
              <a:t>2024–2026 Raha-automaattiyhdistykseltä </a:t>
            </a:r>
            <a:r>
              <a:rPr lang="fi-FI" sz="1400" dirty="0"/>
              <a:t>siirtyneiden, ns. jakamattomien voittovarojen purkua</a:t>
            </a:r>
            <a:r>
              <a:rPr lang="fi-FI" sz="1400" dirty="0" smtClean="0"/>
              <a:t>.</a:t>
            </a:r>
          </a:p>
          <a:p>
            <a:pPr marL="0" indent="0">
              <a:buNone/>
            </a:pPr>
            <a:r>
              <a:rPr lang="fi-FI" sz="1400" b="1" dirty="0" smtClean="0">
                <a:solidFill>
                  <a:schemeClr val="accent1"/>
                </a:solidFill>
              </a:rPr>
              <a:t>Lähde</a:t>
            </a:r>
            <a:r>
              <a:rPr lang="fi-FI" sz="1400" dirty="0" smtClean="0"/>
              <a:t>: </a:t>
            </a:r>
            <a:r>
              <a:rPr lang="fi-FI" sz="1400" dirty="0" smtClean="0">
                <a:hlinkClick r:id="rId2"/>
              </a:rPr>
              <a:t>Julkisen talouden suunnitelma vuosille 2024–2027</a:t>
            </a:r>
            <a:endParaRPr lang="fi-FI" sz="1400" dirty="0" smtClean="0"/>
          </a:p>
          <a:p>
            <a:pPr marL="0" indent="0">
              <a:buNone/>
            </a:pPr>
            <a:r>
              <a:rPr lang="fi-FI" sz="1400" b="1" dirty="0" smtClean="0">
                <a:solidFill>
                  <a:schemeClr val="accent1"/>
                </a:solidFill>
              </a:rPr>
              <a:t>Lähde</a:t>
            </a:r>
            <a:r>
              <a:rPr lang="fi-FI" sz="1400" dirty="0" smtClean="0"/>
              <a:t>: </a:t>
            </a:r>
            <a:r>
              <a:rPr lang="fi-FI" sz="1400" dirty="0" smtClean="0">
                <a:hlinkClick r:id="rId3"/>
              </a:rPr>
              <a:t>Yhteisymmärrysmuistio</a:t>
            </a:r>
            <a:r>
              <a:rPr lang="fi-FI" sz="1400" dirty="0" smtClean="0"/>
              <a:t> (8.2.2022) </a:t>
            </a:r>
            <a:endParaRPr lang="fi-FI" sz="1400" dirty="0"/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41165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/>
          </p:nvPr>
        </p:nvGraphicFramePr>
        <p:xfrm>
          <a:off x="814157" y="2961421"/>
          <a:ext cx="10871112" cy="263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889">
                  <a:extLst>
                    <a:ext uri="{9D8B030D-6E8A-4147-A177-3AD203B41FA5}">
                      <a16:colId xmlns:a16="http://schemas.microsoft.com/office/drawing/2014/main" val="2127332115"/>
                    </a:ext>
                  </a:extLst>
                </a:gridCol>
                <a:gridCol w="1358889">
                  <a:extLst>
                    <a:ext uri="{9D8B030D-6E8A-4147-A177-3AD203B41FA5}">
                      <a16:colId xmlns:a16="http://schemas.microsoft.com/office/drawing/2014/main" val="2398708734"/>
                    </a:ext>
                  </a:extLst>
                </a:gridCol>
                <a:gridCol w="1358889">
                  <a:extLst>
                    <a:ext uri="{9D8B030D-6E8A-4147-A177-3AD203B41FA5}">
                      <a16:colId xmlns:a16="http://schemas.microsoft.com/office/drawing/2014/main" val="3620316003"/>
                    </a:ext>
                  </a:extLst>
                </a:gridCol>
                <a:gridCol w="1358889">
                  <a:extLst>
                    <a:ext uri="{9D8B030D-6E8A-4147-A177-3AD203B41FA5}">
                      <a16:colId xmlns:a16="http://schemas.microsoft.com/office/drawing/2014/main" val="2749056582"/>
                    </a:ext>
                  </a:extLst>
                </a:gridCol>
                <a:gridCol w="1358889">
                  <a:extLst>
                    <a:ext uri="{9D8B030D-6E8A-4147-A177-3AD203B41FA5}">
                      <a16:colId xmlns:a16="http://schemas.microsoft.com/office/drawing/2014/main" val="2284495594"/>
                    </a:ext>
                  </a:extLst>
                </a:gridCol>
                <a:gridCol w="1358889">
                  <a:extLst>
                    <a:ext uri="{9D8B030D-6E8A-4147-A177-3AD203B41FA5}">
                      <a16:colId xmlns:a16="http://schemas.microsoft.com/office/drawing/2014/main" val="3053743465"/>
                    </a:ext>
                  </a:extLst>
                </a:gridCol>
                <a:gridCol w="1358889">
                  <a:extLst>
                    <a:ext uri="{9D8B030D-6E8A-4147-A177-3AD203B41FA5}">
                      <a16:colId xmlns:a16="http://schemas.microsoft.com/office/drawing/2014/main" val="2006996425"/>
                    </a:ext>
                  </a:extLst>
                </a:gridCol>
                <a:gridCol w="1358889">
                  <a:extLst>
                    <a:ext uri="{9D8B030D-6E8A-4147-A177-3AD203B41FA5}">
                      <a16:colId xmlns:a16="http://schemas.microsoft.com/office/drawing/2014/main" val="2476932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Hallinnonala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Momentti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2024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2025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2026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2027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2028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Pitkän</a:t>
                      </a:r>
                      <a:r>
                        <a:rPr lang="fi-FI" sz="1400" baseline="0" dirty="0" smtClean="0"/>
                        <a:t> aikavälin vaikutus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810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b="1" dirty="0" smtClean="0">
                          <a:solidFill>
                            <a:schemeClr val="accent1"/>
                          </a:solidFill>
                        </a:rPr>
                        <a:t>OKM</a:t>
                      </a:r>
                      <a:endParaRPr lang="fi-FI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Useita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125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125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125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08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b="1" dirty="0" smtClean="0">
                          <a:solidFill>
                            <a:schemeClr val="accent1"/>
                          </a:solidFill>
                        </a:rPr>
                        <a:t>STM </a:t>
                      </a:r>
                      <a:endParaRPr lang="fi-FI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30.90.50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100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60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b="1" dirty="0" smtClean="0">
                          <a:solidFill>
                            <a:schemeClr val="accent1"/>
                          </a:solidFill>
                        </a:rPr>
                        <a:t>MMM</a:t>
                      </a:r>
                      <a:endParaRPr lang="fi-FI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30.10.40</a:t>
                      </a:r>
                    </a:p>
                    <a:p>
                      <a:r>
                        <a:rPr lang="fi-FI" sz="1400" dirty="0" smtClean="0"/>
                        <a:t>30.10.44</a:t>
                      </a:r>
                    </a:p>
                    <a:p>
                      <a:r>
                        <a:rPr lang="fi-FI" sz="1400" dirty="0" smtClean="0"/>
                        <a:t>30.10.50</a:t>
                      </a:r>
                    </a:p>
                    <a:p>
                      <a:r>
                        <a:rPr lang="fi-FI" sz="1400" dirty="0" smtClean="0"/>
                        <a:t>30.40.46</a:t>
                      </a:r>
                    </a:p>
                    <a:p>
                      <a:r>
                        <a:rPr lang="fi-FI" sz="1400" dirty="0" smtClean="0"/>
                        <a:t>30.40.62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8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767286"/>
                  </a:ext>
                </a:extLst>
              </a:tr>
            </a:tbl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Vahva ja välittävä Suomi -hallitusohjelma (liite B)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4162" y="1943999"/>
            <a:ext cx="10871108" cy="4269987"/>
          </a:xfrm>
        </p:spPr>
        <p:txBody>
          <a:bodyPr>
            <a:normAutofit fontScale="85000" lnSpcReduction="10000"/>
          </a:bodyPr>
          <a:lstStyle/>
          <a:p>
            <a:r>
              <a:rPr lang="fi-FI" sz="1600" dirty="0" smtClean="0"/>
              <a:t>Yleishyödyllisille yhteisöille myönnettäviin valtionavustuksiin osoitettavia määrärahoja leikataan vaiheittain hallitusohjelmakaudella. </a:t>
            </a:r>
          </a:p>
          <a:p>
            <a:r>
              <a:rPr lang="fi-FI" sz="1600" dirty="0" smtClean="0"/>
              <a:t>Ao. tiedot ovat suuntaa antavia, koska kyseisiltä momenteilta myönnetään valtionavustuksia myös muille kuin yleishyödyllisille yhteisöille. </a:t>
            </a:r>
            <a:endParaRPr lang="fi-FI" sz="1400" dirty="0"/>
          </a:p>
          <a:p>
            <a:endParaRPr lang="fi-FI" sz="1400" dirty="0" smtClean="0"/>
          </a:p>
          <a:p>
            <a:endParaRPr lang="fi-FI" sz="1400" dirty="0"/>
          </a:p>
          <a:p>
            <a:endParaRPr lang="fi-FI" sz="1400" dirty="0" smtClean="0"/>
          </a:p>
          <a:p>
            <a:endParaRPr lang="fi-FI" sz="1400" dirty="0"/>
          </a:p>
          <a:p>
            <a:endParaRPr lang="fi-FI" sz="1400" dirty="0" smtClean="0"/>
          </a:p>
          <a:p>
            <a:endParaRPr lang="fi-FI" sz="1400" dirty="0"/>
          </a:p>
          <a:p>
            <a:endParaRPr lang="fi-FI" sz="1400" dirty="0" smtClean="0"/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600" b="1" dirty="0" smtClean="0">
                <a:solidFill>
                  <a:schemeClr val="accent1"/>
                </a:solidFill>
              </a:rPr>
              <a:t>Lähde</a:t>
            </a:r>
            <a:r>
              <a:rPr lang="fi-FI" sz="1600" dirty="0" smtClean="0"/>
              <a:t>: </a:t>
            </a:r>
            <a:r>
              <a:rPr lang="fi-FI" sz="1600" dirty="0" smtClean="0">
                <a:hlinkClick r:id="rId2"/>
              </a:rPr>
              <a:t>Vahva ja välittävä Suomi</a:t>
            </a:r>
            <a:r>
              <a:rPr lang="fi-FI" sz="1600" dirty="0" smtClean="0"/>
              <a:t>: Pääministeri Petteri </a:t>
            </a:r>
            <a:r>
              <a:rPr lang="fi-FI" sz="1600" dirty="0" err="1" smtClean="0"/>
              <a:t>Orpon</a:t>
            </a:r>
            <a:r>
              <a:rPr lang="fi-FI" sz="1600" dirty="0" smtClean="0"/>
              <a:t> hallituksen ohjelma (20.6.2023)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2179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tiovarainministeriö">
  <a:themeElements>
    <a:clrScheme name="VM väripaletti">
      <a:dk1>
        <a:srgbClr val="000000"/>
      </a:dk1>
      <a:lt1>
        <a:srgbClr val="FFFFFF"/>
      </a:lt1>
      <a:dk2>
        <a:srgbClr val="1A7483"/>
      </a:dk2>
      <a:lt2>
        <a:srgbClr val="F3F3F1"/>
      </a:lt2>
      <a:accent1>
        <a:srgbClr val="006475"/>
      </a:accent1>
      <a:accent2>
        <a:srgbClr val="B5D8CC"/>
      </a:accent2>
      <a:accent3>
        <a:srgbClr val="365ABD"/>
      </a:accent3>
      <a:accent4>
        <a:srgbClr val="F3F3F1"/>
      </a:accent4>
      <a:accent5>
        <a:srgbClr val="1B396D"/>
      </a:accent5>
      <a:accent6>
        <a:srgbClr val="C48903"/>
      </a:accent6>
      <a:hlink>
        <a:srgbClr val="1A7483"/>
      </a:hlink>
      <a:folHlink>
        <a:srgbClr val="00647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E8A5ABE-A8FF-40F7-AA49-8D25FFD83B22}" vid="{A7AE3D7A-9652-4E67-AC39-6426DCC99A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6" ma:contentTypeDescription="Luo uusi asiakirja." ma:contentTypeScope="" ma:versionID="b4b87d35bb8690742c8b46c6dc2d5860">
  <xsd:schema xmlns:xsd="http://www.w3.org/2001/XMLSchema" xmlns:xs="http://www.w3.org/2001/XMLSchema" xmlns:p="http://schemas.microsoft.com/office/2006/metadata/properties" xmlns:ns2="9752e244-cda5-4ecb-9bf0-70253e6af92a" xmlns:ns3="ebb82943-49da-4504-a2f3-a33fb2eb95f1" targetNamespace="http://schemas.microsoft.com/office/2006/metadata/properties" ma:root="true" ma:fieldsID="ce3ef95cce54b789c158efa1d948d47a" ns2:_="" ns3:_="">
    <xsd:import namespace="9752e244-cda5-4ecb-9bf0-70253e6af92a"/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Asiakirjatyyppi"/>
                <xsd:element ref="ns2:Kokousp_x00e4_iv_x00e4_m_x00e4__x00e4_r_x00e4_" minOccurs="0"/>
                <xsd:element ref="ns2:Kokousnumero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2e244-cda5-4ecb-9bf0-70253e6af92a" elementFormDefault="qualified">
    <xsd:import namespace="http://schemas.microsoft.com/office/2006/documentManagement/types"/>
    <xsd:import namespace="http://schemas.microsoft.com/office/infopath/2007/PartnerControls"/>
    <xsd:element name="Asiakirjatyyppi" ma:index="8" ma:displayName="Asiakirjatyyppi" ma:default="Esityslista" ma:format="Dropdown" ma:internalName="Asiakirjatyyppi">
      <xsd:simpleType>
        <xsd:restriction base="dms:Choice">
          <xsd:enumeration value="Esityslista"/>
          <xsd:enumeration value="Pöytäkirja"/>
          <xsd:enumeration value="Liite"/>
        </xsd:restriction>
      </xsd:simpleType>
    </xsd:element>
    <xsd:element name="Kokousp_x00e4_iv_x00e4_m_x00e4__x00e4_r_x00e4_" ma:index="9" nillable="true" ma:displayName="Kokouspäivämäärä" ma:format="DateOnly" ma:internalName="Kokousp_x00e4_iv_x00e4_m_x00e4__x00e4_r_x00e4_">
      <xsd:simpleType>
        <xsd:restriction base="dms:DateTime"/>
      </xsd:simpleType>
    </xsd:element>
    <xsd:element name="Kokousnumero" ma:index="10" nillable="true" ma:displayName="Kokousnumero" ma:default="Kokous 1/2023" ma:format="Dropdown" ma:internalName="Kokousnumero">
      <xsd:simpleType>
        <xsd:restriction base="dms:Choice">
          <xsd:enumeration value="Kokous 1/2023"/>
          <xsd:enumeration value="Kokous 1/2024"/>
          <xsd:enumeration value="Kokous 2/2024"/>
          <xsd:enumeration value="Kokous 3/2024"/>
          <xsd:enumeration value="Kokous 4/2024"/>
          <xsd:enumeration value="Kokous 5/202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tyyppi xmlns="9752e244-cda5-4ecb-9bf0-70253e6af92a">Liite</Asiakirjatyyppi>
    <Kokousp_x00e4_iv_x00e4_m_x00e4__x00e4_r_x00e4_ xmlns="9752e244-cda5-4ecb-9bf0-70253e6af92a">2024-02-12T22:00:00+00:00</Kokousp_x00e4_iv_x00e4_m_x00e4__x00e4_r_x00e4_>
    <Kokousnumero xmlns="9752e244-cda5-4ecb-9bf0-70253e6af92a">Kokous 1/2024</Kokousnumero>
  </documentManagement>
</p:properties>
</file>

<file path=customXml/itemProps1.xml><?xml version="1.0" encoding="utf-8"?>
<ds:datastoreItem xmlns:ds="http://schemas.openxmlformats.org/officeDocument/2006/customXml" ds:itemID="{5CB87364-3DCA-4209-9008-E6DB4B032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52e244-cda5-4ecb-9bf0-70253e6af92a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F727CC-937F-4C5B-97FA-38E524BDE2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4C9685-E673-4CC5-9D16-7EB2BB48FB4E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752e244-cda5-4ecb-9bf0-70253e6af92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01-Esitysmalli-VM-FI-SV</Template>
  <TotalTime>1256</TotalTime>
  <Words>237</Words>
  <Application>Microsoft Office PowerPoint</Application>
  <PresentationFormat>Laajakuva</PresentationFormat>
  <Paragraphs>54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Valtiovarainministeriö</vt:lpstr>
      <vt:lpstr>Uusi rahoitusmalli ja valmistautuminen rahoitustason pienenemiseen</vt:lpstr>
      <vt:lpstr>Uusi rahoitusmalli ja rahoitustaso </vt:lpstr>
      <vt:lpstr>Vahva ja välittävä Suomi -hallitusohjelma (liite B)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rahoitusmalli ja valmistautuminen rahoitustason pienenemiseen</dc:title>
  <dc:creator>Lybeck Tuula (VM)</dc:creator>
  <cp:lastModifiedBy> </cp:lastModifiedBy>
  <cp:revision>6</cp:revision>
  <dcterms:created xsi:type="dcterms:W3CDTF">2024-01-29T10:00:07Z</dcterms:created>
  <dcterms:modified xsi:type="dcterms:W3CDTF">2024-03-14T13:11:11Z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