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Lst>
  <p:notesMasterIdLst>
    <p:notesMasterId r:id="rId39"/>
  </p:notesMasterIdLst>
  <p:sldIdLst>
    <p:sldId id="353" r:id="rId5"/>
    <p:sldId id="355" r:id="rId6"/>
    <p:sldId id="358" r:id="rId7"/>
    <p:sldId id="359" r:id="rId8"/>
    <p:sldId id="374" r:id="rId9"/>
    <p:sldId id="360" r:id="rId10"/>
    <p:sldId id="363" r:id="rId11"/>
    <p:sldId id="361" r:id="rId12"/>
    <p:sldId id="364" r:id="rId13"/>
    <p:sldId id="365" r:id="rId14"/>
    <p:sldId id="375" r:id="rId15"/>
    <p:sldId id="370" r:id="rId16"/>
    <p:sldId id="376" r:id="rId17"/>
    <p:sldId id="377" r:id="rId18"/>
    <p:sldId id="378" r:id="rId19"/>
    <p:sldId id="356" r:id="rId20"/>
    <p:sldId id="362" r:id="rId21"/>
    <p:sldId id="369" r:id="rId22"/>
    <p:sldId id="366" r:id="rId23"/>
    <p:sldId id="372" r:id="rId24"/>
    <p:sldId id="373" r:id="rId25"/>
    <p:sldId id="333"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LT(" lastIdx="2" clrIdx="0">
    <p:extLst>
      <p:ext uri="{19B8F6BF-5375-455C-9EA6-DF929625EA0E}">
        <p15:presenceInfo xmlns:p15="http://schemas.microsoft.com/office/powerpoint/2012/main" userId="S-1-5-21-3521595049-301303566-333748410-66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FD3"/>
    <a:srgbClr val="9BBAC0"/>
    <a:srgbClr val="B5DACC"/>
    <a:srgbClr val="00959B"/>
    <a:srgbClr val="365ABD"/>
    <a:srgbClr val="C48903"/>
    <a:srgbClr val="00A892"/>
    <a:srgbClr val="0098E8"/>
    <a:srgbClr val="1A7483"/>
    <a:srgbClr val="FF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snapToObjects="1" showGuides="1">
      <p:cViewPr varScale="1">
        <p:scale>
          <a:sx n="110" d="100"/>
          <a:sy n="110" d="100"/>
        </p:scale>
        <p:origin x="620" y="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DABD1-5F09-CB43-BCC0-1DEB934835DE}" type="datetimeFigureOut">
              <a:rPr lang="en-FI"/>
              <a:t>03/14/2024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7CB69-F670-CE45-9316-2F76980D2403}" type="slidenum">
              <a:rPr/>
              <a:t>‹#›</a:t>
            </a:fld>
            <a:endParaRPr lang="en-FI"/>
          </a:p>
        </p:txBody>
      </p:sp>
    </p:spTree>
    <p:extLst>
      <p:ext uri="{BB962C8B-B14F-4D97-AF65-F5344CB8AC3E}">
        <p14:creationId xmlns:p14="http://schemas.microsoft.com/office/powerpoint/2010/main" val="37622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C67CB69-F670-CE45-9316-2F76980D2403}" type="slidenum">
              <a:rPr lang="fi-FI" smtClean="0"/>
              <a:t>3</a:t>
            </a:fld>
            <a:endParaRPr lang="fi-FI"/>
          </a:p>
        </p:txBody>
      </p:sp>
    </p:spTree>
    <p:extLst>
      <p:ext uri="{BB962C8B-B14F-4D97-AF65-F5344CB8AC3E}">
        <p14:creationId xmlns:p14="http://schemas.microsoft.com/office/powerpoint/2010/main" val="415098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C67CB69-F670-CE45-9316-2F76980D2403}" type="slidenum">
              <a:rPr lang="fi-FI" smtClean="0"/>
              <a:t>4</a:t>
            </a:fld>
            <a:endParaRPr lang="fi-FI"/>
          </a:p>
        </p:txBody>
      </p:sp>
    </p:spTree>
    <p:extLst>
      <p:ext uri="{BB962C8B-B14F-4D97-AF65-F5344CB8AC3E}">
        <p14:creationId xmlns:p14="http://schemas.microsoft.com/office/powerpoint/2010/main" val="15375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C67CB69-F670-CE45-9316-2F76980D2403}" type="slidenum">
              <a:rPr lang="fi-FI" smtClean="0"/>
              <a:t>6</a:t>
            </a:fld>
            <a:endParaRPr lang="fi-FI"/>
          </a:p>
        </p:txBody>
      </p:sp>
    </p:spTree>
    <p:extLst>
      <p:ext uri="{BB962C8B-B14F-4D97-AF65-F5344CB8AC3E}">
        <p14:creationId xmlns:p14="http://schemas.microsoft.com/office/powerpoint/2010/main" val="228360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C67CB69-F670-CE45-9316-2F76980D2403}" type="slidenum">
              <a:rPr lang="fi-FI" smtClean="0"/>
              <a:t>15</a:t>
            </a:fld>
            <a:endParaRPr lang="fi-FI"/>
          </a:p>
        </p:txBody>
      </p:sp>
    </p:spTree>
    <p:extLst>
      <p:ext uri="{BB962C8B-B14F-4D97-AF65-F5344CB8AC3E}">
        <p14:creationId xmlns:p14="http://schemas.microsoft.com/office/powerpoint/2010/main" val="291415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C67CB69-F670-CE45-9316-2F76980D2403}" type="slidenum">
              <a:rPr lang="fi-FI" smtClean="0"/>
              <a:t>17</a:t>
            </a:fld>
            <a:endParaRPr lang="fi-FI"/>
          </a:p>
        </p:txBody>
      </p:sp>
    </p:spTree>
    <p:extLst>
      <p:ext uri="{BB962C8B-B14F-4D97-AF65-F5344CB8AC3E}">
        <p14:creationId xmlns:p14="http://schemas.microsoft.com/office/powerpoint/2010/main" val="3356865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0.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Kansi, sinivihreä">
    <p:bg>
      <p:bgPr>
        <a:solidFill>
          <a:schemeClr val="bg2"/>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484D5C40-B351-929D-8EBA-583F28EF44D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2800" y="828000"/>
            <a:ext cx="2973600" cy="641148"/>
          </a:xfrm>
          <a:prstGeom prst="rect">
            <a:avLst/>
          </a:prstGeom>
        </p:spPr>
      </p:pic>
      <p:grpSp>
        <p:nvGrpSpPr>
          <p:cNvPr id="4" name="Ryhmä 3">
            <a:extLst>
              <a:ext uri="{FF2B5EF4-FFF2-40B4-BE49-F238E27FC236}">
                <a16:creationId xmlns:a16="http://schemas.microsoft.com/office/drawing/2014/main" id="{9FCADA93-0FB7-CA2C-F62B-6B3CC39CB4ED}"/>
              </a:ext>
            </a:extLst>
          </p:cNvPr>
          <p:cNvGrpSpPr/>
          <p:nvPr userDrawn="1"/>
        </p:nvGrpSpPr>
        <p:grpSpPr>
          <a:xfrm>
            <a:off x="-17042" y="-4183"/>
            <a:ext cx="12270939" cy="6876000"/>
            <a:chOff x="-17042" y="3192"/>
            <a:chExt cx="12270939" cy="6856323"/>
          </a:xfrm>
        </p:grpSpPr>
        <p:sp>
          <p:nvSpPr>
            <p:cNvPr id="7" name="Vapaamuotoinen: Muoto 6">
              <a:extLst>
                <a:ext uri="{FF2B5EF4-FFF2-40B4-BE49-F238E27FC236}">
                  <a16:creationId xmlns:a16="http://schemas.microsoft.com/office/drawing/2014/main" id="{96D9BDDC-63C8-A606-3309-A101EDBAAD07}"/>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55192 w 12248975"/>
                <a:gd name="connsiteY8" fmla="*/ 4223964 h 5792192"/>
                <a:gd name="connsiteX9" fmla="*/ 9008360 w 12248975"/>
                <a:gd name="connsiteY9" fmla="*/ 4223079 h 5792192"/>
                <a:gd name="connsiteX10" fmla="*/ 8999144 w 12248975"/>
                <a:gd name="connsiteY10" fmla="*/ 4229517 h 5792192"/>
                <a:gd name="connsiteX11" fmla="*/ 8998008 w 12248975"/>
                <a:gd name="connsiteY11" fmla="*/ 4230276 h 5792192"/>
                <a:gd name="connsiteX12" fmla="*/ 8950545 w 12248975"/>
                <a:gd name="connsiteY12" fmla="*/ 4262971 h 5792192"/>
                <a:gd name="connsiteX13" fmla="*/ 5197147 w 12248975"/>
                <a:gd name="connsiteY13" fmla="*/ 5691670 h 5792192"/>
                <a:gd name="connsiteX14" fmla="*/ 4074813 w 12248975"/>
                <a:gd name="connsiteY14" fmla="*/ 5754786 h 5792192"/>
                <a:gd name="connsiteX15" fmla="*/ 3971176 w 12248975"/>
                <a:gd name="connsiteY15" fmla="*/ 5753144 h 5792192"/>
                <a:gd name="connsiteX16" fmla="*/ 176247 w 12248975"/>
                <a:gd name="connsiteY16" fmla="*/ 4765879 h 5792192"/>
                <a:gd name="connsiteX17" fmla="*/ -479 w 12248975"/>
                <a:gd name="connsiteY17" fmla="*/ 4668302 h 5792192"/>
                <a:gd name="connsiteX18" fmla="*/ -479 w 12248975"/>
                <a:gd name="connsiteY18" fmla="*/ 4696199 h 5792192"/>
                <a:gd name="connsiteX19" fmla="*/ 3822979 w 12248975"/>
                <a:gd name="connsiteY19" fmla="*/ 5782936 h 5792192"/>
                <a:gd name="connsiteX20" fmla="*/ 3923965 w 12248975"/>
                <a:gd name="connsiteY20" fmla="*/ 5786471 h 5792192"/>
                <a:gd name="connsiteX21" fmla="*/ 4024951 w 12248975"/>
                <a:gd name="connsiteY21" fmla="*/ 5788869 h 5792192"/>
                <a:gd name="connsiteX22" fmla="*/ 8574372 w 12248975"/>
                <a:gd name="connsiteY22" fmla="*/ 4574891 h 5792192"/>
                <a:gd name="connsiteX23" fmla="*/ 9016186 w 12248975"/>
                <a:gd name="connsiteY23" fmla="*/ 4289983 h 5792192"/>
                <a:gd name="connsiteX24" fmla="*/ 9017575 w 12248975"/>
                <a:gd name="connsiteY24" fmla="*/ 4288972 h 5792192"/>
                <a:gd name="connsiteX25" fmla="*/ 9053172 w 12248975"/>
                <a:gd name="connsiteY25" fmla="*/ 4263726 h 5792192"/>
                <a:gd name="connsiteX26" fmla="*/ 9064659 w 12248975"/>
                <a:gd name="connsiteY26" fmla="*/ 4255648 h 5792192"/>
                <a:gd name="connsiteX27" fmla="*/ 9065795 w 12248975"/>
                <a:gd name="connsiteY27" fmla="*/ 4254764 h 5792192"/>
                <a:gd name="connsiteX28" fmla="*/ 9108841 w 12248975"/>
                <a:gd name="connsiteY28" fmla="*/ 4224596 h 5792192"/>
                <a:gd name="connsiteX29" fmla="*/ 12155463 w 12248975"/>
                <a:gd name="connsiteY29" fmla="*/ 286140 h 5792192"/>
                <a:gd name="connsiteX30" fmla="*/ 12166066 w 12248975"/>
                <a:gd name="connsiteY30" fmla="*/ 258241 h 5792192"/>
                <a:gd name="connsiteX31" fmla="*/ 12228047 w 12248975"/>
                <a:gd name="connsiteY31" fmla="*/ 87071 h 5792192"/>
                <a:gd name="connsiteX32" fmla="*/ 12237514 w 12248975"/>
                <a:gd name="connsiteY32" fmla="*/ 59804 h 5792192"/>
                <a:gd name="connsiteX33" fmla="*/ 12243952 w 12248975"/>
                <a:gd name="connsiteY33" fmla="*/ 40995 h 5792192"/>
                <a:gd name="connsiteX34" fmla="*/ 12248496 w 12248975"/>
                <a:gd name="connsiteY34" fmla="*/ 28372 h 5792192"/>
                <a:gd name="connsiteX35" fmla="*/ 12225270 w 12248975"/>
                <a:gd name="connsiteY35" fmla="*/ 27489 h 5792192"/>
                <a:gd name="connsiteX36" fmla="*/ 12185759 w 12248975"/>
                <a:gd name="connsiteY36"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49763" y="4205282"/>
                    <a:pt x="9052415" y="4214623"/>
                    <a:pt x="9055192" y="4223964"/>
                  </a:cubicBezTo>
                  <a:lnTo>
                    <a:pt x="9008360" y="4223079"/>
                  </a:ln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solidFill>
              <a:srgbClr val="B5DACC"/>
            </a:solidFill>
            <a:ln w="12622"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3D79F50D-C8E1-942C-5F25-BC823CF4BD82}"/>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noFill/>
            <a:ln w="12622" cap="flat">
              <a:noFill/>
              <a:prstDash val="solid"/>
              <a:miter/>
            </a:ln>
          </p:spPr>
          <p:txBody>
            <a:bodyPr rtlCol="0" anchor="ctr"/>
            <a:lstStyle/>
            <a:p>
              <a:endParaRPr lang="fi-FI"/>
            </a:p>
          </p:txBody>
        </p:sp>
        <p:sp>
          <p:nvSpPr>
            <p:cNvPr id="10" name="Vapaamuotoinen: Muoto 9">
              <a:extLst>
                <a:ext uri="{FF2B5EF4-FFF2-40B4-BE49-F238E27FC236}">
                  <a16:creationId xmlns:a16="http://schemas.microsoft.com/office/drawing/2014/main" id="{40374709-EEEC-6317-3CA1-3C9E3C24DCD7}"/>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08360 w 12248975"/>
                <a:gd name="connsiteY8" fmla="*/ 4223079 h 5792192"/>
                <a:gd name="connsiteX9" fmla="*/ 8999144 w 12248975"/>
                <a:gd name="connsiteY9" fmla="*/ 4229517 h 5792192"/>
                <a:gd name="connsiteX10" fmla="*/ 8998008 w 12248975"/>
                <a:gd name="connsiteY10" fmla="*/ 4230276 h 5792192"/>
                <a:gd name="connsiteX11" fmla="*/ 8950545 w 12248975"/>
                <a:gd name="connsiteY11" fmla="*/ 4262971 h 5792192"/>
                <a:gd name="connsiteX12" fmla="*/ 5197147 w 12248975"/>
                <a:gd name="connsiteY12" fmla="*/ 5691670 h 5792192"/>
                <a:gd name="connsiteX13" fmla="*/ 4074813 w 12248975"/>
                <a:gd name="connsiteY13" fmla="*/ 5754786 h 5792192"/>
                <a:gd name="connsiteX14" fmla="*/ 3971176 w 12248975"/>
                <a:gd name="connsiteY14" fmla="*/ 5753144 h 5792192"/>
                <a:gd name="connsiteX15" fmla="*/ 176247 w 12248975"/>
                <a:gd name="connsiteY15" fmla="*/ 4765879 h 5792192"/>
                <a:gd name="connsiteX16" fmla="*/ -479 w 12248975"/>
                <a:gd name="connsiteY16" fmla="*/ 4668302 h 5792192"/>
                <a:gd name="connsiteX17" fmla="*/ -479 w 12248975"/>
                <a:gd name="connsiteY17" fmla="*/ 4696199 h 5792192"/>
                <a:gd name="connsiteX18" fmla="*/ 3822979 w 12248975"/>
                <a:gd name="connsiteY18" fmla="*/ 5782936 h 5792192"/>
                <a:gd name="connsiteX19" fmla="*/ 3923965 w 12248975"/>
                <a:gd name="connsiteY19" fmla="*/ 5786471 h 5792192"/>
                <a:gd name="connsiteX20" fmla="*/ 4024951 w 12248975"/>
                <a:gd name="connsiteY20" fmla="*/ 5788869 h 5792192"/>
                <a:gd name="connsiteX21" fmla="*/ 8574372 w 12248975"/>
                <a:gd name="connsiteY21" fmla="*/ 4574891 h 5792192"/>
                <a:gd name="connsiteX22" fmla="*/ 9016186 w 12248975"/>
                <a:gd name="connsiteY22" fmla="*/ 4289983 h 5792192"/>
                <a:gd name="connsiteX23" fmla="*/ 9017575 w 12248975"/>
                <a:gd name="connsiteY23" fmla="*/ 4288972 h 5792192"/>
                <a:gd name="connsiteX24" fmla="*/ 9053172 w 12248975"/>
                <a:gd name="connsiteY24" fmla="*/ 4263726 h 5792192"/>
                <a:gd name="connsiteX25" fmla="*/ 9064659 w 12248975"/>
                <a:gd name="connsiteY25" fmla="*/ 4255648 h 5792192"/>
                <a:gd name="connsiteX26" fmla="*/ 9065795 w 12248975"/>
                <a:gd name="connsiteY26" fmla="*/ 4254764 h 5792192"/>
                <a:gd name="connsiteX27" fmla="*/ 9108841 w 12248975"/>
                <a:gd name="connsiteY27" fmla="*/ 4224596 h 5792192"/>
                <a:gd name="connsiteX28" fmla="*/ 12155463 w 12248975"/>
                <a:gd name="connsiteY28" fmla="*/ 286140 h 5792192"/>
                <a:gd name="connsiteX29" fmla="*/ 12166066 w 12248975"/>
                <a:gd name="connsiteY29" fmla="*/ 258241 h 5792192"/>
                <a:gd name="connsiteX30" fmla="*/ 12228047 w 12248975"/>
                <a:gd name="connsiteY30" fmla="*/ 87071 h 5792192"/>
                <a:gd name="connsiteX31" fmla="*/ 12237514 w 12248975"/>
                <a:gd name="connsiteY31" fmla="*/ 59804 h 5792192"/>
                <a:gd name="connsiteX32" fmla="*/ 12243952 w 12248975"/>
                <a:gd name="connsiteY32" fmla="*/ 40995 h 5792192"/>
                <a:gd name="connsiteX33" fmla="*/ 12248496 w 12248975"/>
                <a:gd name="connsiteY33" fmla="*/ 28372 h 5792192"/>
                <a:gd name="connsiteX34" fmla="*/ 12225270 w 12248975"/>
                <a:gd name="connsiteY34" fmla="*/ 27489 h 5792192"/>
                <a:gd name="connsiteX35" fmla="*/ 12185759 w 12248975"/>
                <a:gd name="connsiteY35"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34490" y="4205155"/>
                    <a:pt x="9021866" y="4214117"/>
                    <a:pt x="9008360" y="4223079"/>
                  </a:cubicBez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noFill/>
            <a:ln w="12622" cap="flat">
              <a:noFill/>
              <a:prstDash val="solid"/>
              <a:miter/>
            </a:ln>
          </p:spPr>
          <p:txBody>
            <a:bodyPr rtlCol="0" anchor="ctr"/>
            <a:lstStyle/>
            <a:p>
              <a:endParaRPr lang="fi-FI"/>
            </a:p>
          </p:txBody>
        </p:sp>
        <p:sp>
          <p:nvSpPr>
            <p:cNvPr id="11" name="Vapaamuotoinen: Muoto 10">
              <a:extLst>
                <a:ext uri="{FF2B5EF4-FFF2-40B4-BE49-F238E27FC236}">
                  <a16:creationId xmlns:a16="http://schemas.microsoft.com/office/drawing/2014/main" id="{C9141825-7943-460F-AE5C-B764A83C2E47}"/>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noFill/>
            <a:ln w="12622"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A20DAC6C-B8EB-C949-0F57-78DB7E47376A}"/>
                </a:ext>
              </a:extLst>
            </p:cNvPr>
            <p:cNvSpPr/>
            <p:nvPr/>
          </p:nvSpPr>
          <p:spPr>
            <a:xfrm>
              <a:off x="3410110" y="4865294"/>
              <a:ext cx="8784649" cy="1992705"/>
            </a:xfrm>
            <a:custGeom>
              <a:avLst/>
              <a:gdLst>
                <a:gd name="connsiteX0" fmla="*/ 5060689 w 8784649"/>
                <a:gd name="connsiteY0" fmla="*/ 50208 h 1992705"/>
                <a:gd name="connsiteX1" fmla="*/ 704278 w 8784649"/>
                <a:gd name="connsiteY1" fmla="*/ 1531296 h 1992705"/>
                <a:gd name="connsiteX2" fmla="*/ 654920 w 8784649"/>
                <a:gd name="connsiteY2" fmla="*/ 1565378 h 1992705"/>
                <a:gd name="connsiteX3" fmla="*/ 469233 w 8784649"/>
                <a:gd name="connsiteY3" fmla="*/ 1698428 h 1992705"/>
                <a:gd name="connsiteX4" fmla="*/ 95332 w 8784649"/>
                <a:gd name="connsiteY4" fmla="*/ 1990781 h 1992705"/>
                <a:gd name="connsiteX5" fmla="*/ -479 w 8784649"/>
                <a:gd name="connsiteY5" fmla="*/ 1990781 h 1992705"/>
                <a:gd name="connsiteX6" fmla="*/ 552799 w 8784649"/>
                <a:gd name="connsiteY6" fmla="*/ 1562981 h 1992705"/>
                <a:gd name="connsiteX7" fmla="*/ 600009 w 8784649"/>
                <a:gd name="connsiteY7" fmla="*/ 1529653 h 1992705"/>
                <a:gd name="connsiteX8" fmla="*/ 1427968 w 8784649"/>
                <a:gd name="connsiteY8" fmla="*/ 1018791 h 1992705"/>
                <a:gd name="connsiteX9" fmla="*/ 5624571 w 8784649"/>
                <a:gd name="connsiteY9" fmla="*/ -790 h 1992705"/>
                <a:gd name="connsiteX10" fmla="*/ 5625959 w 8784649"/>
                <a:gd name="connsiteY10" fmla="*/ -790 h 1992705"/>
                <a:gd name="connsiteX11" fmla="*/ 5637194 w 8784649"/>
                <a:gd name="connsiteY11" fmla="*/ -790 h 1992705"/>
                <a:gd name="connsiteX12" fmla="*/ 5684026 w 8784649"/>
                <a:gd name="connsiteY12" fmla="*/ 94 h 1992705"/>
                <a:gd name="connsiteX13" fmla="*/ 5685414 w 8784649"/>
                <a:gd name="connsiteY13" fmla="*/ 94 h 1992705"/>
                <a:gd name="connsiteX14" fmla="*/ 5737927 w 8784649"/>
                <a:gd name="connsiteY14" fmla="*/ 1608 h 1992705"/>
                <a:gd name="connsiteX15" fmla="*/ 6259519 w 8784649"/>
                <a:gd name="connsiteY15" fmla="*/ 33039 h 1992705"/>
                <a:gd name="connsiteX16" fmla="*/ 8784170 w 8784649"/>
                <a:gd name="connsiteY16" fmla="*/ 664202 h 1992705"/>
                <a:gd name="connsiteX17" fmla="*/ 8784170 w 8784649"/>
                <a:gd name="connsiteY17" fmla="*/ 700306 h 1992705"/>
                <a:gd name="connsiteX18" fmla="*/ 5697405 w 8784649"/>
                <a:gd name="connsiteY18" fmla="*/ 40994 h 1992705"/>
                <a:gd name="connsiteX19" fmla="*/ 5696017 w 8784649"/>
                <a:gd name="connsiteY19" fmla="*/ 40994 h 1992705"/>
                <a:gd name="connsiteX20" fmla="*/ 5681879 w 8784649"/>
                <a:gd name="connsiteY20" fmla="*/ 40994 h 1992705"/>
                <a:gd name="connsiteX21" fmla="*/ 5638203 w 8784649"/>
                <a:gd name="connsiteY21" fmla="*/ 40109 h 1992705"/>
                <a:gd name="connsiteX22" fmla="*/ 5636688 w 8784649"/>
                <a:gd name="connsiteY22" fmla="*/ 40109 h 1992705"/>
                <a:gd name="connsiteX23" fmla="*/ 5579001 w 8784649"/>
                <a:gd name="connsiteY23" fmla="*/ 39351 h 1992705"/>
                <a:gd name="connsiteX24" fmla="*/ 5060689 w 8784649"/>
                <a:gd name="connsiteY24" fmla="*/ 50208 h 19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84649" h="1992705">
                  <a:moveTo>
                    <a:pt x="5060689" y="50208"/>
                  </a:moveTo>
                  <a:cubicBezTo>
                    <a:pt x="3503232" y="130241"/>
                    <a:pt x="1988946" y="650066"/>
                    <a:pt x="704278" y="1531296"/>
                  </a:cubicBezTo>
                  <a:lnTo>
                    <a:pt x="654920" y="1565378"/>
                  </a:lnTo>
                  <a:cubicBezTo>
                    <a:pt x="592473" y="1608928"/>
                    <a:pt x="530581" y="1653236"/>
                    <a:pt x="469233" y="1698428"/>
                  </a:cubicBezTo>
                  <a:cubicBezTo>
                    <a:pt x="341485" y="1792344"/>
                    <a:pt x="216855" y="1889795"/>
                    <a:pt x="95332" y="1990781"/>
                  </a:cubicBezTo>
                  <a:lnTo>
                    <a:pt x="-479" y="1990781"/>
                  </a:lnTo>
                  <a:cubicBezTo>
                    <a:pt x="177925" y="1840692"/>
                    <a:pt x="362351" y="1698049"/>
                    <a:pt x="552799" y="1562981"/>
                  </a:cubicBezTo>
                  <a:lnTo>
                    <a:pt x="600009" y="1529653"/>
                  </a:lnTo>
                  <a:cubicBezTo>
                    <a:pt x="865994" y="1343713"/>
                    <a:pt x="1142430" y="1173046"/>
                    <a:pt x="1427968" y="1018791"/>
                  </a:cubicBezTo>
                  <a:cubicBezTo>
                    <a:pt x="2713395" y="324511"/>
                    <a:pt x="4167215" y="-24520"/>
                    <a:pt x="5624571" y="-790"/>
                  </a:cubicBezTo>
                  <a:lnTo>
                    <a:pt x="5625959" y="-790"/>
                  </a:lnTo>
                  <a:lnTo>
                    <a:pt x="5637194" y="-790"/>
                  </a:lnTo>
                  <a:lnTo>
                    <a:pt x="5684026" y="94"/>
                  </a:lnTo>
                  <a:lnTo>
                    <a:pt x="5685414" y="94"/>
                  </a:lnTo>
                  <a:lnTo>
                    <a:pt x="5737927" y="1608"/>
                  </a:lnTo>
                  <a:cubicBezTo>
                    <a:pt x="5911876" y="6785"/>
                    <a:pt x="6085697" y="17260"/>
                    <a:pt x="6259519" y="33039"/>
                  </a:cubicBezTo>
                  <a:cubicBezTo>
                    <a:pt x="7128379" y="112946"/>
                    <a:pt x="7979943" y="325775"/>
                    <a:pt x="8784170" y="664202"/>
                  </a:cubicBezTo>
                  <a:lnTo>
                    <a:pt x="8784170" y="700306"/>
                  </a:lnTo>
                  <a:cubicBezTo>
                    <a:pt x="7805489" y="289545"/>
                    <a:pt x="6758517" y="65861"/>
                    <a:pt x="5697405" y="40994"/>
                  </a:cubicBezTo>
                  <a:lnTo>
                    <a:pt x="5696017" y="40994"/>
                  </a:lnTo>
                  <a:lnTo>
                    <a:pt x="5681879" y="40994"/>
                  </a:lnTo>
                  <a:lnTo>
                    <a:pt x="5638203" y="40109"/>
                  </a:lnTo>
                  <a:lnTo>
                    <a:pt x="5636688" y="40109"/>
                  </a:lnTo>
                  <a:lnTo>
                    <a:pt x="5579001" y="39351"/>
                  </a:lnTo>
                  <a:cubicBezTo>
                    <a:pt x="5406314" y="37585"/>
                    <a:pt x="5233501" y="41246"/>
                    <a:pt x="5060689" y="50208"/>
                  </a:cubicBezTo>
                  <a:close/>
                </a:path>
              </a:pathLst>
            </a:custGeom>
            <a:solidFill>
              <a:srgbClr val="B5DACC"/>
            </a:solidFill>
            <a:ln w="12622"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B0A815BB-81E2-C717-6AFF-4F725A43B2D6}"/>
                </a:ext>
              </a:extLst>
            </p:cNvPr>
            <p:cNvSpPr/>
            <p:nvPr/>
          </p:nvSpPr>
          <p:spPr>
            <a:xfrm>
              <a:off x="8617535" y="4960"/>
              <a:ext cx="1310653" cy="6854555"/>
            </a:xfrm>
            <a:custGeom>
              <a:avLst/>
              <a:gdLst>
                <a:gd name="connsiteX0" fmla="*/ 679391 w 1310653"/>
                <a:gd name="connsiteY0" fmla="*/ 5597879 h 6854555"/>
                <a:gd name="connsiteX1" fmla="*/ 662603 w 1310653"/>
                <a:gd name="connsiteY1" fmla="*/ 5555842 h 6854555"/>
                <a:gd name="connsiteX2" fmla="*/ 662603 w 1310653"/>
                <a:gd name="connsiteY2" fmla="*/ 5555842 h 6854555"/>
                <a:gd name="connsiteX3" fmla="*/ 464922 w 1310653"/>
                <a:gd name="connsiteY3" fmla="*/ 5000419 h 6854555"/>
                <a:gd name="connsiteX4" fmla="*/ 464291 w 1310653"/>
                <a:gd name="connsiteY4" fmla="*/ 4998527 h 6854555"/>
                <a:gd name="connsiteX5" fmla="*/ 434500 w 1310653"/>
                <a:gd name="connsiteY5" fmla="*/ 4902213 h 6854555"/>
                <a:gd name="connsiteX6" fmla="*/ 431597 w 1310653"/>
                <a:gd name="connsiteY6" fmla="*/ 4892872 h 6854555"/>
                <a:gd name="connsiteX7" fmla="*/ 422129 w 1310653"/>
                <a:gd name="connsiteY7" fmla="*/ 4861187 h 6854555"/>
                <a:gd name="connsiteX8" fmla="*/ 420741 w 1310653"/>
                <a:gd name="connsiteY8" fmla="*/ 4861187 h 6854555"/>
                <a:gd name="connsiteX9" fmla="*/ 412662 w 1310653"/>
                <a:gd name="connsiteY9" fmla="*/ 4833161 h 6854555"/>
                <a:gd name="connsiteX10" fmla="*/ 413671 w 1310653"/>
                <a:gd name="connsiteY10" fmla="*/ 4833161 h 6854555"/>
                <a:gd name="connsiteX11" fmla="*/ 397136 w 1310653"/>
                <a:gd name="connsiteY11" fmla="*/ 4776483 h 6854555"/>
                <a:gd name="connsiteX12" fmla="*/ 397136 w 1310653"/>
                <a:gd name="connsiteY12" fmla="*/ 4775601 h 6854555"/>
                <a:gd name="connsiteX13" fmla="*/ 229751 w 1310653"/>
                <a:gd name="connsiteY13" fmla="*/ 4086875 h 6854555"/>
                <a:gd name="connsiteX14" fmla="*/ 227731 w 1310653"/>
                <a:gd name="connsiteY14" fmla="*/ 747266 h 6854555"/>
                <a:gd name="connsiteX15" fmla="*/ 414429 w 1310653"/>
                <a:gd name="connsiteY15" fmla="*/ -1924 h 6854555"/>
                <a:gd name="connsiteX16" fmla="*/ 343487 w 1310653"/>
                <a:gd name="connsiteY16" fmla="*/ -1924 h 6854555"/>
                <a:gd name="connsiteX17" fmla="*/ 253483 w 1310653"/>
                <a:gd name="connsiteY17" fmla="*/ 4469487 h 6854555"/>
                <a:gd name="connsiteX18" fmla="*/ 361537 w 1310653"/>
                <a:gd name="connsiteY18" fmla="*/ 4860808 h 6854555"/>
                <a:gd name="connsiteX19" fmla="*/ 363810 w 1310653"/>
                <a:gd name="connsiteY19" fmla="*/ 4868254 h 6854555"/>
                <a:gd name="connsiteX20" fmla="*/ 374034 w 1310653"/>
                <a:gd name="connsiteY20" fmla="*/ 4901707 h 6854555"/>
                <a:gd name="connsiteX21" fmla="*/ 382239 w 1310653"/>
                <a:gd name="connsiteY21" fmla="*/ 4928341 h 6854555"/>
                <a:gd name="connsiteX22" fmla="*/ 1253244 w 1310653"/>
                <a:gd name="connsiteY22" fmla="*/ 6852632 h 6854555"/>
                <a:gd name="connsiteX23" fmla="*/ 1310175 w 1310653"/>
                <a:gd name="connsiteY23" fmla="*/ 6852632 h 6854555"/>
                <a:gd name="connsiteX24" fmla="*/ 679391 w 1310653"/>
                <a:gd name="connsiteY24" fmla="*/ 5597879 h 68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0653" h="6854555">
                  <a:moveTo>
                    <a:pt x="679391" y="5597879"/>
                  </a:moveTo>
                  <a:cubicBezTo>
                    <a:pt x="673711" y="5583869"/>
                    <a:pt x="668156" y="5569855"/>
                    <a:pt x="662603" y="5555842"/>
                  </a:cubicBezTo>
                  <a:lnTo>
                    <a:pt x="662603" y="5555842"/>
                  </a:lnTo>
                  <a:cubicBezTo>
                    <a:pt x="590270" y="5372805"/>
                    <a:pt x="524377" y="5187623"/>
                    <a:pt x="464922" y="5000419"/>
                  </a:cubicBezTo>
                  <a:cubicBezTo>
                    <a:pt x="464796" y="4999790"/>
                    <a:pt x="464543" y="4999158"/>
                    <a:pt x="464291" y="4998527"/>
                  </a:cubicBezTo>
                  <a:cubicBezTo>
                    <a:pt x="454193" y="4966463"/>
                    <a:pt x="444094" y="4934400"/>
                    <a:pt x="434500" y="4902213"/>
                  </a:cubicBezTo>
                  <a:cubicBezTo>
                    <a:pt x="433491" y="4899057"/>
                    <a:pt x="432480" y="4896027"/>
                    <a:pt x="431597" y="4892872"/>
                  </a:cubicBezTo>
                  <a:cubicBezTo>
                    <a:pt x="428441" y="4882267"/>
                    <a:pt x="425159" y="4871789"/>
                    <a:pt x="422129" y="4861187"/>
                  </a:cubicBezTo>
                  <a:lnTo>
                    <a:pt x="420741" y="4861187"/>
                  </a:lnTo>
                  <a:cubicBezTo>
                    <a:pt x="417964" y="4851846"/>
                    <a:pt x="415312" y="4842502"/>
                    <a:pt x="412662" y="4833161"/>
                  </a:cubicBezTo>
                  <a:lnTo>
                    <a:pt x="413671" y="4833161"/>
                  </a:lnTo>
                  <a:cubicBezTo>
                    <a:pt x="407991" y="4814352"/>
                    <a:pt x="402563" y="4795291"/>
                    <a:pt x="397136" y="4776483"/>
                  </a:cubicBezTo>
                  <a:cubicBezTo>
                    <a:pt x="397136" y="4776230"/>
                    <a:pt x="397136" y="4775854"/>
                    <a:pt x="397136" y="4775601"/>
                  </a:cubicBezTo>
                  <a:cubicBezTo>
                    <a:pt x="331873" y="4548383"/>
                    <a:pt x="276079" y="4318763"/>
                    <a:pt x="229751" y="4086875"/>
                  </a:cubicBezTo>
                  <a:cubicBezTo>
                    <a:pt x="8591" y="2984738"/>
                    <a:pt x="7835" y="1849656"/>
                    <a:pt x="227731" y="747266"/>
                  </a:cubicBezTo>
                  <a:cubicBezTo>
                    <a:pt x="278224" y="494801"/>
                    <a:pt x="340457" y="245114"/>
                    <a:pt x="414429" y="-1924"/>
                  </a:cubicBezTo>
                  <a:lnTo>
                    <a:pt x="343487" y="-1924"/>
                  </a:lnTo>
                  <a:cubicBezTo>
                    <a:pt x="-82295" y="1454168"/>
                    <a:pt x="-113350" y="2997361"/>
                    <a:pt x="253483" y="4469487"/>
                  </a:cubicBezTo>
                  <a:cubicBezTo>
                    <a:pt x="286429" y="4600894"/>
                    <a:pt x="322532" y="4731420"/>
                    <a:pt x="361537" y="4860808"/>
                  </a:cubicBezTo>
                  <a:cubicBezTo>
                    <a:pt x="361537" y="4863332"/>
                    <a:pt x="362927" y="4865730"/>
                    <a:pt x="363810" y="4868254"/>
                  </a:cubicBezTo>
                  <a:cubicBezTo>
                    <a:pt x="367092" y="4879490"/>
                    <a:pt x="370501" y="4890597"/>
                    <a:pt x="374034" y="4901707"/>
                  </a:cubicBezTo>
                  <a:cubicBezTo>
                    <a:pt x="376686" y="4910669"/>
                    <a:pt x="379463" y="4919505"/>
                    <a:pt x="382239" y="4928341"/>
                  </a:cubicBezTo>
                  <a:cubicBezTo>
                    <a:pt x="592291" y="5603179"/>
                    <a:pt x="884898" y="6249493"/>
                    <a:pt x="1253244" y="6852632"/>
                  </a:cubicBezTo>
                  <a:lnTo>
                    <a:pt x="1310175" y="6852632"/>
                  </a:lnTo>
                  <a:cubicBezTo>
                    <a:pt x="1065284" y="6452725"/>
                    <a:pt x="854349" y="6033002"/>
                    <a:pt x="679391" y="5597879"/>
                  </a:cubicBezTo>
                  <a:close/>
                </a:path>
              </a:pathLst>
            </a:custGeom>
            <a:solidFill>
              <a:srgbClr val="B5DACC"/>
            </a:solidFill>
            <a:ln w="12622"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A1349553-367A-2E6F-8462-1D37FD253D02}"/>
                </a:ext>
              </a:extLst>
            </p:cNvPr>
            <p:cNvSpPr/>
            <p:nvPr/>
          </p:nvSpPr>
          <p:spPr>
            <a:xfrm>
              <a:off x="9030549" y="4838279"/>
              <a:ext cx="9467" cy="28023"/>
            </a:xfrm>
            <a:custGeom>
              <a:avLst/>
              <a:gdLst>
                <a:gd name="connsiteX0" fmla="*/ 530 w 9467"/>
                <a:gd name="connsiteY0" fmla="*/ -1924 h 28023"/>
                <a:gd name="connsiteX1" fmla="*/ -479 w 9467"/>
                <a:gd name="connsiteY1" fmla="*/ -1924 h 28023"/>
                <a:gd name="connsiteX2" fmla="*/ 7600 w 9467"/>
                <a:gd name="connsiteY2" fmla="*/ 26099 h 28023"/>
                <a:gd name="connsiteX3" fmla="*/ 8988 w 9467"/>
                <a:gd name="connsiteY3" fmla="*/ 26099 h 28023"/>
                <a:gd name="connsiteX4" fmla="*/ 530 w 9467"/>
                <a:gd name="connsiteY4" fmla="*/ -1924 h 2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28023">
                  <a:moveTo>
                    <a:pt x="530" y="-1924"/>
                  </a:moveTo>
                  <a:lnTo>
                    <a:pt x="-479" y="-1924"/>
                  </a:lnTo>
                  <a:cubicBezTo>
                    <a:pt x="2171" y="7417"/>
                    <a:pt x="4823" y="16758"/>
                    <a:pt x="7600" y="26099"/>
                  </a:cubicBezTo>
                  <a:lnTo>
                    <a:pt x="8988" y="26099"/>
                  </a:lnTo>
                  <a:cubicBezTo>
                    <a:pt x="6085" y="17643"/>
                    <a:pt x="2803" y="8049"/>
                    <a:pt x="530" y="-1924"/>
                  </a:cubicBezTo>
                  <a:close/>
                </a:path>
              </a:pathLst>
            </a:custGeom>
            <a:noFill/>
            <a:ln w="12622"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4F0C3B0B-D175-97F9-E62E-4EE47018B3E0}"/>
                </a:ext>
              </a:extLst>
            </p:cNvPr>
            <p:cNvSpPr/>
            <p:nvPr/>
          </p:nvSpPr>
          <p:spPr>
            <a:xfrm>
              <a:off x="8617535" y="4330"/>
              <a:ext cx="1310653" cy="6854554"/>
            </a:xfrm>
            <a:custGeom>
              <a:avLst/>
              <a:gdLst>
                <a:gd name="connsiteX0" fmla="*/ 679391 w 1310653"/>
                <a:gd name="connsiteY0" fmla="*/ 5598509 h 6854554"/>
                <a:gd name="connsiteX1" fmla="*/ 662603 w 1310653"/>
                <a:gd name="connsiteY1" fmla="*/ 5556472 h 6854554"/>
                <a:gd name="connsiteX2" fmla="*/ 662603 w 1310653"/>
                <a:gd name="connsiteY2" fmla="*/ 5556472 h 6854554"/>
                <a:gd name="connsiteX3" fmla="*/ 464922 w 1310653"/>
                <a:gd name="connsiteY3" fmla="*/ 5001049 h 6854554"/>
                <a:gd name="connsiteX4" fmla="*/ 464291 w 1310653"/>
                <a:gd name="connsiteY4" fmla="*/ 4999157 h 6854554"/>
                <a:gd name="connsiteX5" fmla="*/ 434500 w 1310653"/>
                <a:gd name="connsiteY5" fmla="*/ 4902843 h 6854554"/>
                <a:gd name="connsiteX6" fmla="*/ 431597 w 1310653"/>
                <a:gd name="connsiteY6" fmla="*/ 4893502 h 6854554"/>
                <a:gd name="connsiteX7" fmla="*/ 422129 w 1310653"/>
                <a:gd name="connsiteY7" fmla="*/ 4861817 h 6854554"/>
                <a:gd name="connsiteX8" fmla="*/ 413671 w 1310653"/>
                <a:gd name="connsiteY8" fmla="*/ 4833162 h 6854554"/>
                <a:gd name="connsiteX9" fmla="*/ 397136 w 1310653"/>
                <a:gd name="connsiteY9" fmla="*/ 4776484 h 6854554"/>
                <a:gd name="connsiteX10" fmla="*/ 397136 w 1310653"/>
                <a:gd name="connsiteY10" fmla="*/ 4775600 h 6854554"/>
                <a:gd name="connsiteX11" fmla="*/ 229751 w 1310653"/>
                <a:gd name="connsiteY11" fmla="*/ 4086874 h 6854554"/>
                <a:gd name="connsiteX12" fmla="*/ 227731 w 1310653"/>
                <a:gd name="connsiteY12" fmla="*/ 747266 h 6854554"/>
                <a:gd name="connsiteX13" fmla="*/ 414429 w 1310653"/>
                <a:gd name="connsiteY13" fmla="*/ -1924 h 6854554"/>
                <a:gd name="connsiteX14" fmla="*/ 343487 w 1310653"/>
                <a:gd name="connsiteY14" fmla="*/ -1924 h 6854554"/>
                <a:gd name="connsiteX15" fmla="*/ 253483 w 1310653"/>
                <a:gd name="connsiteY15" fmla="*/ 4469486 h 6854554"/>
                <a:gd name="connsiteX16" fmla="*/ 361537 w 1310653"/>
                <a:gd name="connsiteY16" fmla="*/ 4860807 h 6854554"/>
                <a:gd name="connsiteX17" fmla="*/ 363810 w 1310653"/>
                <a:gd name="connsiteY17" fmla="*/ 4868255 h 6854554"/>
                <a:gd name="connsiteX18" fmla="*/ 374034 w 1310653"/>
                <a:gd name="connsiteY18" fmla="*/ 4901706 h 6854554"/>
                <a:gd name="connsiteX19" fmla="*/ 382239 w 1310653"/>
                <a:gd name="connsiteY19" fmla="*/ 4928339 h 6854554"/>
                <a:gd name="connsiteX20" fmla="*/ 1253244 w 1310653"/>
                <a:gd name="connsiteY20" fmla="*/ 6852631 h 6854554"/>
                <a:gd name="connsiteX21" fmla="*/ 1310175 w 1310653"/>
                <a:gd name="connsiteY21" fmla="*/ 6852631 h 6854554"/>
                <a:gd name="connsiteX22" fmla="*/ 679391 w 1310653"/>
                <a:gd name="connsiteY22" fmla="*/ 5598509 h 685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653" h="6854554">
                  <a:moveTo>
                    <a:pt x="679391" y="5598509"/>
                  </a:moveTo>
                  <a:cubicBezTo>
                    <a:pt x="673711" y="5584499"/>
                    <a:pt x="668156" y="5570486"/>
                    <a:pt x="662603" y="5556472"/>
                  </a:cubicBezTo>
                  <a:lnTo>
                    <a:pt x="662603" y="5556472"/>
                  </a:lnTo>
                  <a:cubicBezTo>
                    <a:pt x="590270" y="5373435"/>
                    <a:pt x="524377" y="5188253"/>
                    <a:pt x="464922" y="5001049"/>
                  </a:cubicBezTo>
                  <a:cubicBezTo>
                    <a:pt x="464796" y="5000421"/>
                    <a:pt x="464543" y="4999789"/>
                    <a:pt x="464291" y="4999157"/>
                  </a:cubicBezTo>
                  <a:cubicBezTo>
                    <a:pt x="454193" y="4967093"/>
                    <a:pt x="444094" y="4935030"/>
                    <a:pt x="434500" y="4902843"/>
                  </a:cubicBezTo>
                  <a:cubicBezTo>
                    <a:pt x="433491" y="4899687"/>
                    <a:pt x="432480" y="4896658"/>
                    <a:pt x="431597" y="4893502"/>
                  </a:cubicBezTo>
                  <a:cubicBezTo>
                    <a:pt x="428441" y="4882897"/>
                    <a:pt x="425159" y="4872419"/>
                    <a:pt x="422129" y="4861817"/>
                  </a:cubicBezTo>
                  <a:cubicBezTo>
                    <a:pt x="419100" y="4851213"/>
                    <a:pt x="416449" y="4842756"/>
                    <a:pt x="413671" y="4833162"/>
                  </a:cubicBezTo>
                  <a:cubicBezTo>
                    <a:pt x="407991" y="4814354"/>
                    <a:pt x="402563" y="4795293"/>
                    <a:pt x="397136" y="4776484"/>
                  </a:cubicBezTo>
                  <a:cubicBezTo>
                    <a:pt x="397136" y="4776231"/>
                    <a:pt x="397136" y="4775852"/>
                    <a:pt x="397136" y="4775600"/>
                  </a:cubicBezTo>
                  <a:cubicBezTo>
                    <a:pt x="331873" y="4548381"/>
                    <a:pt x="276079" y="4318765"/>
                    <a:pt x="229751" y="4086874"/>
                  </a:cubicBezTo>
                  <a:cubicBezTo>
                    <a:pt x="8591" y="2984737"/>
                    <a:pt x="7835" y="1849654"/>
                    <a:pt x="227731" y="747266"/>
                  </a:cubicBezTo>
                  <a:cubicBezTo>
                    <a:pt x="278224" y="494801"/>
                    <a:pt x="340457" y="245112"/>
                    <a:pt x="414429" y="-1924"/>
                  </a:cubicBezTo>
                  <a:lnTo>
                    <a:pt x="343487" y="-1924"/>
                  </a:lnTo>
                  <a:cubicBezTo>
                    <a:pt x="-82295" y="1454295"/>
                    <a:pt x="-113350" y="2997360"/>
                    <a:pt x="253483" y="4469486"/>
                  </a:cubicBezTo>
                  <a:cubicBezTo>
                    <a:pt x="286429" y="4600893"/>
                    <a:pt x="322532" y="4731418"/>
                    <a:pt x="361537" y="4860807"/>
                  </a:cubicBezTo>
                  <a:cubicBezTo>
                    <a:pt x="361537" y="4863331"/>
                    <a:pt x="362927" y="4865728"/>
                    <a:pt x="363810" y="4868255"/>
                  </a:cubicBezTo>
                  <a:cubicBezTo>
                    <a:pt x="367092" y="4879489"/>
                    <a:pt x="370501" y="4890596"/>
                    <a:pt x="374034" y="4901706"/>
                  </a:cubicBezTo>
                  <a:cubicBezTo>
                    <a:pt x="376686" y="4910668"/>
                    <a:pt x="379463" y="4919503"/>
                    <a:pt x="382239" y="4928339"/>
                  </a:cubicBezTo>
                  <a:cubicBezTo>
                    <a:pt x="592291" y="5603181"/>
                    <a:pt x="884898" y="6249491"/>
                    <a:pt x="1253244" y="6852631"/>
                  </a:cubicBezTo>
                  <a:lnTo>
                    <a:pt x="1310175" y="6852631"/>
                  </a:lnTo>
                  <a:cubicBezTo>
                    <a:pt x="1065284" y="6452850"/>
                    <a:pt x="854349" y="6033379"/>
                    <a:pt x="679391" y="5598509"/>
                  </a:cubicBezTo>
                  <a:close/>
                </a:path>
              </a:pathLst>
            </a:custGeom>
            <a:noFill/>
            <a:ln w="12622"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019F5014-AA56-ECA6-D298-1E24205A8E55}"/>
                </a:ext>
              </a:extLst>
            </p:cNvPr>
            <p:cNvSpPr/>
            <p:nvPr/>
          </p:nvSpPr>
          <p:spPr>
            <a:xfrm>
              <a:off x="12158970" y="640793"/>
              <a:ext cx="50493" cy="30801"/>
            </a:xfrm>
            <a:custGeom>
              <a:avLst/>
              <a:gdLst>
                <a:gd name="connsiteX0" fmla="*/ 9747 w 50493"/>
                <a:gd name="connsiteY0" fmla="*/ -1924 h 30801"/>
                <a:gd name="connsiteX1" fmla="*/ -479 w 50493"/>
                <a:gd name="connsiteY1" fmla="*/ 27614 h 30801"/>
                <a:gd name="connsiteX2" fmla="*/ 50014 w 50493"/>
                <a:gd name="connsiteY2" fmla="*/ 28878 h 30801"/>
                <a:gd name="connsiteX3" fmla="*/ 9747 w 50493"/>
                <a:gd name="connsiteY3" fmla="*/ -1924 h 30801"/>
              </a:gdLst>
              <a:ahLst/>
              <a:cxnLst>
                <a:cxn ang="0">
                  <a:pos x="connsiteX0" y="connsiteY0"/>
                </a:cxn>
                <a:cxn ang="0">
                  <a:pos x="connsiteX1" y="connsiteY1"/>
                </a:cxn>
                <a:cxn ang="0">
                  <a:pos x="connsiteX2" y="connsiteY2"/>
                </a:cxn>
                <a:cxn ang="0">
                  <a:pos x="connsiteX3" y="connsiteY3"/>
                </a:cxn>
              </a:cxnLst>
              <a:rect l="l" t="t" r="r" b="b"/>
              <a:pathLst>
                <a:path w="50493" h="30801">
                  <a:moveTo>
                    <a:pt x="9747" y="-1924"/>
                  </a:moveTo>
                  <a:cubicBezTo>
                    <a:pt x="6464" y="7923"/>
                    <a:pt x="3056" y="17769"/>
                    <a:pt x="-479" y="27614"/>
                  </a:cubicBezTo>
                  <a:cubicBezTo>
                    <a:pt x="16185" y="27614"/>
                    <a:pt x="32847" y="27614"/>
                    <a:pt x="50014" y="28878"/>
                  </a:cubicBezTo>
                  <a:cubicBezTo>
                    <a:pt x="36129" y="18652"/>
                    <a:pt x="22875" y="8428"/>
                    <a:pt x="9747" y="-1924"/>
                  </a:cubicBezTo>
                  <a:close/>
                </a:path>
              </a:pathLst>
            </a:custGeom>
            <a:noFill/>
            <a:ln w="12622"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36FE07DE-EE8A-5C5F-A076-56399220594F}"/>
                </a:ext>
              </a:extLst>
            </p:cNvPr>
            <p:cNvSpPr/>
            <p:nvPr/>
          </p:nvSpPr>
          <p:spPr>
            <a:xfrm>
              <a:off x="11488928" y="3192"/>
              <a:ext cx="764842" cy="728362"/>
            </a:xfrm>
            <a:custGeom>
              <a:avLst/>
              <a:gdLst>
                <a:gd name="connsiteX0" fmla="*/ 738108 w 764842"/>
                <a:gd name="connsiteY0" fmla="*/ 680111 h 728362"/>
                <a:gd name="connsiteX1" fmla="*/ 719426 w 764842"/>
                <a:gd name="connsiteY1" fmla="*/ 666099 h 728362"/>
                <a:gd name="connsiteX2" fmla="*/ 679662 w 764842"/>
                <a:gd name="connsiteY2" fmla="*/ 635298 h 728362"/>
                <a:gd name="connsiteX3" fmla="*/ 649619 w 764842"/>
                <a:gd name="connsiteY3" fmla="*/ 611441 h 728362"/>
                <a:gd name="connsiteX4" fmla="*/ 63899 w 764842"/>
                <a:gd name="connsiteY4" fmla="*/ -1924 h 728362"/>
                <a:gd name="connsiteX5" fmla="*/ -479 w 764842"/>
                <a:gd name="connsiteY5" fmla="*/ -1924 h 728362"/>
                <a:gd name="connsiteX6" fmla="*/ 549264 w 764842"/>
                <a:gd name="connsiteY6" fmla="*/ 591369 h 728362"/>
                <a:gd name="connsiteX7" fmla="*/ 640404 w 764842"/>
                <a:gd name="connsiteY7" fmla="*/ 664837 h 728362"/>
                <a:gd name="connsiteX8" fmla="*/ 649619 w 764842"/>
                <a:gd name="connsiteY8" fmla="*/ 672032 h 728362"/>
                <a:gd name="connsiteX9" fmla="*/ 663378 w 764842"/>
                <a:gd name="connsiteY9" fmla="*/ 682635 h 728362"/>
                <a:gd name="connsiteX10" fmla="*/ 684206 w 764842"/>
                <a:gd name="connsiteY10" fmla="*/ 698414 h 728362"/>
                <a:gd name="connsiteX11" fmla="*/ 722076 w 764842"/>
                <a:gd name="connsiteY11" fmla="*/ 726439 h 728362"/>
                <a:gd name="connsiteX12" fmla="*/ 731543 w 764842"/>
                <a:gd name="connsiteY12" fmla="*/ 699172 h 728362"/>
                <a:gd name="connsiteX13" fmla="*/ 764364 w 764842"/>
                <a:gd name="connsiteY13" fmla="*/ 700055 h 7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842" h="728362">
                  <a:moveTo>
                    <a:pt x="738108" y="680111"/>
                  </a:moveTo>
                  <a:lnTo>
                    <a:pt x="719426" y="666099"/>
                  </a:lnTo>
                  <a:cubicBezTo>
                    <a:pt x="706044" y="655874"/>
                    <a:pt x="692791" y="645650"/>
                    <a:pt x="679662" y="635298"/>
                  </a:cubicBezTo>
                  <a:cubicBezTo>
                    <a:pt x="669563" y="627471"/>
                    <a:pt x="659592" y="619519"/>
                    <a:pt x="649619" y="611441"/>
                  </a:cubicBezTo>
                  <a:cubicBezTo>
                    <a:pt x="428459" y="433452"/>
                    <a:pt x="231536" y="227188"/>
                    <a:pt x="63899" y="-1924"/>
                  </a:cubicBezTo>
                  <a:lnTo>
                    <a:pt x="-479" y="-1924"/>
                  </a:lnTo>
                  <a:cubicBezTo>
                    <a:pt x="157564" y="217847"/>
                    <a:pt x="342243" y="417043"/>
                    <a:pt x="549264" y="591369"/>
                  </a:cubicBezTo>
                  <a:cubicBezTo>
                    <a:pt x="579181" y="616616"/>
                    <a:pt x="609602" y="641105"/>
                    <a:pt x="640404" y="664837"/>
                  </a:cubicBezTo>
                  <a:lnTo>
                    <a:pt x="649619" y="672032"/>
                  </a:lnTo>
                  <a:lnTo>
                    <a:pt x="663378" y="682635"/>
                  </a:lnTo>
                  <a:cubicBezTo>
                    <a:pt x="670195" y="687937"/>
                    <a:pt x="677138" y="693113"/>
                    <a:pt x="684206" y="698414"/>
                  </a:cubicBezTo>
                  <a:cubicBezTo>
                    <a:pt x="696830" y="707881"/>
                    <a:pt x="709453" y="717223"/>
                    <a:pt x="722076" y="726439"/>
                  </a:cubicBezTo>
                  <a:lnTo>
                    <a:pt x="731543" y="699172"/>
                  </a:lnTo>
                  <a:cubicBezTo>
                    <a:pt x="742526" y="699172"/>
                    <a:pt x="753381" y="699172"/>
                    <a:pt x="764364" y="700055"/>
                  </a:cubicBezTo>
                  <a:close/>
                </a:path>
              </a:pathLst>
            </a:custGeom>
            <a:solidFill>
              <a:srgbClr val="B5DACC"/>
            </a:solidFill>
            <a:ln w="12622"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4A4A905F-3B4B-1E83-1CD3-7D1F1EEA0679}"/>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solidFill>
              <a:srgbClr val="B5DACC"/>
            </a:solidFill>
            <a:ln w="12622"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AC8BCAEA-413F-DA34-F459-8494060D65D0}"/>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noFill/>
            <a:ln w="12622" cap="flat">
              <a:noFill/>
              <a:prstDash val="solid"/>
              <a:miter/>
            </a:ln>
          </p:spPr>
          <p:txBody>
            <a:bodyPr rtlCol="0" anchor="ctr"/>
            <a:lstStyle/>
            <a:p>
              <a:endParaRPr lang="fi-FI"/>
            </a:p>
          </p:txBody>
        </p:sp>
      </p:grpSp>
      <p:sp>
        <p:nvSpPr>
          <p:cNvPr id="2" name="Title 1">
            <a:extLst>
              <a:ext uri="{FF2B5EF4-FFF2-40B4-BE49-F238E27FC236}">
                <a16:creationId xmlns:a16="http://schemas.microsoft.com/office/drawing/2014/main" id="{855792D0-593A-8142-8D86-0189A50E4627}"/>
              </a:ext>
            </a:extLst>
          </p:cNvPr>
          <p:cNvSpPr>
            <a:spLocks noGrp="1"/>
          </p:cNvSpPr>
          <p:nvPr userDrawn="1">
            <p:ph type="ctrTitle" hasCustomPrompt="1"/>
          </p:nvPr>
        </p:nvSpPr>
        <p:spPr>
          <a:xfrm>
            <a:off x="1275769" y="1935332"/>
            <a:ext cx="6841339" cy="2393823"/>
          </a:xfrm>
        </p:spPr>
        <p:txBody>
          <a:bodyPr anchor="b" anchorCtr="0">
            <a:normAutofit/>
          </a:bodyPr>
          <a:lstStyle>
            <a:lvl1pPr algn="l">
              <a:lnSpc>
                <a:spcPct val="100000"/>
              </a:lnSpc>
              <a:defRPr sz="4800">
                <a:solidFill>
                  <a:schemeClr val="tx1"/>
                </a:solidFill>
              </a:defRPr>
            </a:lvl1pPr>
          </a:lstStyle>
          <a:p>
            <a:r>
              <a:rPr lang="fi-FI" dirty="0"/>
              <a:t>Anna esitykselle kuvaava otsikko,</a:t>
            </a:r>
            <a:br>
              <a:rPr lang="fi-FI" dirty="0"/>
            </a:br>
            <a:r>
              <a:rPr lang="fi-FI" dirty="0"/>
              <a:t>pituus 2–3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userDrawn="1">
            <p:ph type="subTitle" idx="1" hasCustomPrompt="1"/>
          </p:nvPr>
        </p:nvSpPr>
        <p:spPr>
          <a:xfrm>
            <a:off x="1296790" y="4500000"/>
            <a:ext cx="4053600" cy="761113"/>
          </a:xfrm>
        </p:spPr>
        <p:txBody>
          <a:bodyPr anchor="t" anchorCtr="0">
            <a:noAutofit/>
          </a:bodyPr>
          <a:lstStyle>
            <a:lvl1pPr marL="0" indent="0" algn="l">
              <a:lnSpc>
                <a:spcPct val="130000"/>
              </a:lnSpc>
              <a:spcBef>
                <a:spcPts val="0"/>
              </a:spcBef>
              <a:buNone/>
              <a:defRPr sz="1100" b="1" cap="all" spc="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tilaisuuden </a:t>
            </a:r>
            <a:r>
              <a:rPr lang="fi-FI" dirty="0" err="1"/>
              <a:t>nimu</a:t>
            </a:r>
            <a:r>
              <a:rPr lang="fi-FI" dirty="0"/>
              <a:t/>
            </a:r>
            <a:br>
              <a:rPr lang="fi-FI" dirty="0"/>
            </a:br>
            <a:r>
              <a:rPr lang="fi-FI" dirty="0" err="1"/>
              <a:t>pp.kk.vvvv</a:t>
            </a:r>
            <a:endParaRPr lang="en-FI" dirty="0"/>
          </a:p>
        </p:txBody>
      </p:sp>
    </p:spTree>
    <p:extLst>
      <p:ext uri="{BB962C8B-B14F-4D97-AF65-F5344CB8AC3E}">
        <p14:creationId xmlns:p14="http://schemas.microsoft.com/office/powerpoint/2010/main" val="26548431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824">
          <p15:clr>
            <a:srgbClr val="FBAE40"/>
          </p15:clr>
        </p15:guide>
        <p15:guide id="2" pos="51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liotsikko, sinivihreä">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B64713-1922-554E-9087-40B12698E1CB}"/>
              </a:ext>
            </a:extLst>
          </p:cNvPr>
          <p:cNvPicPr>
            <a:picLocks noChangeAspect="1"/>
          </p:cNvPicPr>
          <p:nvPr userDrawn="1"/>
        </p:nvPicPr>
        <p:blipFill>
          <a:blip r:embed="rId2"/>
          <a:stretch>
            <a:fillRect/>
          </a:stretch>
        </p:blipFill>
        <p:spPr>
          <a:xfrm>
            <a:off x="-22859" y="-27384"/>
            <a:ext cx="12237719" cy="6898088"/>
          </a:xfrm>
          <a:prstGeom prst="rect">
            <a:avLst/>
          </a:prstGeom>
        </p:spPr>
      </p:pic>
      <p:sp>
        <p:nvSpPr>
          <p:cNvPr id="2" name="Title 1">
            <a:extLst>
              <a:ext uri="{FF2B5EF4-FFF2-40B4-BE49-F238E27FC236}">
                <a16:creationId xmlns:a16="http://schemas.microsoft.com/office/drawing/2014/main" id="{DFE1236C-831E-C54D-AB26-AC3B3AA44254}"/>
              </a:ext>
            </a:extLst>
          </p:cNvPr>
          <p:cNvSpPr>
            <a:spLocks noGrp="1"/>
          </p:cNvSpPr>
          <p:nvPr>
            <p:ph type="title" hasCustomPrompt="1"/>
          </p:nvPr>
        </p:nvSpPr>
        <p:spPr>
          <a:xfrm>
            <a:off x="2406681" y="2158614"/>
            <a:ext cx="7378639" cy="2160000"/>
          </a:xfrm>
        </p:spPr>
        <p:txBody>
          <a:bodyPr anchor="ctr" anchorCtr="0">
            <a:normAutofit/>
          </a:bodyPr>
          <a:lstStyle>
            <a:lvl1pPr algn="ctr">
              <a:defRPr sz="4200">
                <a:solidFill>
                  <a:schemeClr val="tx1"/>
                </a:solidFill>
              </a:defRPr>
            </a:lvl1pPr>
          </a:lstStyle>
          <a:p>
            <a:r>
              <a:rPr lang="fi-FI" dirty="0"/>
              <a:t>Väliotsikko,</a:t>
            </a:r>
            <a:br>
              <a:rPr lang="fi-FI" dirty="0"/>
            </a:br>
            <a:r>
              <a:rPr lang="fi-FI" dirty="0"/>
              <a:t>korkeintaan kaksi riviä</a:t>
            </a:r>
            <a:endParaRPr lang="en-FI" dirty="0"/>
          </a:p>
        </p:txBody>
      </p:sp>
    </p:spTree>
    <p:extLst>
      <p:ext uri="{BB962C8B-B14F-4D97-AF65-F5344CB8AC3E}">
        <p14:creationId xmlns:p14="http://schemas.microsoft.com/office/powerpoint/2010/main" val="12740295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otsikko, harmaa">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843D9-84CC-8E43-A1E6-4BC6088984AA}"/>
              </a:ext>
            </a:extLst>
          </p:cNvPr>
          <p:cNvPicPr>
            <a:picLocks noChangeAspect="1"/>
          </p:cNvPicPr>
          <p:nvPr userDrawn="1"/>
        </p:nvPicPr>
        <p:blipFill>
          <a:blip r:embed="rId2">
            <a:alphaModFix amt="40000"/>
          </a:blip>
          <a:stretch>
            <a:fillRect/>
          </a:stretch>
        </p:blipFill>
        <p:spPr>
          <a:xfrm>
            <a:off x="-11876" y="-33643"/>
            <a:ext cx="12240090" cy="6880187"/>
          </a:xfrm>
          <a:prstGeom prst="rect">
            <a:avLst/>
          </a:prstGeom>
        </p:spPr>
      </p:pic>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2406680" y="2158614"/>
            <a:ext cx="7378639" cy="2160000"/>
          </a:xfrm>
        </p:spPr>
        <p:txBody>
          <a:bodyPr anchor="ctr" anchorCtr="0">
            <a:normAutofit/>
          </a:bodyPr>
          <a:lstStyle>
            <a:lvl1pPr algn="ctr">
              <a:defRPr sz="4200">
                <a:solidFill>
                  <a:schemeClr val="accent1"/>
                </a:solidFill>
              </a:defRPr>
            </a:lvl1pPr>
          </a:lstStyle>
          <a:p>
            <a:r>
              <a:rPr lang="fi-FI" noProof="0" dirty="0"/>
              <a:t>Väliotsikko, </a:t>
            </a:r>
            <a:br>
              <a:rPr lang="fi-FI" noProof="0" dirty="0"/>
            </a:br>
            <a:r>
              <a:rPr lang="fi-FI" noProof="0" dirty="0"/>
              <a:t>korkeintaan kaksi riviä</a:t>
            </a:r>
          </a:p>
        </p:txBody>
      </p:sp>
    </p:spTree>
    <p:extLst>
      <p:ext uri="{BB962C8B-B14F-4D97-AF65-F5344CB8AC3E}">
        <p14:creationId xmlns:p14="http://schemas.microsoft.com/office/powerpoint/2010/main" val="2097978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äliotsikko sinivihreä + kuva">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4200">
                <a:solidFill>
                  <a:schemeClr val="bg1"/>
                </a:solidFill>
              </a:defRPr>
            </a:lvl1pPr>
          </a:lstStyle>
          <a:p>
            <a:r>
              <a:rPr lang="fi-FI" noProof="0" dirty="0"/>
              <a:t>Väliotsikko esityksen jäsentämiseen</a:t>
            </a:r>
            <a:br>
              <a:rPr lang="fi-FI" noProof="0" dirty="0"/>
            </a:br>
            <a:endParaRPr lang="fi-FI" noProof="0" dirty="0"/>
          </a:p>
        </p:txBody>
      </p:sp>
      <p:sp>
        <p:nvSpPr>
          <p:cNvPr id="4" name="Kuvan paikkamerkki 19">
            <a:extLst>
              <a:ext uri="{FF2B5EF4-FFF2-40B4-BE49-F238E27FC236}">
                <a16:creationId xmlns:a16="http://schemas.microsoft.com/office/drawing/2014/main" id="{259075D9-4242-8029-EB2F-7C5944DB91B8}"/>
              </a:ext>
              <a:ext uri="{C183D7F6-B498-43B3-948B-1728B52AA6E4}">
                <adec:decorative xmlns="" xmlns:adec="http://schemas.microsoft.com/office/drawing/2017/decorative"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solidFill>
                  <a:schemeClr val="bg1"/>
                </a:solidFill>
              </a:defRPr>
            </a:lvl1pPr>
          </a:lstStyle>
          <a:p>
            <a:r>
              <a:rPr lang="fi-FI" smtClean="0"/>
              <a:t>Lisää kuva napsauttamalla kuvaketta</a:t>
            </a:r>
            <a:endParaRPr lang="fi-FI" dirty="0"/>
          </a:p>
        </p:txBody>
      </p:sp>
    </p:spTree>
    <p:extLst>
      <p:ext uri="{BB962C8B-B14F-4D97-AF65-F5344CB8AC3E}">
        <p14:creationId xmlns:p14="http://schemas.microsoft.com/office/powerpoint/2010/main" val="17969487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äliotsikko harmaa + kuva">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4200">
                <a:solidFill>
                  <a:schemeClr val="accent1"/>
                </a:solidFill>
              </a:defRPr>
            </a:lvl1pPr>
          </a:lstStyle>
          <a:p>
            <a:r>
              <a:rPr lang="fi-FI" noProof="0" dirty="0"/>
              <a:t>Väliotsikko esityksen jäsentämiseen</a:t>
            </a:r>
            <a:br>
              <a:rPr lang="fi-FI" noProof="0" dirty="0"/>
            </a:br>
            <a:endParaRPr lang="fi-FI" noProof="0" dirty="0"/>
          </a:p>
        </p:txBody>
      </p:sp>
      <p:sp>
        <p:nvSpPr>
          <p:cNvPr id="4" name="Kuvan paikkamerkki 19">
            <a:extLst>
              <a:ext uri="{FF2B5EF4-FFF2-40B4-BE49-F238E27FC236}">
                <a16:creationId xmlns:a16="http://schemas.microsoft.com/office/drawing/2014/main" id="{259075D9-4242-8029-EB2F-7C5944DB91B8}"/>
              </a:ext>
              <a:ext uri="{C183D7F6-B498-43B3-948B-1728B52AA6E4}">
                <adec:decorative xmlns="" xmlns:adec="http://schemas.microsoft.com/office/drawing/2017/decorative"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3908658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ivis asianosto">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3400">
                <a:solidFill>
                  <a:schemeClr val="accent1"/>
                </a:solidFill>
              </a:defRPr>
            </a:lvl1pPr>
          </a:lstStyle>
          <a:p>
            <a:r>
              <a:rPr lang="fi-FI" noProof="0" dirty="0"/>
              <a:t>Tiivis asianosto esityksen jäsentämiseen</a:t>
            </a:r>
          </a:p>
        </p:txBody>
      </p:sp>
      <p:sp>
        <p:nvSpPr>
          <p:cNvPr id="6" name="Text Placeholder 3">
            <a:extLst>
              <a:ext uri="{FF2B5EF4-FFF2-40B4-BE49-F238E27FC236}">
                <a16:creationId xmlns:a16="http://schemas.microsoft.com/office/drawing/2014/main" id="{19706E95-246C-917C-048F-36167F365523}"/>
              </a:ext>
            </a:extLst>
          </p:cNvPr>
          <p:cNvSpPr>
            <a:spLocks noGrp="1"/>
          </p:cNvSpPr>
          <p:nvPr>
            <p:ph type="body" sz="half" idx="2"/>
          </p:nvPr>
        </p:nvSpPr>
        <p:spPr>
          <a:xfrm>
            <a:off x="7239797" y="1332000"/>
            <a:ext cx="4138295" cy="3763342"/>
          </a:xfrm>
        </p:spPr>
        <p:txBody>
          <a:bodyPr>
            <a:normAutofit/>
          </a:bodyPr>
          <a:lstStyle>
            <a:lvl1pPr marL="320675" indent="-307975">
              <a:buFont typeface="Arial" panose="020B0604020202020204" pitchFamily="34" charset="0"/>
              <a:buChar char="•"/>
              <a:tabLst/>
              <a:defRPr sz="2400"/>
            </a:lvl1pPr>
            <a:lvl2pPr marL="742950" indent="-285750">
              <a:buFont typeface="Arial" panose="020B0604020202020204" pitchFamily="34" charset="0"/>
              <a:buChar char="•"/>
              <a:defRPr sz="21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800"/>
            </a:lvl4pPr>
            <a:lvl5pPr marL="2000250" indent="-171450">
              <a:buFont typeface="Arial" panose="020B0604020202020204" pitchFamily="34" charset="0"/>
              <a:buChar char="•"/>
              <a:defRPr sz="18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GB" dirty="0"/>
          </a:p>
        </p:txBody>
      </p:sp>
      <p:pic>
        <p:nvPicPr>
          <p:cNvPr id="4" name="Picture 2">
            <a:extLst>
              <a:ext uri="{FF2B5EF4-FFF2-40B4-BE49-F238E27FC236}">
                <a16:creationId xmlns:a16="http://schemas.microsoft.com/office/drawing/2014/main" id="{8EE11CFB-9B1F-0815-D11B-021619BB835D}"/>
              </a:ext>
              <a:ext uri="{C183D7F6-B498-43B3-948B-1728B52AA6E4}">
                <adec:decorative xmlns="" xmlns:adec="http://schemas.microsoft.com/office/drawing/2017/decorative" val="1"/>
              </a:ext>
            </a:extLst>
          </p:cNvPr>
          <p:cNvPicPr>
            <a:picLocks noChangeAspect="1"/>
          </p:cNvPicPr>
          <p:nvPr userDrawn="1"/>
        </p:nvPicPr>
        <p:blipFill rotWithShape="1">
          <a:blip r:embed="rId3">
            <a:alphaModFix amt="40000"/>
          </a:blip>
          <a:srcRect t="40507" r="20646" b="9178"/>
          <a:stretch/>
        </p:blipFill>
        <p:spPr>
          <a:xfrm>
            <a:off x="-75302" y="3993931"/>
            <a:ext cx="8036107" cy="2864068"/>
          </a:xfrm>
          <a:prstGeom prst="rect">
            <a:avLst/>
          </a:prstGeom>
        </p:spPr>
      </p:pic>
    </p:spTree>
    <p:extLst>
      <p:ext uri="{BB962C8B-B14F-4D97-AF65-F5344CB8AC3E}">
        <p14:creationId xmlns:p14="http://schemas.microsoft.com/office/powerpoint/2010/main" val="2221837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D556-3007-BA4D-A1BB-95286BEFF08A}"/>
              </a:ext>
            </a:extLst>
          </p:cNvPr>
          <p:cNvSpPr>
            <a:spLocks noGrp="1"/>
          </p:cNvSpPr>
          <p:nvPr>
            <p:ph type="title" hasCustomPrompt="1"/>
          </p:nvPr>
        </p:nvSpPr>
        <p:spPr>
          <a:xfrm>
            <a:off x="814161" y="720000"/>
            <a:ext cx="7921625" cy="1080000"/>
          </a:xfrm>
        </p:spPr>
        <p:txBody>
          <a:bodyPr>
            <a:normAutofit/>
          </a:bodyPr>
          <a:lstStyle>
            <a:lvl1pPr>
              <a:defRPr>
                <a:solidFill>
                  <a:schemeClr val="accent1"/>
                </a:solidFill>
              </a:defRPr>
            </a:lvl1pPr>
          </a:lstStyle>
          <a:p>
            <a:r>
              <a:rPr lang="fi-FI" dirty="0"/>
              <a:t>Vain otsikko</a:t>
            </a:r>
            <a:br>
              <a:rPr lang="fi-FI" dirty="0"/>
            </a:br>
            <a:r>
              <a:rPr lang="fi-FI" dirty="0"/>
              <a:t>Otsikon pituus korkeintaan kaksi riviä</a:t>
            </a:r>
            <a:endParaRPr lang="en-FI" dirty="0"/>
          </a:p>
        </p:txBody>
      </p:sp>
      <p:sp>
        <p:nvSpPr>
          <p:cNvPr id="3" name="Date Placeholder 2">
            <a:extLst>
              <a:ext uri="{FF2B5EF4-FFF2-40B4-BE49-F238E27FC236}">
                <a16:creationId xmlns:a16="http://schemas.microsoft.com/office/drawing/2014/main" id="{B3093295-F835-2A4F-B6E6-7F158EC393E9}"/>
              </a:ext>
              <a:ext uri="{C183D7F6-B498-43B3-948B-1728B52AA6E4}">
                <adec:decorative xmlns="" xmlns:adec="http://schemas.microsoft.com/office/drawing/2017/decorative" val="1"/>
              </a:ext>
            </a:extLst>
          </p:cNvPr>
          <p:cNvSpPr>
            <a:spLocks noGrp="1"/>
          </p:cNvSpPr>
          <p:nvPr>
            <p:ph type="dt" sz="half" idx="10"/>
          </p:nvPr>
        </p:nvSpPr>
        <p:spPr/>
        <p:txBody>
          <a:bodyPr/>
          <a:lstStyle/>
          <a:p>
            <a:fld id="{6BA933E0-C1C4-43F1-B96F-5F62591EB33A}" type="datetime1">
              <a:rPr lang="fi-FI" noProof="0" smtClean="0"/>
              <a:t>14.3.2024</a:t>
            </a:fld>
            <a:endParaRPr lang="fi-FI" noProof="0" dirty="0"/>
          </a:p>
        </p:txBody>
      </p:sp>
      <p:sp>
        <p:nvSpPr>
          <p:cNvPr id="4" name="Footer Placeholder 3">
            <a:extLst>
              <a:ext uri="{FF2B5EF4-FFF2-40B4-BE49-F238E27FC236}">
                <a16:creationId xmlns:a16="http://schemas.microsoft.com/office/drawing/2014/main" id="{39AF8893-E1E4-C14F-BF90-DAB72552FA7E}"/>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fi-FI" noProof="0" dirty="0"/>
          </a:p>
        </p:txBody>
      </p:sp>
      <p:sp>
        <p:nvSpPr>
          <p:cNvPr id="5" name="Slide Number Placeholder 4">
            <a:extLst>
              <a:ext uri="{FF2B5EF4-FFF2-40B4-BE49-F238E27FC236}">
                <a16:creationId xmlns:a16="http://schemas.microsoft.com/office/drawing/2014/main" id="{AA8A1E79-F110-F947-A0EB-09EF70791DAD}"/>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161762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405FE-7FDF-3741-B777-88FD492BC7A3}"/>
              </a:ext>
            </a:extLst>
          </p:cNvPr>
          <p:cNvSpPr>
            <a:spLocks noGrp="1"/>
          </p:cNvSpPr>
          <p:nvPr>
            <p:ph type="dt" sz="half" idx="10"/>
          </p:nvPr>
        </p:nvSpPr>
        <p:spPr/>
        <p:txBody>
          <a:bodyPr/>
          <a:lstStyle/>
          <a:p>
            <a:fld id="{F4FE8617-00F4-4058-B227-3DCF57183A67}" type="datetime1">
              <a:rPr lang="fi-FI" noProof="0" smtClean="0"/>
              <a:t>14.3.2024</a:t>
            </a:fld>
            <a:endParaRPr lang="fi-FI" noProof="0" dirty="0"/>
          </a:p>
        </p:txBody>
      </p:sp>
      <p:sp>
        <p:nvSpPr>
          <p:cNvPr id="3" name="Footer Placeholder 2">
            <a:extLst>
              <a:ext uri="{FF2B5EF4-FFF2-40B4-BE49-F238E27FC236}">
                <a16:creationId xmlns:a16="http://schemas.microsoft.com/office/drawing/2014/main" id="{F225F80E-B48F-E446-AC5C-21377DD38002}"/>
              </a:ext>
            </a:extLst>
          </p:cNvPr>
          <p:cNvSpPr>
            <a:spLocks noGrp="1"/>
          </p:cNvSpPr>
          <p:nvPr>
            <p:ph type="ftr" sz="quarter" idx="11"/>
          </p:nvPr>
        </p:nvSpPr>
        <p:spPr/>
        <p:txBody>
          <a:bodyPr/>
          <a:lstStyle/>
          <a:p>
            <a:endParaRPr lang="fi-FI" noProof="0" dirty="0"/>
          </a:p>
        </p:txBody>
      </p:sp>
      <p:sp>
        <p:nvSpPr>
          <p:cNvPr id="4" name="Slide Number Placeholder 3">
            <a:extLst>
              <a:ext uri="{FF2B5EF4-FFF2-40B4-BE49-F238E27FC236}">
                <a16:creationId xmlns:a16="http://schemas.microsoft.com/office/drawing/2014/main" id="{FE2A5BCD-546C-3A47-B35C-2E594694A40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245054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ljä nostoa">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F703B42-29AE-3F42-BB70-3A844809162D}"/>
              </a:ext>
              <a:ext uri="{C183D7F6-B498-43B3-948B-1728B52AA6E4}">
                <adec:decorative xmlns="" xmlns:adec="http://schemas.microsoft.com/office/drawing/2017/decorative" val="1"/>
              </a:ext>
            </a:extLst>
          </p:cNvPr>
          <p:cNvSpPr/>
          <p:nvPr userDrawn="1"/>
        </p:nvSpPr>
        <p:spPr>
          <a:xfrm>
            <a:off x="803275" y="3898289"/>
            <a:ext cx="5230800" cy="19602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2" name="Rectangle 31">
            <a:extLst>
              <a:ext uri="{FF2B5EF4-FFF2-40B4-BE49-F238E27FC236}">
                <a16:creationId xmlns:a16="http://schemas.microsoft.com/office/drawing/2014/main" id="{D49DC66D-C716-A24B-8BD2-22114CB5F1C9}"/>
              </a:ext>
              <a:ext uri="{C183D7F6-B498-43B3-948B-1728B52AA6E4}">
                <adec:decorative xmlns="" xmlns:adec="http://schemas.microsoft.com/office/drawing/2017/decorative" val="1"/>
              </a:ext>
            </a:extLst>
          </p:cNvPr>
          <p:cNvSpPr/>
          <p:nvPr userDrawn="1"/>
        </p:nvSpPr>
        <p:spPr>
          <a:xfrm>
            <a:off x="6153570" y="1812407"/>
            <a:ext cx="5230800" cy="196100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5" name="Rectangle 34">
            <a:extLst>
              <a:ext uri="{FF2B5EF4-FFF2-40B4-BE49-F238E27FC236}">
                <a16:creationId xmlns:a16="http://schemas.microsoft.com/office/drawing/2014/main" id="{DCB6C5A5-B492-1447-B909-CE0010AC99FB}"/>
              </a:ext>
              <a:ext uri="{C183D7F6-B498-43B3-948B-1728B52AA6E4}">
                <adec:decorative xmlns="" xmlns:adec="http://schemas.microsoft.com/office/drawing/2017/decorative" val="1"/>
              </a:ext>
            </a:extLst>
          </p:cNvPr>
          <p:cNvSpPr/>
          <p:nvPr userDrawn="1"/>
        </p:nvSpPr>
        <p:spPr>
          <a:xfrm>
            <a:off x="6153570" y="3898289"/>
            <a:ext cx="5230800" cy="1960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solidFill>
                <a:schemeClr val="bg2"/>
              </a:solidFill>
            </a:endParaRPr>
          </a:p>
        </p:txBody>
      </p:sp>
      <p:sp>
        <p:nvSpPr>
          <p:cNvPr id="9" name="Rectangle 8">
            <a:extLst>
              <a:ext uri="{FF2B5EF4-FFF2-40B4-BE49-F238E27FC236}">
                <a16:creationId xmlns:a16="http://schemas.microsoft.com/office/drawing/2014/main" id="{E627135D-E0A4-3441-9139-7561A8275A06}"/>
              </a:ext>
              <a:ext uri="{C183D7F6-B498-43B3-948B-1728B52AA6E4}">
                <adec:decorative xmlns="" xmlns:adec="http://schemas.microsoft.com/office/drawing/2017/decorative" val="1"/>
              </a:ext>
            </a:extLst>
          </p:cNvPr>
          <p:cNvSpPr/>
          <p:nvPr userDrawn="1"/>
        </p:nvSpPr>
        <p:spPr>
          <a:xfrm>
            <a:off x="803275" y="1812407"/>
            <a:ext cx="5230800" cy="19610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 name="Title 1">
            <a:extLst>
              <a:ext uri="{FF2B5EF4-FFF2-40B4-BE49-F238E27FC236}">
                <a16:creationId xmlns:a16="http://schemas.microsoft.com/office/drawing/2014/main" id="{5BAFA8E0-68DD-D84C-B185-D665F53FFC53}"/>
              </a:ext>
            </a:extLst>
          </p:cNvPr>
          <p:cNvSpPr>
            <a:spLocks noGrp="1"/>
          </p:cNvSpPr>
          <p:nvPr>
            <p:ph type="title" hasCustomPrompt="1"/>
          </p:nvPr>
        </p:nvSpPr>
        <p:spPr>
          <a:xfrm>
            <a:off x="803275" y="719999"/>
            <a:ext cx="10585450" cy="1080000"/>
          </a:xfrm>
        </p:spPr>
        <p:txBody>
          <a:bodyPr anchor="ctr" anchorCtr="0">
            <a:normAutofit/>
          </a:bodyPr>
          <a:lstStyle>
            <a:lvl1pPr>
              <a:defRPr sz="3400">
                <a:solidFill>
                  <a:schemeClr val="accent1"/>
                </a:solidFill>
              </a:defRPr>
            </a:lvl1pPr>
          </a:lstStyle>
          <a:p>
            <a:r>
              <a:rPr lang="fi-FI" noProof="0" dirty="0"/>
              <a:t>Neljä nostoa, </a:t>
            </a:r>
            <a:br>
              <a:rPr lang="fi-FI" noProof="0" dirty="0"/>
            </a:br>
            <a:r>
              <a:rPr lang="fi-FI" noProof="0" dirty="0"/>
              <a:t>kaksirivinen otsikko</a:t>
            </a:r>
          </a:p>
        </p:txBody>
      </p:sp>
      <p:sp>
        <p:nvSpPr>
          <p:cNvPr id="20" name="Text Placeholder 3">
            <a:extLst>
              <a:ext uri="{FF2B5EF4-FFF2-40B4-BE49-F238E27FC236}">
                <a16:creationId xmlns:a16="http://schemas.microsoft.com/office/drawing/2014/main" id="{EACE5EA5-0EC5-58C4-EB96-FC9E3D9AE619}"/>
              </a:ext>
            </a:extLst>
          </p:cNvPr>
          <p:cNvSpPr>
            <a:spLocks noGrp="1"/>
          </p:cNvSpPr>
          <p:nvPr>
            <p:ph type="body" sz="half" idx="22" hasCustomPrompt="1"/>
          </p:nvPr>
        </p:nvSpPr>
        <p:spPr>
          <a:xfrm>
            <a:off x="1210884" y="2055600"/>
            <a:ext cx="4414557" cy="418322"/>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4" name="Text Placeholder 3">
            <a:extLst>
              <a:ext uri="{FF2B5EF4-FFF2-40B4-BE49-F238E27FC236}">
                <a16:creationId xmlns:a16="http://schemas.microsoft.com/office/drawing/2014/main" id="{27F1E5BE-8A05-D14D-B2A0-1AD0FC52318D}"/>
              </a:ext>
            </a:extLst>
          </p:cNvPr>
          <p:cNvSpPr>
            <a:spLocks noGrp="1"/>
          </p:cNvSpPr>
          <p:nvPr>
            <p:ph type="body" sz="half" idx="2"/>
          </p:nvPr>
        </p:nvSpPr>
        <p:spPr>
          <a:xfrm>
            <a:off x="1211910" y="2477626"/>
            <a:ext cx="4452290" cy="998095"/>
          </a:xfrm>
        </p:spPr>
        <p:txBody>
          <a:bodyPr lIns="0" tIns="0" rIns="0" bIns="0" anchor="t" anchorCtr="0">
            <a:normAutofit/>
          </a:bodyPr>
          <a:lstStyle>
            <a:lvl1pPr marL="285750" indent="-285750">
              <a:lnSpc>
                <a:spcPct val="110000"/>
              </a:lnSpc>
              <a:spcBef>
                <a:spcPts val="0"/>
              </a:spcBef>
              <a:buClr>
                <a:schemeClr val="bg1"/>
              </a:buClr>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smtClean="0"/>
              <a:t>Muokkaa tekstin perustyylejä</a:t>
            </a:r>
          </a:p>
        </p:txBody>
      </p:sp>
      <p:sp>
        <p:nvSpPr>
          <p:cNvPr id="22" name="Text Placeholder 3">
            <a:extLst>
              <a:ext uri="{FF2B5EF4-FFF2-40B4-BE49-F238E27FC236}">
                <a16:creationId xmlns:a16="http://schemas.microsoft.com/office/drawing/2014/main" id="{9225A0A2-EEE3-07EE-C156-6804854D56D1}"/>
              </a:ext>
            </a:extLst>
          </p:cNvPr>
          <p:cNvSpPr>
            <a:spLocks noGrp="1"/>
          </p:cNvSpPr>
          <p:nvPr>
            <p:ph type="body" sz="half" idx="24" hasCustomPrompt="1"/>
          </p:nvPr>
        </p:nvSpPr>
        <p:spPr>
          <a:xfrm>
            <a:off x="6539145" y="2032950"/>
            <a:ext cx="4414557" cy="418322"/>
          </a:xfrm>
        </p:spPr>
        <p:txBody>
          <a:bodyPr lIns="0" tIns="0" rIns="0" bIns="0">
            <a:normAutofit/>
          </a:bodyPr>
          <a:lstStyle>
            <a:lvl1pPr marL="0" indent="0">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1" name="Text Placeholder 3">
            <a:extLst>
              <a:ext uri="{FF2B5EF4-FFF2-40B4-BE49-F238E27FC236}">
                <a16:creationId xmlns:a16="http://schemas.microsoft.com/office/drawing/2014/main" id="{54B245C6-ECDF-F9F9-8CF7-78DFAACD9DF4}"/>
              </a:ext>
            </a:extLst>
          </p:cNvPr>
          <p:cNvSpPr>
            <a:spLocks noGrp="1"/>
          </p:cNvSpPr>
          <p:nvPr>
            <p:ph type="body" sz="half" idx="23"/>
          </p:nvPr>
        </p:nvSpPr>
        <p:spPr>
          <a:xfrm>
            <a:off x="6542825" y="2476800"/>
            <a:ext cx="4452290" cy="998095"/>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a:extLst>
              <a:ext uri="{FF2B5EF4-FFF2-40B4-BE49-F238E27FC236}">
                <a16:creationId xmlns:a16="http://schemas.microsoft.com/office/drawing/2014/main" id="{C0CDA761-048D-C54D-8E20-6C9D95F53A67}"/>
              </a:ext>
              <a:ext uri="{C183D7F6-B498-43B3-948B-1728B52AA6E4}">
                <adec:decorative xmlns="" xmlns:adec="http://schemas.microsoft.com/office/drawing/2017/decorative" val="1"/>
              </a:ext>
            </a:extLst>
          </p:cNvPr>
          <p:cNvSpPr>
            <a:spLocks noGrp="1"/>
          </p:cNvSpPr>
          <p:nvPr>
            <p:ph type="dt" sz="half" idx="10"/>
          </p:nvPr>
        </p:nvSpPr>
        <p:spPr/>
        <p:txBody>
          <a:bodyPr/>
          <a:lstStyle/>
          <a:p>
            <a:fld id="{E5E577EC-470E-438C-9A4C-35573211BE4C}" type="datetime1">
              <a:rPr lang="fi-FI" noProof="0" smtClean="0"/>
              <a:t>14.3.2024</a:t>
            </a:fld>
            <a:endParaRPr lang="fi-FI" noProof="0" dirty="0"/>
          </a:p>
        </p:txBody>
      </p:sp>
      <p:sp>
        <p:nvSpPr>
          <p:cNvPr id="6" name="Footer Placeholder 5">
            <a:extLst>
              <a:ext uri="{FF2B5EF4-FFF2-40B4-BE49-F238E27FC236}">
                <a16:creationId xmlns:a16="http://schemas.microsoft.com/office/drawing/2014/main" id="{12E1E2B8-D029-384A-92E9-B5724AA13637}"/>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fi-FI" noProof="0" dirty="0"/>
          </a:p>
        </p:txBody>
      </p:sp>
      <p:sp>
        <p:nvSpPr>
          <p:cNvPr id="7" name="Slide Number Placeholder 6">
            <a:extLst>
              <a:ext uri="{FF2B5EF4-FFF2-40B4-BE49-F238E27FC236}">
                <a16:creationId xmlns:a16="http://schemas.microsoft.com/office/drawing/2014/main" id="{4D389211-1DC9-694E-B796-2E30C709603A}"/>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
        <p:nvSpPr>
          <p:cNvPr id="19" name="Text Placeholder 3">
            <a:extLst>
              <a:ext uri="{FF2B5EF4-FFF2-40B4-BE49-F238E27FC236}">
                <a16:creationId xmlns:a16="http://schemas.microsoft.com/office/drawing/2014/main" id="{87FC0FB3-6F99-A3FA-11F4-F770C9023FFA}"/>
              </a:ext>
            </a:extLst>
          </p:cNvPr>
          <p:cNvSpPr>
            <a:spLocks noGrp="1"/>
          </p:cNvSpPr>
          <p:nvPr>
            <p:ph type="body" sz="half" idx="21" hasCustomPrompt="1"/>
          </p:nvPr>
        </p:nvSpPr>
        <p:spPr>
          <a:xfrm>
            <a:off x="1211397" y="4183200"/>
            <a:ext cx="4414557" cy="399600"/>
          </a:xfrm>
        </p:spPr>
        <p:txBody>
          <a:bodyPr lIns="0" tIns="0" rIns="0" bIns="0">
            <a:normAutofit/>
          </a:bodyPr>
          <a:lstStyle>
            <a:lvl1pPr marL="0" indent="0">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8" name="Text Placeholder 3">
            <a:extLst>
              <a:ext uri="{FF2B5EF4-FFF2-40B4-BE49-F238E27FC236}">
                <a16:creationId xmlns:a16="http://schemas.microsoft.com/office/drawing/2014/main" id="{6562E4AD-4384-F11E-3BFC-E74384CA0A8A}"/>
              </a:ext>
            </a:extLst>
          </p:cNvPr>
          <p:cNvSpPr>
            <a:spLocks noGrp="1"/>
          </p:cNvSpPr>
          <p:nvPr>
            <p:ph type="body" sz="half" idx="20"/>
          </p:nvPr>
        </p:nvSpPr>
        <p:spPr>
          <a:xfrm>
            <a:off x="1211910" y="4582800"/>
            <a:ext cx="4413531" cy="1001636"/>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24" name="Text Placeholder 3">
            <a:extLst>
              <a:ext uri="{FF2B5EF4-FFF2-40B4-BE49-F238E27FC236}">
                <a16:creationId xmlns:a16="http://schemas.microsoft.com/office/drawing/2014/main" id="{13130747-405D-D8B8-97A0-B4374FB80ED2}"/>
              </a:ext>
            </a:extLst>
          </p:cNvPr>
          <p:cNvSpPr>
            <a:spLocks noGrp="1"/>
          </p:cNvSpPr>
          <p:nvPr>
            <p:ph type="body" sz="half" idx="26" hasCustomPrompt="1"/>
          </p:nvPr>
        </p:nvSpPr>
        <p:spPr>
          <a:xfrm>
            <a:off x="6539144" y="4135499"/>
            <a:ext cx="4414557" cy="399600"/>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3" name="Text Placeholder 3">
            <a:extLst>
              <a:ext uri="{FF2B5EF4-FFF2-40B4-BE49-F238E27FC236}">
                <a16:creationId xmlns:a16="http://schemas.microsoft.com/office/drawing/2014/main" id="{EA7A858B-5857-DEC6-CB5B-C592D4D97308}"/>
              </a:ext>
            </a:extLst>
          </p:cNvPr>
          <p:cNvSpPr>
            <a:spLocks noGrp="1"/>
          </p:cNvSpPr>
          <p:nvPr>
            <p:ph type="body" sz="half" idx="25"/>
          </p:nvPr>
        </p:nvSpPr>
        <p:spPr>
          <a:xfrm>
            <a:off x="6543484" y="4582800"/>
            <a:ext cx="4413531" cy="1001636"/>
          </a:xfrm>
        </p:spPr>
        <p:txBody>
          <a:bodyPr lIns="0" tIns="0" rIns="0" bIns="0" anchor="t" anchorCtr="0">
            <a:normAutofit/>
          </a:bodyPr>
          <a:lstStyle>
            <a:lvl1pPr marL="285750" indent="-285750">
              <a:lnSpc>
                <a:spcPct val="110000"/>
              </a:lnSpc>
              <a:spcBef>
                <a:spcPts val="0"/>
              </a:spcBef>
              <a:buClr>
                <a:schemeClr val="bg1"/>
              </a:buClr>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Tree>
    <p:extLst>
      <p:ext uri="{BB962C8B-B14F-4D97-AF65-F5344CB8AC3E}">
        <p14:creationId xmlns:p14="http://schemas.microsoft.com/office/powerpoint/2010/main" val="298604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 sinivihreä">
    <p:bg>
      <p:bgPr>
        <a:solidFill>
          <a:schemeClr val="bg2"/>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2BE4F23-31E6-B9AF-873E-D41F82BB4881}"/>
              </a:ext>
            </a:extLst>
          </p:cNvPr>
          <p:cNvPicPr>
            <a:picLocks/>
          </p:cNvPicPr>
          <p:nvPr userDrawn="1"/>
        </p:nvPicPr>
        <p:blipFill rotWithShape="1">
          <a:blip r:embed="rId2">
            <a:extLst>
              <a:ext uri="{96DAC541-7B7A-43D3-8B79-37D633B846F1}">
                <asvg:svgBlip xmlns="" xmlns:asvg="http://schemas.microsoft.com/office/drawing/2016/SVG/main" r:embed="rId3"/>
              </a:ext>
            </a:extLst>
          </a:blip>
          <a:srcRect b="8030"/>
          <a:stretch/>
        </p:blipFill>
        <p:spPr>
          <a:xfrm>
            <a:off x="-8197" y="3432"/>
            <a:ext cx="12204000" cy="6859808"/>
          </a:xfrm>
          <a:prstGeom prst="rect">
            <a:avLst/>
          </a:prstGeom>
        </p:spPr>
      </p:pic>
      <p:pic>
        <p:nvPicPr>
          <p:cNvPr id="2" name="Kuva 1">
            <a:extLst>
              <a:ext uri="{FF2B5EF4-FFF2-40B4-BE49-F238E27FC236}">
                <a16:creationId xmlns:a16="http://schemas.microsoft.com/office/drawing/2014/main" id="{C7EF83DB-CBE1-D658-D404-E78481FB368A}"/>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8507205" y="629550"/>
            <a:ext cx="2973600" cy="641148"/>
          </a:xfrm>
          <a:prstGeom prst="rect">
            <a:avLst/>
          </a:prstGeom>
        </p:spPr>
      </p:pic>
      <p:sp>
        <p:nvSpPr>
          <p:cNvPr id="8" name="Title 1">
            <a:extLst>
              <a:ext uri="{FF2B5EF4-FFF2-40B4-BE49-F238E27FC236}">
                <a16:creationId xmlns:a16="http://schemas.microsoft.com/office/drawing/2014/main" id="{819B0302-136B-9042-898B-AF4F9CE1EFA2}"/>
              </a:ext>
            </a:extLst>
          </p:cNvPr>
          <p:cNvSpPr>
            <a:spLocks noGrp="1"/>
          </p:cNvSpPr>
          <p:nvPr>
            <p:ph type="title" hasCustomPrompt="1"/>
          </p:nvPr>
        </p:nvSpPr>
        <p:spPr>
          <a:xfrm>
            <a:off x="4420059" y="2260209"/>
            <a:ext cx="6372863" cy="1632282"/>
          </a:xfrm>
        </p:spPr>
        <p:txBody>
          <a:bodyPr anchor="b">
            <a:normAutofit/>
          </a:bodyPr>
          <a:lstStyle>
            <a:lvl1pPr>
              <a:defRPr sz="4800">
                <a:solidFill>
                  <a:schemeClr val="tx1"/>
                </a:solidFill>
              </a:defRPr>
            </a:lvl1pPr>
          </a:lstStyle>
          <a:p>
            <a:r>
              <a:rPr lang="fi-FI" dirty="0"/>
              <a:t>Kiitos tai kehotus, enintään 2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p:ph type="subTitle" idx="1" hasCustomPrompt="1"/>
          </p:nvPr>
        </p:nvSpPr>
        <p:spPr>
          <a:xfrm>
            <a:off x="4439937" y="3928385"/>
            <a:ext cx="4035425" cy="819843"/>
          </a:xfrm>
        </p:spPr>
        <p:txBody>
          <a:bodyPr anchor="b" anchorCtr="0">
            <a:normAutofit/>
          </a:bodyPr>
          <a:lstStyle>
            <a:lvl1pPr marL="0" indent="0" algn="l">
              <a:lnSpc>
                <a:spcPct val="130000"/>
              </a:lnSpc>
              <a:spcBef>
                <a:spcPts val="0"/>
              </a:spcBef>
              <a:buNone/>
              <a:defRPr sz="1100" b="1" cap="all" spc="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etunimi.sukunimi@gov.fi</a:t>
            </a:r>
            <a:br>
              <a:rPr lang="fi-FI" dirty="0"/>
            </a:br>
            <a:r>
              <a:rPr lang="fi-FI" dirty="0"/>
              <a:t>vm.fi | @VMuutiset</a:t>
            </a:r>
            <a:r>
              <a:rPr lang="en-FI" dirty="0"/>
              <a:t> </a:t>
            </a:r>
          </a:p>
        </p:txBody>
      </p:sp>
    </p:spTree>
    <p:extLst>
      <p:ext uri="{BB962C8B-B14F-4D97-AF65-F5344CB8AC3E}">
        <p14:creationId xmlns:p14="http://schemas.microsoft.com/office/powerpoint/2010/main" val="2306038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4362" userDrawn="1">
          <p15:clr>
            <a:srgbClr val="FBAE40"/>
          </p15:clr>
        </p15:guide>
        <p15:guide id="2" pos="690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 harmaa">
    <p:bg>
      <p:bgPr>
        <a:solidFill>
          <a:schemeClr val="accent4"/>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B82195ED-2743-42C0-2BF2-02B5DA66E3FB}"/>
              </a:ext>
            </a:extLst>
          </p:cNvPr>
          <p:cNvPicPr>
            <a:picLocks/>
          </p:cNvPicPr>
          <p:nvPr userDrawn="1"/>
        </p:nvPicPr>
        <p:blipFill rotWithShape="1">
          <a:blip r:embed="rId2">
            <a:extLst>
              <a:ext uri="{96DAC541-7B7A-43D3-8B79-37D633B846F1}">
                <asvg:svgBlip xmlns="" xmlns:asvg="http://schemas.microsoft.com/office/drawing/2016/SVG/main" r:embed="rId3"/>
              </a:ext>
            </a:extLst>
          </a:blip>
          <a:srcRect b="8030"/>
          <a:stretch/>
        </p:blipFill>
        <p:spPr>
          <a:xfrm>
            <a:off x="-8197" y="3432"/>
            <a:ext cx="12204000" cy="6859808"/>
          </a:xfrm>
          <a:prstGeom prst="rect">
            <a:avLst/>
          </a:prstGeom>
        </p:spPr>
      </p:pic>
      <p:sp>
        <p:nvSpPr>
          <p:cNvPr id="8" name="Title 1">
            <a:extLst>
              <a:ext uri="{FF2B5EF4-FFF2-40B4-BE49-F238E27FC236}">
                <a16:creationId xmlns:a16="http://schemas.microsoft.com/office/drawing/2014/main" id="{819B0302-136B-9042-898B-AF4F9CE1EFA2}"/>
              </a:ext>
            </a:extLst>
          </p:cNvPr>
          <p:cNvSpPr>
            <a:spLocks noGrp="1"/>
          </p:cNvSpPr>
          <p:nvPr>
            <p:ph type="title" hasCustomPrompt="1"/>
          </p:nvPr>
        </p:nvSpPr>
        <p:spPr>
          <a:xfrm>
            <a:off x="4420059" y="2260209"/>
            <a:ext cx="6372863" cy="1632282"/>
          </a:xfrm>
        </p:spPr>
        <p:txBody>
          <a:bodyPr anchor="b">
            <a:normAutofit/>
          </a:bodyPr>
          <a:lstStyle>
            <a:lvl1pPr>
              <a:defRPr sz="4800">
                <a:solidFill>
                  <a:schemeClr val="accent1"/>
                </a:solidFill>
              </a:defRPr>
            </a:lvl1pPr>
          </a:lstStyle>
          <a:p>
            <a:r>
              <a:rPr lang="fi-FI" dirty="0"/>
              <a:t>Kiitos tai kehotus, enintään 2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p:ph type="subTitle" idx="1" hasCustomPrompt="1"/>
          </p:nvPr>
        </p:nvSpPr>
        <p:spPr>
          <a:xfrm>
            <a:off x="4439937" y="3928385"/>
            <a:ext cx="4035425" cy="819843"/>
          </a:xfrm>
        </p:spPr>
        <p:txBody>
          <a:bodyPr anchor="b" anchorCtr="0">
            <a:normAutofit/>
          </a:bodyPr>
          <a:lstStyle>
            <a:lvl1pPr marL="0" indent="0" algn="l">
              <a:lnSpc>
                <a:spcPct val="130000"/>
              </a:lnSpc>
              <a:spcBef>
                <a:spcPts val="0"/>
              </a:spcBef>
              <a:buNone/>
              <a:defRPr sz="1100" b="1" cap="all" spc="1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etunimi.sukunimi@gov.fi</a:t>
            </a:r>
            <a:br>
              <a:rPr lang="fi-FI" dirty="0"/>
            </a:br>
            <a:r>
              <a:rPr lang="fi-FI" dirty="0"/>
              <a:t>vm.fi | @VMuutiset</a:t>
            </a:r>
            <a:r>
              <a:rPr lang="en-FI" dirty="0"/>
              <a:t> </a:t>
            </a:r>
          </a:p>
        </p:txBody>
      </p:sp>
      <p:pic>
        <p:nvPicPr>
          <p:cNvPr id="2" name="Kuva 1">
            <a:extLst>
              <a:ext uri="{FF2B5EF4-FFF2-40B4-BE49-F238E27FC236}">
                <a16:creationId xmlns:a16="http://schemas.microsoft.com/office/drawing/2014/main" id="{66FD2CA2-C83C-1F0D-AEFA-C8D0151BD1D4}"/>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8507205" y="629550"/>
            <a:ext cx="2973600" cy="641148"/>
          </a:xfrm>
          <a:prstGeom prst="rect">
            <a:avLst/>
          </a:prstGeom>
        </p:spPr>
      </p:pic>
    </p:spTree>
    <p:extLst>
      <p:ext uri="{BB962C8B-B14F-4D97-AF65-F5344CB8AC3E}">
        <p14:creationId xmlns:p14="http://schemas.microsoft.com/office/powerpoint/2010/main" val="42151407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4362" userDrawn="1">
          <p15:clr>
            <a:srgbClr val="FBAE40"/>
          </p15:clr>
        </p15:guide>
        <p15:guide id="2" pos="69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harmaa">
    <p:bg>
      <p:bgPr>
        <a:solidFill>
          <a:schemeClr val="bg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2B8AAA6-2534-4185-9894-0F9DCCA14C0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2800" y="828000"/>
            <a:ext cx="2973600" cy="641148"/>
          </a:xfrm>
          <a:prstGeom prst="rect">
            <a:avLst/>
          </a:prstGeom>
        </p:spPr>
      </p:pic>
      <p:grpSp>
        <p:nvGrpSpPr>
          <p:cNvPr id="18" name="Ryhmä 17">
            <a:extLst>
              <a:ext uri="{FF2B5EF4-FFF2-40B4-BE49-F238E27FC236}">
                <a16:creationId xmlns:a16="http://schemas.microsoft.com/office/drawing/2014/main" id="{804C6A93-87CA-1B07-F39F-8243F651D13F}"/>
              </a:ext>
            </a:extLst>
          </p:cNvPr>
          <p:cNvGrpSpPr/>
          <p:nvPr userDrawn="1"/>
        </p:nvGrpSpPr>
        <p:grpSpPr>
          <a:xfrm>
            <a:off x="-17042" y="-4183"/>
            <a:ext cx="12270939" cy="6876000"/>
            <a:chOff x="-17042" y="3192"/>
            <a:chExt cx="12270939" cy="6856323"/>
          </a:xfrm>
          <a:solidFill>
            <a:srgbClr val="9BBAC0"/>
          </a:solidFill>
        </p:grpSpPr>
        <p:sp>
          <p:nvSpPr>
            <p:cNvPr id="19" name="Vapaamuotoinen: Muoto 18">
              <a:extLst>
                <a:ext uri="{FF2B5EF4-FFF2-40B4-BE49-F238E27FC236}">
                  <a16:creationId xmlns:a16="http://schemas.microsoft.com/office/drawing/2014/main" id="{2FBF413C-9B35-068E-0278-46B04871BE22}"/>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55192 w 12248975"/>
                <a:gd name="connsiteY8" fmla="*/ 4223964 h 5792192"/>
                <a:gd name="connsiteX9" fmla="*/ 9008360 w 12248975"/>
                <a:gd name="connsiteY9" fmla="*/ 4223079 h 5792192"/>
                <a:gd name="connsiteX10" fmla="*/ 8999144 w 12248975"/>
                <a:gd name="connsiteY10" fmla="*/ 4229517 h 5792192"/>
                <a:gd name="connsiteX11" fmla="*/ 8998008 w 12248975"/>
                <a:gd name="connsiteY11" fmla="*/ 4230276 h 5792192"/>
                <a:gd name="connsiteX12" fmla="*/ 8950545 w 12248975"/>
                <a:gd name="connsiteY12" fmla="*/ 4262971 h 5792192"/>
                <a:gd name="connsiteX13" fmla="*/ 5197147 w 12248975"/>
                <a:gd name="connsiteY13" fmla="*/ 5691670 h 5792192"/>
                <a:gd name="connsiteX14" fmla="*/ 4074813 w 12248975"/>
                <a:gd name="connsiteY14" fmla="*/ 5754786 h 5792192"/>
                <a:gd name="connsiteX15" fmla="*/ 3971176 w 12248975"/>
                <a:gd name="connsiteY15" fmla="*/ 5753144 h 5792192"/>
                <a:gd name="connsiteX16" fmla="*/ 176247 w 12248975"/>
                <a:gd name="connsiteY16" fmla="*/ 4765879 h 5792192"/>
                <a:gd name="connsiteX17" fmla="*/ -479 w 12248975"/>
                <a:gd name="connsiteY17" fmla="*/ 4668302 h 5792192"/>
                <a:gd name="connsiteX18" fmla="*/ -479 w 12248975"/>
                <a:gd name="connsiteY18" fmla="*/ 4696199 h 5792192"/>
                <a:gd name="connsiteX19" fmla="*/ 3822979 w 12248975"/>
                <a:gd name="connsiteY19" fmla="*/ 5782936 h 5792192"/>
                <a:gd name="connsiteX20" fmla="*/ 3923965 w 12248975"/>
                <a:gd name="connsiteY20" fmla="*/ 5786471 h 5792192"/>
                <a:gd name="connsiteX21" fmla="*/ 4024951 w 12248975"/>
                <a:gd name="connsiteY21" fmla="*/ 5788869 h 5792192"/>
                <a:gd name="connsiteX22" fmla="*/ 8574372 w 12248975"/>
                <a:gd name="connsiteY22" fmla="*/ 4574891 h 5792192"/>
                <a:gd name="connsiteX23" fmla="*/ 9016186 w 12248975"/>
                <a:gd name="connsiteY23" fmla="*/ 4289983 h 5792192"/>
                <a:gd name="connsiteX24" fmla="*/ 9017575 w 12248975"/>
                <a:gd name="connsiteY24" fmla="*/ 4288972 h 5792192"/>
                <a:gd name="connsiteX25" fmla="*/ 9053172 w 12248975"/>
                <a:gd name="connsiteY25" fmla="*/ 4263726 h 5792192"/>
                <a:gd name="connsiteX26" fmla="*/ 9064659 w 12248975"/>
                <a:gd name="connsiteY26" fmla="*/ 4255648 h 5792192"/>
                <a:gd name="connsiteX27" fmla="*/ 9065795 w 12248975"/>
                <a:gd name="connsiteY27" fmla="*/ 4254764 h 5792192"/>
                <a:gd name="connsiteX28" fmla="*/ 9108841 w 12248975"/>
                <a:gd name="connsiteY28" fmla="*/ 4224596 h 5792192"/>
                <a:gd name="connsiteX29" fmla="*/ 12155463 w 12248975"/>
                <a:gd name="connsiteY29" fmla="*/ 286140 h 5792192"/>
                <a:gd name="connsiteX30" fmla="*/ 12166066 w 12248975"/>
                <a:gd name="connsiteY30" fmla="*/ 258241 h 5792192"/>
                <a:gd name="connsiteX31" fmla="*/ 12228047 w 12248975"/>
                <a:gd name="connsiteY31" fmla="*/ 87071 h 5792192"/>
                <a:gd name="connsiteX32" fmla="*/ 12237514 w 12248975"/>
                <a:gd name="connsiteY32" fmla="*/ 59804 h 5792192"/>
                <a:gd name="connsiteX33" fmla="*/ 12243952 w 12248975"/>
                <a:gd name="connsiteY33" fmla="*/ 40995 h 5792192"/>
                <a:gd name="connsiteX34" fmla="*/ 12248496 w 12248975"/>
                <a:gd name="connsiteY34" fmla="*/ 28372 h 5792192"/>
                <a:gd name="connsiteX35" fmla="*/ 12225270 w 12248975"/>
                <a:gd name="connsiteY35" fmla="*/ 27489 h 5792192"/>
                <a:gd name="connsiteX36" fmla="*/ 12185759 w 12248975"/>
                <a:gd name="connsiteY36"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49763" y="4205282"/>
                    <a:pt x="9052415" y="4214623"/>
                    <a:pt x="9055192" y="4223964"/>
                  </a:cubicBezTo>
                  <a:lnTo>
                    <a:pt x="9008360" y="4223079"/>
                  </a:ln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grpFill/>
            <a:ln w="12622"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DAD44D19-FA62-771E-3A78-10CE9448DF04}"/>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grpFill/>
            <a:ln w="12622"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36A36485-5BCF-B7CB-5033-0A5463BFA3C0}"/>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08360 w 12248975"/>
                <a:gd name="connsiteY8" fmla="*/ 4223079 h 5792192"/>
                <a:gd name="connsiteX9" fmla="*/ 8999144 w 12248975"/>
                <a:gd name="connsiteY9" fmla="*/ 4229517 h 5792192"/>
                <a:gd name="connsiteX10" fmla="*/ 8998008 w 12248975"/>
                <a:gd name="connsiteY10" fmla="*/ 4230276 h 5792192"/>
                <a:gd name="connsiteX11" fmla="*/ 8950545 w 12248975"/>
                <a:gd name="connsiteY11" fmla="*/ 4262971 h 5792192"/>
                <a:gd name="connsiteX12" fmla="*/ 5197147 w 12248975"/>
                <a:gd name="connsiteY12" fmla="*/ 5691670 h 5792192"/>
                <a:gd name="connsiteX13" fmla="*/ 4074813 w 12248975"/>
                <a:gd name="connsiteY13" fmla="*/ 5754786 h 5792192"/>
                <a:gd name="connsiteX14" fmla="*/ 3971176 w 12248975"/>
                <a:gd name="connsiteY14" fmla="*/ 5753144 h 5792192"/>
                <a:gd name="connsiteX15" fmla="*/ 176247 w 12248975"/>
                <a:gd name="connsiteY15" fmla="*/ 4765879 h 5792192"/>
                <a:gd name="connsiteX16" fmla="*/ -479 w 12248975"/>
                <a:gd name="connsiteY16" fmla="*/ 4668302 h 5792192"/>
                <a:gd name="connsiteX17" fmla="*/ -479 w 12248975"/>
                <a:gd name="connsiteY17" fmla="*/ 4696199 h 5792192"/>
                <a:gd name="connsiteX18" fmla="*/ 3822979 w 12248975"/>
                <a:gd name="connsiteY18" fmla="*/ 5782936 h 5792192"/>
                <a:gd name="connsiteX19" fmla="*/ 3923965 w 12248975"/>
                <a:gd name="connsiteY19" fmla="*/ 5786471 h 5792192"/>
                <a:gd name="connsiteX20" fmla="*/ 4024951 w 12248975"/>
                <a:gd name="connsiteY20" fmla="*/ 5788869 h 5792192"/>
                <a:gd name="connsiteX21" fmla="*/ 8574372 w 12248975"/>
                <a:gd name="connsiteY21" fmla="*/ 4574891 h 5792192"/>
                <a:gd name="connsiteX22" fmla="*/ 9016186 w 12248975"/>
                <a:gd name="connsiteY22" fmla="*/ 4289983 h 5792192"/>
                <a:gd name="connsiteX23" fmla="*/ 9017575 w 12248975"/>
                <a:gd name="connsiteY23" fmla="*/ 4288972 h 5792192"/>
                <a:gd name="connsiteX24" fmla="*/ 9053172 w 12248975"/>
                <a:gd name="connsiteY24" fmla="*/ 4263726 h 5792192"/>
                <a:gd name="connsiteX25" fmla="*/ 9064659 w 12248975"/>
                <a:gd name="connsiteY25" fmla="*/ 4255648 h 5792192"/>
                <a:gd name="connsiteX26" fmla="*/ 9065795 w 12248975"/>
                <a:gd name="connsiteY26" fmla="*/ 4254764 h 5792192"/>
                <a:gd name="connsiteX27" fmla="*/ 9108841 w 12248975"/>
                <a:gd name="connsiteY27" fmla="*/ 4224596 h 5792192"/>
                <a:gd name="connsiteX28" fmla="*/ 12155463 w 12248975"/>
                <a:gd name="connsiteY28" fmla="*/ 286140 h 5792192"/>
                <a:gd name="connsiteX29" fmla="*/ 12166066 w 12248975"/>
                <a:gd name="connsiteY29" fmla="*/ 258241 h 5792192"/>
                <a:gd name="connsiteX30" fmla="*/ 12228047 w 12248975"/>
                <a:gd name="connsiteY30" fmla="*/ 87071 h 5792192"/>
                <a:gd name="connsiteX31" fmla="*/ 12237514 w 12248975"/>
                <a:gd name="connsiteY31" fmla="*/ 59804 h 5792192"/>
                <a:gd name="connsiteX32" fmla="*/ 12243952 w 12248975"/>
                <a:gd name="connsiteY32" fmla="*/ 40995 h 5792192"/>
                <a:gd name="connsiteX33" fmla="*/ 12248496 w 12248975"/>
                <a:gd name="connsiteY33" fmla="*/ 28372 h 5792192"/>
                <a:gd name="connsiteX34" fmla="*/ 12225270 w 12248975"/>
                <a:gd name="connsiteY34" fmla="*/ 27489 h 5792192"/>
                <a:gd name="connsiteX35" fmla="*/ 12185759 w 12248975"/>
                <a:gd name="connsiteY35"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34490" y="4205155"/>
                    <a:pt x="9021866" y="4214117"/>
                    <a:pt x="9008360" y="4223079"/>
                  </a:cubicBez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grpFill/>
            <a:ln w="12622"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CC761B76-4B59-CAD6-F7FE-E7B34A78B650}"/>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grpFill/>
            <a:ln w="12622"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620ED29-A106-E37E-CBCC-4FE43D8F50FE}"/>
                </a:ext>
              </a:extLst>
            </p:cNvPr>
            <p:cNvSpPr/>
            <p:nvPr/>
          </p:nvSpPr>
          <p:spPr>
            <a:xfrm>
              <a:off x="3410110" y="4865294"/>
              <a:ext cx="8784649" cy="1992705"/>
            </a:xfrm>
            <a:custGeom>
              <a:avLst/>
              <a:gdLst>
                <a:gd name="connsiteX0" fmla="*/ 5060689 w 8784649"/>
                <a:gd name="connsiteY0" fmla="*/ 50208 h 1992705"/>
                <a:gd name="connsiteX1" fmla="*/ 704278 w 8784649"/>
                <a:gd name="connsiteY1" fmla="*/ 1531296 h 1992705"/>
                <a:gd name="connsiteX2" fmla="*/ 654920 w 8784649"/>
                <a:gd name="connsiteY2" fmla="*/ 1565378 h 1992705"/>
                <a:gd name="connsiteX3" fmla="*/ 469233 w 8784649"/>
                <a:gd name="connsiteY3" fmla="*/ 1698428 h 1992705"/>
                <a:gd name="connsiteX4" fmla="*/ 95332 w 8784649"/>
                <a:gd name="connsiteY4" fmla="*/ 1990781 h 1992705"/>
                <a:gd name="connsiteX5" fmla="*/ -479 w 8784649"/>
                <a:gd name="connsiteY5" fmla="*/ 1990781 h 1992705"/>
                <a:gd name="connsiteX6" fmla="*/ 552799 w 8784649"/>
                <a:gd name="connsiteY6" fmla="*/ 1562981 h 1992705"/>
                <a:gd name="connsiteX7" fmla="*/ 600009 w 8784649"/>
                <a:gd name="connsiteY7" fmla="*/ 1529653 h 1992705"/>
                <a:gd name="connsiteX8" fmla="*/ 1427968 w 8784649"/>
                <a:gd name="connsiteY8" fmla="*/ 1018791 h 1992705"/>
                <a:gd name="connsiteX9" fmla="*/ 5624571 w 8784649"/>
                <a:gd name="connsiteY9" fmla="*/ -790 h 1992705"/>
                <a:gd name="connsiteX10" fmla="*/ 5625959 w 8784649"/>
                <a:gd name="connsiteY10" fmla="*/ -790 h 1992705"/>
                <a:gd name="connsiteX11" fmla="*/ 5637194 w 8784649"/>
                <a:gd name="connsiteY11" fmla="*/ -790 h 1992705"/>
                <a:gd name="connsiteX12" fmla="*/ 5684026 w 8784649"/>
                <a:gd name="connsiteY12" fmla="*/ 94 h 1992705"/>
                <a:gd name="connsiteX13" fmla="*/ 5685414 w 8784649"/>
                <a:gd name="connsiteY13" fmla="*/ 94 h 1992705"/>
                <a:gd name="connsiteX14" fmla="*/ 5737927 w 8784649"/>
                <a:gd name="connsiteY14" fmla="*/ 1608 h 1992705"/>
                <a:gd name="connsiteX15" fmla="*/ 6259519 w 8784649"/>
                <a:gd name="connsiteY15" fmla="*/ 33039 h 1992705"/>
                <a:gd name="connsiteX16" fmla="*/ 8784170 w 8784649"/>
                <a:gd name="connsiteY16" fmla="*/ 664202 h 1992705"/>
                <a:gd name="connsiteX17" fmla="*/ 8784170 w 8784649"/>
                <a:gd name="connsiteY17" fmla="*/ 700306 h 1992705"/>
                <a:gd name="connsiteX18" fmla="*/ 5697405 w 8784649"/>
                <a:gd name="connsiteY18" fmla="*/ 40994 h 1992705"/>
                <a:gd name="connsiteX19" fmla="*/ 5696017 w 8784649"/>
                <a:gd name="connsiteY19" fmla="*/ 40994 h 1992705"/>
                <a:gd name="connsiteX20" fmla="*/ 5681879 w 8784649"/>
                <a:gd name="connsiteY20" fmla="*/ 40994 h 1992705"/>
                <a:gd name="connsiteX21" fmla="*/ 5638203 w 8784649"/>
                <a:gd name="connsiteY21" fmla="*/ 40109 h 1992705"/>
                <a:gd name="connsiteX22" fmla="*/ 5636688 w 8784649"/>
                <a:gd name="connsiteY22" fmla="*/ 40109 h 1992705"/>
                <a:gd name="connsiteX23" fmla="*/ 5579001 w 8784649"/>
                <a:gd name="connsiteY23" fmla="*/ 39351 h 1992705"/>
                <a:gd name="connsiteX24" fmla="*/ 5060689 w 8784649"/>
                <a:gd name="connsiteY24" fmla="*/ 50208 h 19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84649" h="1992705">
                  <a:moveTo>
                    <a:pt x="5060689" y="50208"/>
                  </a:moveTo>
                  <a:cubicBezTo>
                    <a:pt x="3503232" y="130241"/>
                    <a:pt x="1988946" y="650066"/>
                    <a:pt x="704278" y="1531296"/>
                  </a:cubicBezTo>
                  <a:lnTo>
                    <a:pt x="654920" y="1565378"/>
                  </a:lnTo>
                  <a:cubicBezTo>
                    <a:pt x="592473" y="1608928"/>
                    <a:pt x="530581" y="1653236"/>
                    <a:pt x="469233" y="1698428"/>
                  </a:cubicBezTo>
                  <a:cubicBezTo>
                    <a:pt x="341485" y="1792344"/>
                    <a:pt x="216855" y="1889795"/>
                    <a:pt x="95332" y="1990781"/>
                  </a:cubicBezTo>
                  <a:lnTo>
                    <a:pt x="-479" y="1990781"/>
                  </a:lnTo>
                  <a:cubicBezTo>
                    <a:pt x="177925" y="1840692"/>
                    <a:pt x="362351" y="1698049"/>
                    <a:pt x="552799" y="1562981"/>
                  </a:cubicBezTo>
                  <a:lnTo>
                    <a:pt x="600009" y="1529653"/>
                  </a:lnTo>
                  <a:cubicBezTo>
                    <a:pt x="865994" y="1343713"/>
                    <a:pt x="1142430" y="1173046"/>
                    <a:pt x="1427968" y="1018791"/>
                  </a:cubicBezTo>
                  <a:cubicBezTo>
                    <a:pt x="2713395" y="324511"/>
                    <a:pt x="4167215" y="-24520"/>
                    <a:pt x="5624571" y="-790"/>
                  </a:cubicBezTo>
                  <a:lnTo>
                    <a:pt x="5625959" y="-790"/>
                  </a:lnTo>
                  <a:lnTo>
                    <a:pt x="5637194" y="-790"/>
                  </a:lnTo>
                  <a:lnTo>
                    <a:pt x="5684026" y="94"/>
                  </a:lnTo>
                  <a:lnTo>
                    <a:pt x="5685414" y="94"/>
                  </a:lnTo>
                  <a:lnTo>
                    <a:pt x="5737927" y="1608"/>
                  </a:lnTo>
                  <a:cubicBezTo>
                    <a:pt x="5911876" y="6785"/>
                    <a:pt x="6085697" y="17260"/>
                    <a:pt x="6259519" y="33039"/>
                  </a:cubicBezTo>
                  <a:cubicBezTo>
                    <a:pt x="7128379" y="112946"/>
                    <a:pt x="7979943" y="325775"/>
                    <a:pt x="8784170" y="664202"/>
                  </a:cubicBezTo>
                  <a:lnTo>
                    <a:pt x="8784170" y="700306"/>
                  </a:lnTo>
                  <a:cubicBezTo>
                    <a:pt x="7805489" y="289545"/>
                    <a:pt x="6758517" y="65861"/>
                    <a:pt x="5697405" y="40994"/>
                  </a:cubicBezTo>
                  <a:lnTo>
                    <a:pt x="5696017" y="40994"/>
                  </a:lnTo>
                  <a:lnTo>
                    <a:pt x="5681879" y="40994"/>
                  </a:lnTo>
                  <a:lnTo>
                    <a:pt x="5638203" y="40109"/>
                  </a:lnTo>
                  <a:lnTo>
                    <a:pt x="5636688" y="40109"/>
                  </a:lnTo>
                  <a:lnTo>
                    <a:pt x="5579001" y="39351"/>
                  </a:lnTo>
                  <a:cubicBezTo>
                    <a:pt x="5406314" y="37585"/>
                    <a:pt x="5233501" y="41246"/>
                    <a:pt x="5060689" y="50208"/>
                  </a:cubicBezTo>
                  <a:close/>
                </a:path>
              </a:pathLst>
            </a:custGeom>
            <a:grpFill/>
            <a:ln w="12622"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9544D780-EDC9-C6A0-BAEC-EEA9F0214063}"/>
                </a:ext>
              </a:extLst>
            </p:cNvPr>
            <p:cNvSpPr/>
            <p:nvPr/>
          </p:nvSpPr>
          <p:spPr>
            <a:xfrm>
              <a:off x="8617535" y="4960"/>
              <a:ext cx="1310653" cy="6854555"/>
            </a:xfrm>
            <a:custGeom>
              <a:avLst/>
              <a:gdLst>
                <a:gd name="connsiteX0" fmla="*/ 679391 w 1310653"/>
                <a:gd name="connsiteY0" fmla="*/ 5597879 h 6854555"/>
                <a:gd name="connsiteX1" fmla="*/ 662603 w 1310653"/>
                <a:gd name="connsiteY1" fmla="*/ 5555842 h 6854555"/>
                <a:gd name="connsiteX2" fmla="*/ 662603 w 1310653"/>
                <a:gd name="connsiteY2" fmla="*/ 5555842 h 6854555"/>
                <a:gd name="connsiteX3" fmla="*/ 464922 w 1310653"/>
                <a:gd name="connsiteY3" fmla="*/ 5000419 h 6854555"/>
                <a:gd name="connsiteX4" fmla="*/ 464291 w 1310653"/>
                <a:gd name="connsiteY4" fmla="*/ 4998527 h 6854555"/>
                <a:gd name="connsiteX5" fmla="*/ 434500 w 1310653"/>
                <a:gd name="connsiteY5" fmla="*/ 4902213 h 6854555"/>
                <a:gd name="connsiteX6" fmla="*/ 431597 w 1310653"/>
                <a:gd name="connsiteY6" fmla="*/ 4892872 h 6854555"/>
                <a:gd name="connsiteX7" fmla="*/ 422129 w 1310653"/>
                <a:gd name="connsiteY7" fmla="*/ 4861187 h 6854555"/>
                <a:gd name="connsiteX8" fmla="*/ 420741 w 1310653"/>
                <a:gd name="connsiteY8" fmla="*/ 4861187 h 6854555"/>
                <a:gd name="connsiteX9" fmla="*/ 412662 w 1310653"/>
                <a:gd name="connsiteY9" fmla="*/ 4833161 h 6854555"/>
                <a:gd name="connsiteX10" fmla="*/ 413671 w 1310653"/>
                <a:gd name="connsiteY10" fmla="*/ 4833161 h 6854555"/>
                <a:gd name="connsiteX11" fmla="*/ 397136 w 1310653"/>
                <a:gd name="connsiteY11" fmla="*/ 4776483 h 6854555"/>
                <a:gd name="connsiteX12" fmla="*/ 397136 w 1310653"/>
                <a:gd name="connsiteY12" fmla="*/ 4775601 h 6854555"/>
                <a:gd name="connsiteX13" fmla="*/ 229751 w 1310653"/>
                <a:gd name="connsiteY13" fmla="*/ 4086875 h 6854555"/>
                <a:gd name="connsiteX14" fmla="*/ 227731 w 1310653"/>
                <a:gd name="connsiteY14" fmla="*/ 747266 h 6854555"/>
                <a:gd name="connsiteX15" fmla="*/ 414429 w 1310653"/>
                <a:gd name="connsiteY15" fmla="*/ -1924 h 6854555"/>
                <a:gd name="connsiteX16" fmla="*/ 343487 w 1310653"/>
                <a:gd name="connsiteY16" fmla="*/ -1924 h 6854555"/>
                <a:gd name="connsiteX17" fmla="*/ 253483 w 1310653"/>
                <a:gd name="connsiteY17" fmla="*/ 4469487 h 6854555"/>
                <a:gd name="connsiteX18" fmla="*/ 361537 w 1310653"/>
                <a:gd name="connsiteY18" fmla="*/ 4860808 h 6854555"/>
                <a:gd name="connsiteX19" fmla="*/ 363810 w 1310653"/>
                <a:gd name="connsiteY19" fmla="*/ 4868254 h 6854555"/>
                <a:gd name="connsiteX20" fmla="*/ 374034 w 1310653"/>
                <a:gd name="connsiteY20" fmla="*/ 4901707 h 6854555"/>
                <a:gd name="connsiteX21" fmla="*/ 382239 w 1310653"/>
                <a:gd name="connsiteY21" fmla="*/ 4928341 h 6854555"/>
                <a:gd name="connsiteX22" fmla="*/ 1253244 w 1310653"/>
                <a:gd name="connsiteY22" fmla="*/ 6852632 h 6854555"/>
                <a:gd name="connsiteX23" fmla="*/ 1310175 w 1310653"/>
                <a:gd name="connsiteY23" fmla="*/ 6852632 h 6854555"/>
                <a:gd name="connsiteX24" fmla="*/ 679391 w 1310653"/>
                <a:gd name="connsiteY24" fmla="*/ 5597879 h 68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0653" h="6854555">
                  <a:moveTo>
                    <a:pt x="679391" y="5597879"/>
                  </a:moveTo>
                  <a:cubicBezTo>
                    <a:pt x="673711" y="5583869"/>
                    <a:pt x="668156" y="5569855"/>
                    <a:pt x="662603" y="5555842"/>
                  </a:cubicBezTo>
                  <a:lnTo>
                    <a:pt x="662603" y="5555842"/>
                  </a:lnTo>
                  <a:cubicBezTo>
                    <a:pt x="590270" y="5372805"/>
                    <a:pt x="524377" y="5187623"/>
                    <a:pt x="464922" y="5000419"/>
                  </a:cubicBezTo>
                  <a:cubicBezTo>
                    <a:pt x="464796" y="4999790"/>
                    <a:pt x="464543" y="4999158"/>
                    <a:pt x="464291" y="4998527"/>
                  </a:cubicBezTo>
                  <a:cubicBezTo>
                    <a:pt x="454193" y="4966463"/>
                    <a:pt x="444094" y="4934400"/>
                    <a:pt x="434500" y="4902213"/>
                  </a:cubicBezTo>
                  <a:cubicBezTo>
                    <a:pt x="433491" y="4899057"/>
                    <a:pt x="432480" y="4896027"/>
                    <a:pt x="431597" y="4892872"/>
                  </a:cubicBezTo>
                  <a:cubicBezTo>
                    <a:pt x="428441" y="4882267"/>
                    <a:pt x="425159" y="4871789"/>
                    <a:pt x="422129" y="4861187"/>
                  </a:cubicBezTo>
                  <a:lnTo>
                    <a:pt x="420741" y="4861187"/>
                  </a:lnTo>
                  <a:cubicBezTo>
                    <a:pt x="417964" y="4851846"/>
                    <a:pt x="415312" y="4842502"/>
                    <a:pt x="412662" y="4833161"/>
                  </a:cubicBezTo>
                  <a:lnTo>
                    <a:pt x="413671" y="4833161"/>
                  </a:lnTo>
                  <a:cubicBezTo>
                    <a:pt x="407991" y="4814352"/>
                    <a:pt x="402563" y="4795291"/>
                    <a:pt x="397136" y="4776483"/>
                  </a:cubicBezTo>
                  <a:cubicBezTo>
                    <a:pt x="397136" y="4776230"/>
                    <a:pt x="397136" y="4775854"/>
                    <a:pt x="397136" y="4775601"/>
                  </a:cubicBezTo>
                  <a:cubicBezTo>
                    <a:pt x="331873" y="4548383"/>
                    <a:pt x="276079" y="4318763"/>
                    <a:pt x="229751" y="4086875"/>
                  </a:cubicBezTo>
                  <a:cubicBezTo>
                    <a:pt x="8591" y="2984738"/>
                    <a:pt x="7835" y="1849656"/>
                    <a:pt x="227731" y="747266"/>
                  </a:cubicBezTo>
                  <a:cubicBezTo>
                    <a:pt x="278224" y="494801"/>
                    <a:pt x="340457" y="245114"/>
                    <a:pt x="414429" y="-1924"/>
                  </a:cubicBezTo>
                  <a:lnTo>
                    <a:pt x="343487" y="-1924"/>
                  </a:lnTo>
                  <a:cubicBezTo>
                    <a:pt x="-82295" y="1454168"/>
                    <a:pt x="-113350" y="2997361"/>
                    <a:pt x="253483" y="4469487"/>
                  </a:cubicBezTo>
                  <a:cubicBezTo>
                    <a:pt x="286429" y="4600894"/>
                    <a:pt x="322532" y="4731420"/>
                    <a:pt x="361537" y="4860808"/>
                  </a:cubicBezTo>
                  <a:cubicBezTo>
                    <a:pt x="361537" y="4863332"/>
                    <a:pt x="362927" y="4865730"/>
                    <a:pt x="363810" y="4868254"/>
                  </a:cubicBezTo>
                  <a:cubicBezTo>
                    <a:pt x="367092" y="4879490"/>
                    <a:pt x="370501" y="4890597"/>
                    <a:pt x="374034" y="4901707"/>
                  </a:cubicBezTo>
                  <a:cubicBezTo>
                    <a:pt x="376686" y="4910669"/>
                    <a:pt x="379463" y="4919505"/>
                    <a:pt x="382239" y="4928341"/>
                  </a:cubicBezTo>
                  <a:cubicBezTo>
                    <a:pt x="592291" y="5603179"/>
                    <a:pt x="884898" y="6249493"/>
                    <a:pt x="1253244" y="6852632"/>
                  </a:cubicBezTo>
                  <a:lnTo>
                    <a:pt x="1310175" y="6852632"/>
                  </a:lnTo>
                  <a:cubicBezTo>
                    <a:pt x="1065284" y="6452725"/>
                    <a:pt x="854349" y="6033002"/>
                    <a:pt x="679391" y="5597879"/>
                  </a:cubicBezTo>
                  <a:close/>
                </a:path>
              </a:pathLst>
            </a:custGeom>
            <a:grpFill/>
            <a:ln w="12622"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5E6E0946-5602-1681-3A7F-CE021B9EECD4}"/>
                </a:ext>
              </a:extLst>
            </p:cNvPr>
            <p:cNvSpPr/>
            <p:nvPr/>
          </p:nvSpPr>
          <p:spPr>
            <a:xfrm>
              <a:off x="9030549" y="4838279"/>
              <a:ext cx="9467" cy="28023"/>
            </a:xfrm>
            <a:custGeom>
              <a:avLst/>
              <a:gdLst>
                <a:gd name="connsiteX0" fmla="*/ 530 w 9467"/>
                <a:gd name="connsiteY0" fmla="*/ -1924 h 28023"/>
                <a:gd name="connsiteX1" fmla="*/ -479 w 9467"/>
                <a:gd name="connsiteY1" fmla="*/ -1924 h 28023"/>
                <a:gd name="connsiteX2" fmla="*/ 7600 w 9467"/>
                <a:gd name="connsiteY2" fmla="*/ 26099 h 28023"/>
                <a:gd name="connsiteX3" fmla="*/ 8988 w 9467"/>
                <a:gd name="connsiteY3" fmla="*/ 26099 h 28023"/>
                <a:gd name="connsiteX4" fmla="*/ 530 w 9467"/>
                <a:gd name="connsiteY4" fmla="*/ -1924 h 2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28023">
                  <a:moveTo>
                    <a:pt x="530" y="-1924"/>
                  </a:moveTo>
                  <a:lnTo>
                    <a:pt x="-479" y="-1924"/>
                  </a:lnTo>
                  <a:cubicBezTo>
                    <a:pt x="2171" y="7417"/>
                    <a:pt x="4823" y="16758"/>
                    <a:pt x="7600" y="26099"/>
                  </a:cubicBezTo>
                  <a:lnTo>
                    <a:pt x="8988" y="26099"/>
                  </a:lnTo>
                  <a:cubicBezTo>
                    <a:pt x="6085" y="17643"/>
                    <a:pt x="2803" y="8049"/>
                    <a:pt x="530" y="-1924"/>
                  </a:cubicBezTo>
                  <a:close/>
                </a:path>
              </a:pathLst>
            </a:custGeom>
            <a:grpFill/>
            <a:ln w="12622" cap="flat">
              <a:noFill/>
              <a:prstDash val="solid"/>
              <a:miter/>
            </a:ln>
          </p:spPr>
          <p:txBody>
            <a:bodyPr rtlCol="0" anchor="ctr"/>
            <a:lstStyle/>
            <a:p>
              <a:endParaRPr lang="fi-FI"/>
            </a:p>
          </p:txBody>
        </p:sp>
        <p:sp>
          <p:nvSpPr>
            <p:cNvPr id="39" name="Vapaamuotoinen: Muoto 38">
              <a:extLst>
                <a:ext uri="{FF2B5EF4-FFF2-40B4-BE49-F238E27FC236}">
                  <a16:creationId xmlns:a16="http://schemas.microsoft.com/office/drawing/2014/main" id="{FBC8A880-8ED5-E05F-03BF-595CFD700C6F}"/>
                </a:ext>
              </a:extLst>
            </p:cNvPr>
            <p:cNvSpPr/>
            <p:nvPr/>
          </p:nvSpPr>
          <p:spPr>
            <a:xfrm>
              <a:off x="8617535" y="4330"/>
              <a:ext cx="1310653" cy="6854554"/>
            </a:xfrm>
            <a:custGeom>
              <a:avLst/>
              <a:gdLst>
                <a:gd name="connsiteX0" fmla="*/ 679391 w 1310653"/>
                <a:gd name="connsiteY0" fmla="*/ 5598509 h 6854554"/>
                <a:gd name="connsiteX1" fmla="*/ 662603 w 1310653"/>
                <a:gd name="connsiteY1" fmla="*/ 5556472 h 6854554"/>
                <a:gd name="connsiteX2" fmla="*/ 662603 w 1310653"/>
                <a:gd name="connsiteY2" fmla="*/ 5556472 h 6854554"/>
                <a:gd name="connsiteX3" fmla="*/ 464922 w 1310653"/>
                <a:gd name="connsiteY3" fmla="*/ 5001049 h 6854554"/>
                <a:gd name="connsiteX4" fmla="*/ 464291 w 1310653"/>
                <a:gd name="connsiteY4" fmla="*/ 4999157 h 6854554"/>
                <a:gd name="connsiteX5" fmla="*/ 434500 w 1310653"/>
                <a:gd name="connsiteY5" fmla="*/ 4902843 h 6854554"/>
                <a:gd name="connsiteX6" fmla="*/ 431597 w 1310653"/>
                <a:gd name="connsiteY6" fmla="*/ 4893502 h 6854554"/>
                <a:gd name="connsiteX7" fmla="*/ 422129 w 1310653"/>
                <a:gd name="connsiteY7" fmla="*/ 4861817 h 6854554"/>
                <a:gd name="connsiteX8" fmla="*/ 413671 w 1310653"/>
                <a:gd name="connsiteY8" fmla="*/ 4833162 h 6854554"/>
                <a:gd name="connsiteX9" fmla="*/ 397136 w 1310653"/>
                <a:gd name="connsiteY9" fmla="*/ 4776484 h 6854554"/>
                <a:gd name="connsiteX10" fmla="*/ 397136 w 1310653"/>
                <a:gd name="connsiteY10" fmla="*/ 4775600 h 6854554"/>
                <a:gd name="connsiteX11" fmla="*/ 229751 w 1310653"/>
                <a:gd name="connsiteY11" fmla="*/ 4086874 h 6854554"/>
                <a:gd name="connsiteX12" fmla="*/ 227731 w 1310653"/>
                <a:gd name="connsiteY12" fmla="*/ 747266 h 6854554"/>
                <a:gd name="connsiteX13" fmla="*/ 414429 w 1310653"/>
                <a:gd name="connsiteY13" fmla="*/ -1924 h 6854554"/>
                <a:gd name="connsiteX14" fmla="*/ 343487 w 1310653"/>
                <a:gd name="connsiteY14" fmla="*/ -1924 h 6854554"/>
                <a:gd name="connsiteX15" fmla="*/ 253483 w 1310653"/>
                <a:gd name="connsiteY15" fmla="*/ 4469486 h 6854554"/>
                <a:gd name="connsiteX16" fmla="*/ 361537 w 1310653"/>
                <a:gd name="connsiteY16" fmla="*/ 4860807 h 6854554"/>
                <a:gd name="connsiteX17" fmla="*/ 363810 w 1310653"/>
                <a:gd name="connsiteY17" fmla="*/ 4868255 h 6854554"/>
                <a:gd name="connsiteX18" fmla="*/ 374034 w 1310653"/>
                <a:gd name="connsiteY18" fmla="*/ 4901706 h 6854554"/>
                <a:gd name="connsiteX19" fmla="*/ 382239 w 1310653"/>
                <a:gd name="connsiteY19" fmla="*/ 4928339 h 6854554"/>
                <a:gd name="connsiteX20" fmla="*/ 1253244 w 1310653"/>
                <a:gd name="connsiteY20" fmla="*/ 6852631 h 6854554"/>
                <a:gd name="connsiteX21" fmla="*/ 1310175 w 1310653"/>
                <a:gd name="connsiteY21" fmla="*/ 6852631 h 6854554"/>
                <a:gd name="connsiteX22" fmla="*/ 679391 w 1310653"/>
                <a:gd name="connsiteY22" fmla="*/ 5598509 h 685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653" h="6854554">
                  <a:moveTo>
                    <a:pt x="679391" y="5598509"/>
                  </a:moveTo>
                  <a:cubicBezTo>
                    <a:pt x="673711" y="5584499"/>
                    <a:pt x="668156" y="5570486"/>
                    <a:pt x="662603" y="5556472"/>
                  </a:cubicBezTo>
                  <a:lnTo>
                    <a:pt x="662603" y="5556472"/>
                  </a:lnTo>
                  <a:cubicBezTo>
                    <a:pt x="590270" y="5373435"/>
                    <a:pt x="524377" y="5188253"/>
                    <a:pt x="464922" y="5001049"/>
                  </a:cubicBezTo>
                  <a:cubicBezTo>
                    <a:pt x="464796" y="5000421"/>
                    <a:pt x="464543" y="4999789"/>
                    <a:pt x="464291" y="4999157"/>
                  </a:cubicBezTo>
                  <a:cubicBezTo>
                    <a:pt x="454193" y="4967093"/>
                    <a:pt x="444094" y="4935030"/>
                    <a:pt x="434500" y="4902843"/>
                  </a:cubicBezTo>
                  <a:cubicBezTo>
                    <a:pt x="433491" y="4899687"/>
                    <a:pt x="432480" y="4896658"/>
                    <a:pt x="431597" y="4893502"/>
                  </a:cubicBezTo>
                  <a:cubicBezTo>
                    <a:pt x="428441" y="4882897"/>
                    <a:pt x="425159" y="4872419"/>
                    <a:pt x="422129" y="4861817"/>
                  </a:cubicBezTo>
                  <a:cubicBezTo>
                    <a:pt x="419100" y="4851213"/>
                    <a:pt x="416449" y="4842756"/>
                    <a:pt x="413671" y="4833162"/>
                  </a:cubicBezTo>
                  <a:cubicBezTo>
                    <a:pt x="407991" y="4814354"/>
                    <a:pt x="402563" y="4795293"/>
                    <a:pt x="397136" y="4776484"/>
                  </a:cubicBezTo>
                  <a:cubicBezTo>
                    <a:pt x="397136" y="4776231"/>
                    <a:pt x="397136" y="4775852"/>
                    <a:pt x="397136" y="4775600"/>
                  </a:cubicBezTo>
                  <a:cubicBezTo>
                    <a:pt x="331873" y="4548381"/>
                    <a:pt x="276079" y="4318765"/>
                    <a:pt x="229751" y="4086874"/>
                  </a:cubicBezTo>
                  <a:cubicBezTo>
                    <a:pt x="8591" y="2984737"/>
                    <a:pt x="7835" y="1849654"/>
                    <a:pt x="227731" y="747266"/>
                  </a:cubicBezTo>
                  <a:cubicBezTo>
                    <a:pt x="278224" y="494801"/>
                    <a:pt x="340457" y="245112"/>
                    <a:pt x="414429" y="-1924"/>
                  </a:cubicBezTo>
                  <a:lnTo>
                    <a:pt x="343487" y="-1924"/>
                  </a:lnTo>
                  <a:cubicBezTo>
                    <a:pt x="-82295" y="1454295"/>
                    <a:pt x="-113350" y="2997360"/>
                    <a:pt x="253483" y="4469486"/>
                  </a:cubicBezTo>
                  <a:cubicBezTo>
                    <a:pt x="286429" y="4600893"/>
                    <a:pt x="322532" y="4731418"/>
                    <a:pt x="361537" y="4860807"/>
                  </a:cubicBezTo>
                  <a:cubicBezTo>
                    <a:pt x="361537" y="4863331"/>
                    <a:pt x="362927" y="4865728"/>
                    <a:pt x="363810" y="4868255"/>
                  </a:cubicBezTo>
                  <a:cubicBezTo>
                    <a:pt x="367092" y="4879489"/>
                    <a:pt x="370501" y="4890596"/>
                    <a:pt x="374034" y="4901706"/>
                  </a:cubicBezTo>
                  <a:cubicBezTo>
                    <a:pt x="376686" y="4910668"/>
                    <a:pt x="379463" y="4919503"/>
                    <a:pt x="382239" y="4928339"/>
                  </a:cubicBezTo>
                  <a:cubicBezTo>
                    <a:pt x="592291" y="5603181"/>
                    <a:pt x="884898" y="6249491"/>
                    <a:pt x="1253244" y="6852631"/>
                  </a:cubicBezTo>
                  <a:lnTo>
                    <a:pt x="1310175" y="6852631"/>
                  </a:lnTo>
                  <a:cubicBezTo>
                    <a:pt x="1065284" y="6452850"/>
                    <a:pt x="854349" y="6033379"/>
                    <a:pt x="679391" y="5598509"/>
                  </a:cubicBezTo>
                  <a:close/>
                </a:path>
              </a:pathLst>
            </a:custGeom>
            <a:grpFill/>
            <a:ln w="12622"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48FD01E9-6994-BC06-D826-F320EBCDF73E}"/>
                </a:ext>
              </a:extLst>
            </p:cNvPr>
            <p:cNvSpPr/>
            <p:nvPr/>
          </p:nvSpPr>
          <p:spPr>
            <a:xfrm>
              <a:off x="12158970" y="640793"/>
              <a:ext cx="50493" cy="30801"/>
            </a:xfrm>
            <a:custGeom>
              <a:avLst/>
              <a:gdLst>
                <a:gd name="connsiteX0" fmla="*/ 9747 w 50493"/>
                <a:gd name="connsiteY0" fmla="*/ -1924 h 30801"/>
                <a:gd name="connsiteX1" fmla="*/ -479 w 50493"/>
                <a:gd name="connsiteY1" fmla="*/ 27614 h 30801"/>
                <a:gd name="connsiteX2" fmla="*/ 50014 w 50493"/>
                <a:gd name="connsiteY2" fmla="*/ 28878 h 30801"/>
                <a:gd name="connsiteX3" fmla="*/ 9747 w 50493"/>
                <a:gd name="connsiteY3" fmla="*/ -1924 h 30801"/>
              </a:gdLst>
              <a:ahLst/>
              <a:cxnLst>
                <a:cxn ang="0">
                  <a:pos x="connsiteX0" y="connsiteY0"/>
                </a:cxn>
                <a:cxn ang="0">
                  <a:pos x="connsiteX1" y="connsiteY1"/>
                </a:cxn>
                <a:cxn ang="0">
                  <a:pos x="connsiteX2" y="connsiteY2"/>
                </a:cxn>
                <a:cxn ang="0">
                  <a:pos x="connsiteX3" y="connsiteY3"/>
                </a:cxn>
              </a:cxnLst>
              <a:rect l="l" t="t" r="r" b="b"/>
              <a:pathLst>
                <a:path w="50493" h="30801">
                  <a:moveTo>
                    <a:pt x="9747" y="-1924"/>
                  </a:moveTo>
                  <a:cubicBezTo>
                    <a:pt x="6464" y="7923"/>
                    <a:pt x="3056" y="17769"/>
                    <a:pt x="-479" y="27614"/>
                  </a:cubicBezTo>
                  <a:cubicBezTo>
                    <a:pt x="16185" y="27614"/>
                    <a:pt x="32847" y="27614"/>
                    <a:pt x="50014" y="28878"/>
                  </a:cubicBezTo>
                  <a:cubicBezTo>
                    <a:pt x="36129" y="18652"/>
                    <a:pt x="22875" y="8428"/>
                    <a:pt x="9747" y="-1924"/>
                  </a:cubicBezTo>
                  <a:close/>
                </a:path>
              </a:pathLst>
            </a:custGeom>
            <a:grpFill/>
            <a:ln w="12622"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FC6393F0-F81F-0924-2069-9DD6182B9D37}"/>
                </a:ext>
              </a:extLst>
            </p:cNvPr>
            <p:cNvSpPr/>
            <p:nvPr/>
          </p:nvSpPr>
          <p:spPr>
            <a:xfrm>
              <a:off x="11488928" y="3192"/>
              <a:ext cx="764842" cy="728362"/>
            </a:xfrm>
            <a:custGeom>
              <a:avLst/>
              <a:gdLst>
                <a:gd name="connsiteX0" fmla="*/ 738108 w 764842"/>
                <a:gd name="connsiteY0" fmla="*/ 680111 h 728362"/>
                <a:gd name="connsiteX1" fmla="*/ 719426 w 764842"/>
                <a:gd name="connsiteY1" fmla="*/ 666099 h 728362"/>
                <a:gd name="connsiteX2" fmla="*/ 679662 w 764842"/>
                <a:gd name="connsiteY2" fmla="*/ 635298 h 728362"/>
                <a:gd name="connsiteX3" fmla="*/ 649619 w 764842"/>
                <a:gd name="connsiteY3" fmla="*/ 611441 h 728362"/>
                <a:gd name="connsiteX4" fmla="*/ 63899 w 764842"/>
                <a:gd name="connsiteY4" fmla="*/ -1924 h 728362"/>
                <a:gd name="connsiteX5" fmla="*/ -479 w 764842"/>
                <a:gd name="connsiteY5" fmla="*/ -1924 h 728362"/>
                <a:gd name="connsiteX6" fmla="*/ 549264 w 764842"/>
                <a:gd name="connsiteY6" fmla="*/ 591369 h 728362"/>
                <a:gd name="connsiteX7" fmla="*/ 640404 w 764842"/>
                <a:gd name="connsiteY7" fmla="*/ 664837 h 728362"/>
                <a:gd name="connsiteX8" fmla="*/ 649619 w 764842"/>
                <a:gd name="connsiteY8" fmla="*/ 672032 h 728362"/>
                <a:gd name="connsiteX9" fmla="*/ 663378 w 764842"/>
                <a:gd name="connsiteY9" fmla="*/ 682635 h 728362"/>
                <a:gd name="connsiteX10" fmla="*/ 684206 w 764842"/>
                <a:gd name="connsiteY10" fmla="*/ 698414 h 728362"/>
                <a:gd name="connsiteX11" fmla="*/ 722076 w 764842"/>
                <a:gd name="connsiteY11" fmla="*/ 726439 h 728362"/>
                <a:gd name="connsiteX12" fmla="*/ 731543 w 764842"/>
                <a:gd name="connsiteY12" fmla="*/ 699172 h 728362"/>
                <a:gd name="connsiteX13" fmla="*/ 764364 w 764842"/>
                <a:gd name="connsiteY13" fmla="*/ 700055 h 7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842" h="728362">
                  <a:moveTo>
                    <a:pt x="738108" y="680111"/>
                  </a:moveTo>
                  <a:lnTo>
                    <a:pt x="719426" y="666099"/>
                  </a:lnTo>
                  <a:cubicBezTo>
                    <a:pt x="706044" y="655874"/>
                    <a:pt x="692791" y="645650"/>
                    <a:pt x="679662" y="635298"/>
                  </a:cubicBezTo>
                  <a:cubicBezTo>
                    <a:pt x="669563" y="627471"/>
                    <a:pt x="659592" y="619519"/>
                    <a:pt x="649619" y="611441"/>
                  </a:cubicBezTo>
                  <a:cubicBezTo>
                    <a:pt x="428459" y="433452"/>
                    <a:pt x="231536" y="227188"/>
                    <a:pt x="63899" y="-1924"/>
                  </a:cubicBezTo>
                  <a:lnTo>
                    <a:pt x="-479" y="-1924"/>
                  </a:lnTo>
                  <a:cubicBezTo>
                    <a:pt x="157564" y="217847"/>
                    <a:pt x="342243" y="417043"/>
                    <a:pt x="549264" y="591369"/>
                  </a:cubicBezTo>
                  <a:cubicBezTo>
                    <a:pt x="579181" y="616616"/>
                    <a:pt x="609602" y="641105"/>
                    <a:pt x="640404" y="664837"/>
                  </a:cubicBezTo>
                  <a:lnTo>
                    <a:pt x="649619" y="672032"/>
                  </a:lnTo>
                  <a:lnTo>
                    <a:pt x="663378" y="682635"/>
                  </a:lnTo>
                  <a:cubicBezTo>
                    <a:pt x="670195" y="687937"/>
                    <a:pt x="677138" y="693113"/>
                    <a:pt x="684206" y="698414"/>
                  </a:cubicBezTo>
                  <a:cubicBezTo>
                    <a:pt x="696830" y="707881"/>
                    <a:pt x="709453" y="717223"/>
                    <a:pt x="722076" y="726439"/>
                  </a:cubicBezTo>
                  <a:lnTo>
                    <a:pt x="731543" y="699172"/>
                  </a:lnTo>
                  <a:cubicBezTo>
                    <a:pt x="742526" y="699172"/>
                    <a:pt x="753381" y="699172"/>
                    <a:pt x="764364" y="700055"/>
                  </a:cubicBezTo>
                  <a:close/>
                </a:path>
              </a:pathLst>
            </a:custGeom>
            <a:grpFill/>
            <a:ln w="12622"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D7012E85-AD27-6528-80C8-FF5F84D76E88}"/>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grpFill/>
            <a:ln w="12622"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1B0BF348-FD47-57FD-0AEB-3A6C6C96546B}"/>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grpFill/>
            <a:ln w="12622" cap="flat">
              <a:noFill/>
              <a:prstDash val="solid"/>
              <a:miter/>
            </a:ln>
          </p:spPr>
          <p:txBody>
            <a:bodyPr rtlCol="0" anchor="ctr"/>
            <a:lstStyle/>
            <a:p>
              <a:endParaRPr lang="fi-FI"/>
            </a:p>
          </p:txBody>
        </p:sp>
      </p:grpSp>
      <p:sp>
        <p:nvSpPr>
          <p:cNvPr id="7" name="Subtitle 2">
            <a:extLst>
              <a:ext uri="{FF2B5EF4-FFF2-40B4-BE49-F238E27FC236}">
                <a16:creationId xmlns:a16="http://schemas.microsoft.com/office/drawing/2014/main" id="{9BC09BD6-2490-7843-B7CF-5122CC607AB5}"/>
              </a:ext>
            </a:extLst>
          </p:cNvPr>
          <p:cNvSpPr>
            <a:spLocks noGrp="1"/>
          </p:cNvSpPr>
          <p:nvPr>
            <p:ph type="subTitle" idx="1" hasCustomPrompt="1"/>
          </p:nvPr>
        </p:nvSpPr>
        <p:spPr>
          <a:xfrm>
            <a:off x="1296000" y="4500000"/>
            <a:ext cx="4052977" cy="721165"/>
          </a:xfrm>
        </p:spPr>
        <p:txBody>
          <a:bodyPr anchor="t" anchorCtr="0">
            <a:noAutofit/>
          </a:bodyPr>
          <a:lstStyle>
            <a:lvl1pPr marL="0" indent="0" algn="l">
              <a:lnSpc>
                <a:spcPct val="130000"/>
              </a:lnSpc>
              <a:spcBef>
                <a:spcPts val="0"/>
              </a:spcBef>
              <a:buNone/>
              <a:defRPr sz="1100" b="1" cap="all" spc="1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tilaisuuden nimi</a:t>
            </a:r>
            <a:br>
              <a:rPr lang="fi-FI" dirty="0"/>
            </a:br>
            <a:r>
              <a:rPr lang="fi-FI" dirty="0" err="1"/>
              <a:t>pp.kk.vvvv</a:t>
            </a:r>
            <a:endParaRPr lang="en-FI" dirty="0"/>
          </a:p>
        </p:txBody>
      </p:sp>
      <p:sp>
        <p:nvSpPr>
          <p:cNvPr id="6" name="Title 1">
            <a:extLst>
              <a:ext uri="{FF2B5EF4-FFF2-40B4-BE49-F238E27FC236}">
                <a16:creationId xmlns:a16="http://schemas.microsoft.com/office/drawing/2014/main" id="{52C1A845-53D6-7D47-85A8-5E6FE5496E40}"/>
              </a:ext>
            </a:extLst>
          </p:cNvPr>
          <p:cNvSpPr>
            <a:spLocks noGrp="1"/>
          </p:cNvSpPr>
          <p:nvPr>
            <p:ph type="ctrTitle" hasCustomPrompt="1"/>
          </p:nvPr>
        </p:nvSpPr>
        <p:spPr>
          <a:xfrm>
            <a:off x="1275767" y="1936800"/>
            <a:ext cx="6840000" cy="2394000"/>
          </a:xfrm>
        </p:spPr>
        <p:txBody>
          <a:bodyPr lIns="0" anchor="b" anchorCtr="0">
            <a:normAutofit/>
          </a:bodyPr>
          <a:lstStyle>
            <a:lvl1pPr algn="l">
              <a:lnSpc>
                <a:spcPct val="100000"/>
              </a:lnSpc>
              <a:defRPr sz="4800">
                <a:solidFill>
                  <a:schemeClr val="accent1"/>
                </a:solidFill>
              </a:defRPr>
            </a:lvl1pPr>
          </a:lstStyle>
          <a:p>
            <a:r>
              <a:rPr lang="fi-FI" noProof="0" dirty="0"/>
              <a:t>Anna esitykselle kuvaava otsikko, pituus 2–3 riviä</a:t>
            </a:r>
          </a:p>
        </p:txBody>
      </p:sp>
    </p:spTree>
    <p:extLst>
      <p:ext uri="{BB962C8B-B14F-4D97-AF65-F5344CB8AC3E}">
        <p14:creationId xmlns:p14="http://schemas.microsoft.com/office/powerpoint/2010/main" val="2490469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8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10888566" cy="1080000"/>
          </a:xfrm>
        </p:spPr>
        <p:txBody>
          <a:bodyPr anchor="ctr" anchorCtr="0">
            <a:normAutofit/>
          </a:bodyPr>
          <a:lstStyle>
            <a:lvl1pPr>
              <a:defRPr>
                <a:solidFill>
                  <a:schemeClr val="accent1"/>
                </a:solidFill>
              </a:defRPr>
            </a:lvl1pPr>
          </a:lstStyle>
          <a:p>
            <a:r>
              <a:rPr lang="fi-FI" dirty="0"/>
              <a:t>Tekstisivu, yksipalstainen</a:t>
            </a:r>
            <a:br>
              <a:rPr lang="fi-FI" dirty="0"/>
            </a:br>
            <a:r>
              <a:rPr lang="fi-FI" dirty="0"/>
              <a:t>Otsikon pituus korkeintaan kaksi riviä</a:t>
            </a:r>
            <a:endParaRPr lang="en-FI" dirty="0"/>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2" y="1944000"/>
            <a:ext cx="10871108" cy="3797920"/>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 xmlns:adec="http://schemas.microsoft.com/office/drawing/2017/decorative" val="1"/>
              </a:ext>
            </a:extLst>
          </p:cNvPr>
          <p:cNvSpPr>
            <a:spLocks noGrp="1"/>
          </p:cNvSpPr>
          <p:nvPr>
            <p:ph type="dt" sz="half" idx="10"/>
          </p:nvPr>
        </p:nvSpPr>
        <p:spPr/>
        <p:txBody>
          <a:bodyPr/>
          <a:lstStyle/>
          <a:p>
            <a:fld id="{CFD66777-3D65-4E81-BD4F-0AAB44BB4CB1}" type="datetime1">
              <a:rPr lang="fi-FI" noProof="0" smtClean="0"/>
              <a:t>14.3.2024</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359377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sinivihre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18722"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0" y="1944000"/>
            <a:ext cx="8718723" cy="3797921"/>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 xmlns:adec="http://schemas.microsoft.com/office/drawing/2017/decorative" val="1"/>
              </a:ext>
            </a:extLst>
          </p:cNvPr>
          <p:cNvSpPr>
            <a:spLocks noGrp="1"/>
          </p:cNvSpPr>
          <p:nvPr>
            <p:ph type="dt" sz="half" idx="10"/>
          </p:nvPr>
        </p:nvSpPr>
        <p:spPr/>
        <p:txBody>
          <a:bodyPr/>
          <a:lstStyle/>
          <a:p>
            <a:fld id="{14AF10A9-1A86-441A-9A84-F9C483C85F49}" type="datetime1">
              <a:rPr lang="fi-FI" noProof="0" smtClean="0"/>
              <a:t>14.3.2024</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en-FI"/>
              <a:pPr/>
              <a:t>‹#›</a:t>
            </a:fld>
            <a:endParaRPr lang="en-FI"/>
          </a:p>
        </p:txBody>
      </p:sp>
      <p:pic>
        <p:nvPicPr>
          <p:cNvPr id="27" name="Kuva 26">
            <a:extLst>
              <a:ext uri="{FF2B5EF4-FFF2-40B4-BE49-F238E27FC236}">
                <a16:creationId xmlns:a16="http://schemas.microsoft.com/office/drawing/2014/main" id="{FF1DD1D5-0CD4-6C77-E75F-A4520D537E32}"/>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t="2523" r="1158"/>
          <a:stretch/>
        </p:blipFill>
        <p:spPr>
          <a:xfrm>
            <a:off x="9298513" y="-7938"/>
            <a:ext cx="2893488" cy="6873876"/>
          </a:xfrm>
          <a:prstGeom prst="rect">
            <a:avLst/>
          </a:prstGeom>
        </p:spPr>
      </p:pic>
    </p:spTree>
    <p:extLst>
      <p:ext uri="{BB962C8B-B14F-4D97-AF65-F5344CB8AC3E}">
        <p14:creationId xmlns:p14="http://schemas.microsoft.com/office/powerpoint/2010/main" val="359438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harmaa">
    <p:spTree>
      <p:nvGrpSpPr>
        <p:cNvPr id="1" name=""/>
        <p:cNvGrpSpPr/>
        <p:nvPr/>
      </p:nvGrpSpPr>
      <p:grpSpPr>
        <a:xfrm>
          <a:off x="0" y="0"/>
          <a:ext cx="0" cy="0"/>
          <a:chOff x="0" y="0"/>
          <a:chExt cx="0" cy="0"/>
        </a:xfrm>
      </p:grpSpPr>
      <p:pic>
        <p:nvPicPr>
          <p:cNvPr id="39" name="Kuva 38">
            <a:extLst>
              <a:ext uri="{FF2B5EF4-FFF2-40B4-BE49-F238E27FC236}">
                <a16:creationId xmlns:a16="http://schemas.microsoft.com/office/drawing/2014/main" id="{BE60F421-FC09-57C4-AC92-DC7E0936B170}"/>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2070" b="1227"/>
          <a:stretch/>
        </p:blipFill>
        <p:spPr>
          <a:xfrm>
            <a:off x="9024183" y="-15875"/>
            <a:ext cx="3167818" cy="6873876"/>
          </a:xfrm>
          <a:prstGeom prst="rect">
            <a:avLst/>
          </a:prstGeom>
        </p:spPr>
      </p:pic>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08211"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1" y="1944000"/>
            <a:ext cx="8708211" cy="3797920"/>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 xmlns:adec="http://schemas.microsoft.com/office/drawing/2017/decorative" val="1"/>
              </a:ext>
            </a:extLst>
          </p:cNvPr>
          <p:cNvSpPr>
            <a:spLocks noGrp="1"/>
          </p:cNvSpPr>
          <p:nvPr>
            <p:ph type="dt" sz="half" idx="10"/>
          </p:nvPr>
        </p:nvSpPr>
        <p:spPr/>
        <p:txBody>
          <a:bodyPr/>
          <a:lstStyle/>
          <a:p>
            <a:fld id="{71EFC0F9-2B9B-44D7-8E80-FBB5E353EDFA}" type="datetime1">
              <a:rPr lang="fi-FI" smtClean="0"/>
              <a:t>14.3.2024</a:t>
            </a:fld>
            <a:endParaRPr lang="en-FI"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410860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läotsikko, otsikko ja sisält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15E4E07F-07AA-F9F5-501A-0E3707F8D3F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2070"/>
          <a:stretch/>
        </p:blipFill>
        <p:spPr>
          <a:xfrm>
            <a:off x="9024183" y="-15876"/>
            <a:ext cx="3167818" cy="6959285"/>
          </a:xfrm>
          <a:prstGeom prst="rect">
            <a:avLst/>
          </a:prstGeom>
        </p:spPr>
      </p:pic>
      <p:sp>
        <p:nvSpPr>
          <p:cNvPr id="3" name="Text Placeholder 2">
            <a:extLst>
              <a:ext uri="{FF2B5EF4-FFF2-40B4-BE49-F238E27FC236}">
                <a16:creationId xmlns:a16="http://schemas.microsoft.com/office/drawing/2014/main" id="{CE5F7CCE-4D83-C34D-B208-4372EFF0926A}"/>
              </a:ext>
            </a:extLst>
          </p:cNvPr>
          <p:cNvSpPr>
            <a:spLocks noGrp="1"/>
          </p:cNvSpPr>
          <p:nvPr>
            <p:ph type="body" idx="1" hasCustomPrompt="1"/>
          </p:nvPr>
        </p:nvSpPr>
        <p:spPr>
          <a:xfrm>
            <a:off x="803275" y="783798"/>
            <a:ext cx="8214601" cy="323850"/>
          </a:xfrm>
        </p:spPr>
        <p:txBody>
          <a:bodyPr lIns="14400" tIns="0" anchor="b" anchorCtr="0">
            <a:normAutofit/>
          </a:bodyPr>
          <a:lstStyle>
            <a:lvl1pPr marL="0" indent="0">
              <a:buNone/>
              <a:defRPr sz="1350" b="0" cap="all" spc="8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Lyhyt yläotsikko</a:t>
            </a:r>
          </a:p>
        </p:txBody>
      </p:sp>
      <p:sp>
        <p:nvSpPr>
          <p:cNvPr id="2" name="Title 1">
            <a:extLst>
              <a:ext uri="{FF2B5EF4-FFF2-40B4-BE49-F238E27FC236}">
                <a16:creationId xmlns:a16="http://schemas.microsoft.com/office/drawing/2014/main" id="{A8C91F3F-1F58-0546-839E-69C27C4A8A5C}"/>
              </a:ext>
            </a:extLst>
          </p:cNvPr>
          <p:cNvSpPr>
            <a:spLocks noGrp="1"/>
          </p:cNvSpPr>
          <p:nvPr>
            <p:ph type="title" hasCustomPrompt="1"/>
          </p:nvPr>
        </p:nvSpPr>
        <p:spPr>
          <a:xfrm>
            <a:off x="803275" y="1061813"/>
            <a:ext cx="8225487" cy="878160"/>
          </a:xfrm>
        </p:spPr>
        <p:txBody>
          <a:bodyPr anchor="ctr" anchorCtr="0">
            <a:normAutofit/>
          </a:bodyPr>
          <a:lstStyle>
            <a:lvl1pPr>
              <a:defRPr>
                <a:solidFill>
                  <a:schemeClr val="accent1"/>
                </a:solidFill>
              </a:defRPr>
            </a:lvl1pPr>
          </a:lstStyle>
          <a:p>
            <a:r>
              <a:rPr lang="fi-FI" dirty="0"/>
              <a:t>Tekstisivu, yksipalstainen, yläotsikolla</a:t>
            </a:r>
            <a:endParaRPr lang="en-FI" dirty="0"/>
          </a:p>
        </p:txBody>
      </p:sp>
      <p:sp>
        <p:nvSpPr>
          <p:cNvPr id="4" name="Content Placeholder 3">
            <a:extLst>
              <a:ext uri="{FF2B5EF4-FFF2-40B4-BE49-F238E27FC236}">
                <a16:creationId xmlns:a16="http://schemas.microsoft.com/office/drawing/2014/main" id="{F0781432-FB30-E843-8B2C-F0322E34C454}"/>
              </a:ext>
            </a:extLst>
          </p:cNvPr>
          <p:cNvSpPr>
            <a:spLocks noGrp="1"/>
          </p:cNvSpPr>
          <p:nvPr>
            <p:ph sz="half" idx="2"/>
          </p:nvPr>
        </p:nvSpPr>
        <p:spPr>
          <a:xfrm>
            <a:off x="814162" y="1944000"/>
            <a:ext cx="8865866" cy="3586716"/>
          </a:xfrm>
        </p:spPr>
        <p:txBody>
          <a:bodyPr/>
          <a:lstStyle>
            <a:lvl3pPr>
              <a:defRPr sz="1800"/>
            </a:lvl3pPr>
            <a:lvl4pPr>
              <a:defRPr sz="1800"/>
            </a:lvl4pPr>
            <a:lvl5pPr>
              <a:defRPr sz="18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7" name="Date Placeholder 6">
            <a:extLst>
              <a:ext uri="{FF2B5EF4-FFF2-40B4-BE49-F238E27FC236}">
                <a16:creationId xmlns:a16="http://schemas.microsoft.com/office/drawing/2014/main" id="{8F315986-3F82-3848-9C2B-5A384D4899F7}"/>
              </a:ext>
              <a:ext uri="{C183D7F6-B498-43B3-948B-1728B52AA6E4}">
                <adec:decorative xmlns="" xmlns:adec="http://schemas.microsoft.com/office/drawing/2017/decorative" val="1"/>
              </a:ext>
            </a:extLst>
          </p:cNvPr>
          <p:cNvSpPr>
            <a:spLocks noGrp="1"/>
          </p:cNvSpPr>
          <p:nvPr>
            <p:ph type="dt" sz="half" idx="10"/>
          </p:nvPr>
        </p:nvSpPr>
        <p:spPr/>
        <p:txBody>
          <a:bodyPr/>
          <a:lstStyle/>
          <a:p>
            <a:fld id="{D21D1C87-343D-4084-BBDB-5C1411D6A3C1}" type="datetime1">
              <a:rPr lang="fi-FI" noProof="0" smtClean="0"/>
              <a:t>14.3.2024</a:t>
            </a:fld>
            <a:endParaRPr lang="fi-FI" noProof="0" dirty="0"/>
          </a:p>
        </p:txBody>
      </p:sp>
      <p:sp>
        <p:nvSpPr>
          <p:cNvPr id="8" name="Footer Placeholder 7">
            <a:extLst>
              <a:ext uri="{FF2B5EF4-FFF2-40B4-BE49-F238E27FC236}">
                <a16:creationId xmlns:a16="http://schemas.microsoft.com/office/drawing/2014/main" id="{8A8CAEDF-B78D-C943-A135-08F02A3D1095}"/>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6F37DB3D-8A81-C84B-B13F-AA6BAA8A8376}"/>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104490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palstaa tai sisältö ja graaf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C171-29DD-C147-9204-BD985F50A42F}"/>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kaksipalstainen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0BAB7E06-6098-814C-8AA5-987824D561F6}"/>
              </a:ext>
            </a:extLst>
          </p:cNvPr>
          <p:cNvSpPr>
            <a:spLocks noGrp="1"/>
          </p:cNvSpPr>
          <p:nvPr>
            <p:ph sz="half" idx="1"/>
          </p:nvPr>
        </p:nvSpPr>
        <p:spPr>
          <a:xfrm>
            <a:off x="814161" y="1944000"/>
            <a:ext cx="4850039" cy="3781425"/>
          </a:xfrm>
        </p:spPr>
        <p:txBody>
          <a:bodyPr>
            <a:normAutofit/>
          </a:bodyPr>
          <a:lstStyle>
            <a:lvl1pPr>
              <a:defRPr sz="2400"/>
            </a:lvl1pPr>
            <a:lvl2pPr>
              <a:defRPr sz="2100"/>
            </a:lvl2pPr>
            <a:lvl3pPr>
              <a:defRPr sz="1800"/>
            </a:lvl3pPr>
            <a:lvl4pPr>
              <a:defRPr sz="1800"/>
            </a:lvl4pPr>
            <a:lvl5pPr>
              <a:defRPr sz="18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Content Placeholder 3">
            <a:extLst>
              <a:ext uri="{FF2B5EF4-FFF2-40B4-BE49-F238E27FC236}">
                <a16:creationId xmlns:a16="http://schemas.microsoft.com/office/drawing/2014/main" id="{FEA61FE6-A0AB-9C4E-B3A8-9D5D0D29EC27}"/>
              </a:ext>
              <a:ext uri="{C183D7F6-B498-43B3-948B-1728B52AA6E4}">
                <adec:decorative xmlns="" xmlns:adec="http://schemas.microsoft.com/office/drawing/2017/decorative" val="0"/>
              </a:ext>
            </a:extLst>
          </p:cNvPr>
          <p:cNvSpPr>
            <a:spLocks noGrp="1"/>
          </p:cNvSpPr>
          <p:nvPr>
            <p:ph sz="half" idx="2"/>
          </p:nvPr>
        </p:nvSpPr>
        <p:spPr>
          <a:xfrm>
            <a:off x="6538686" y="1944000"/>
            <a:ext cx="4850039" cy="3781425"/>
          </a:xfrm>
        </p:spPr>
        <p:txBody>
          <a:bodyPr>
            <a:normAutofit/>
          </a:bodyPr>
          <a:lstStyle>
            <a:lvl1pPr>
              <a:defRPr sz="2400"/>
            </a:lvl1pPr>
            <a:lvl2pPr>
              <a:defRPr sz="2100"/>
            </a:lvl2pPr>
            <a:lvl3pPr>
              <a:defRPr sz="1800"/>
            </a:lvl3pPr>
            <a:lvl4pPr>
              <a:defRPr sz="1800"/>
            </a:lvl4pPr>
            <a:lvl5pPr>
              <a:defRPr sz="18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5" name="Date Placeholder 4">
            <a:extLst>
              <a:ext uri="{FF2B5EF4-FFF2-40B4-BE49-F238E27FC236}">
                <a16:creationId xmlns:a16="http://schemas.microsoft.com/office/drawing/2014/main" id="{C2476867-393E-DE42-9581-1934918B6B83}"/>
              </a:ext>
              <a:ext uri="{C183D7F6-B498-43B3-948B-1728B52AA6E4}">
                <adec:decorative xmlns="" xmlns:adec="http://schemas.microsoft.com/office/drawing/2017/decorative" val="1"/>
              </a:ext>
            </a:extLst>
          </p:cNvPr>
          <p:cNvSpPr>
            <a:spLocks noGrp="1"/>
          </p:cNvSpPr>
          <p:nvPr>
            <p:ph type="dt" sz="half" idx="10"/>
          </p:nvPr>
        </p:nvSpPr>
        <p:spPr/>
        <p:txBody>
          <a:bodyPr/>
          <a:lstStyle/>
          <a:p>
            <a:fld id="{B2B4F875-FA9D-410E-807E-F28C87A12965}" type="datetime1">
              <a:rPr lang="fi-FI" noProof="0" smtClean="0"/>
              <a:t>14.3.2024</a:t>
            </a:fld>
            <a:endParaRPr lang="fi-FI" noProof="0" dirty="0"/>
          </a:p>
        </p:txBody>
      </p:sp>
      <p:sp>
        <p:nvSpPr>
          <p:cNvPr id="6" name="Footer Placeholder 5">
            <a:extLst>
              <a:ext uri="{FF2B5EF4-FFF2-40B4-BE49-F238E27FC236}">
                <a16:creationId xmlns:a16="http://schemas.microsoft.com/office/drawing/2014/main" id="{608DA177-36B3-7D48-BF05-7BD244AE9485}"/>
              </a:ext>
              <a:ext uri="{C183D7F6-B498-43B3-948B-1728B52AA6E4}">
                <adec:decorative xmlns=""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7" name="Slide Number Placeholder 6">
            <a:extLst>
              <a:ext uri="{FF2B5EF4-FFF2-40B4-BE49-F238E27FC236}">
                <a16:creationId xmlns:a16="http://schemas.microsoft.com/office/drawing/2014/main" id="{BBE39B7A-AC84-A44F-980A-A1BCA6C63D42}"/>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108997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vertailu</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B5C7EC9C-47A9-7A4B-8807-FC4BDFB41F71}"/>
              </a:ext>
            </a:extLst>
          </p:cNvPr>
          <p:cNvSpPr>
            <a:spLocks noGrp="1"/>
          </p:cNvSpPr>
          <p:nvPr>
            <p:ph type="body" idx="1" hasCustomPrompt="1"/>
          </p:nvPr>
        </p:nvSpPr>
        <p:spPr>
          <a:xfrm>
            <a:off x="803276" y="1980000"/>
            <a:ext cx="5194300"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03275" y="2550733"/>
            <a:ext cx="5216525" cy="3243629"/>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5" name="Text Placeholder 4">
            <a:extLst>
              <a:ext uri="{FF2B5EF4-FFF2-40B4-BE49-F238E27FC236}">
                <a16:creationId xmlns:a16="http://schemas.microsoft.com/office/drawing/2014/main" id="{B012FD6D-AD6F-274D-9961-DA062F632742}"/>
              </a:ext>
            </a:extLst>
          </p:cNvPr>
          <p:cNvSpPr>
            <a:spLocks noGrp="1"/>
          </p:cNvSpPr>
          <p:nvPr>
            <p:ph type="body" sz="quarter" idx="3" hasCustomPrompt="1"/>
          </p:nvPr>
        </p:nvSpPr>
        <p:spPr>
          <a:xfrm>
            <a:off x="6172199" y="1980000"/>
            <a:ext cx="5216525"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9" name="Content Placeholder 3">
            <a:extLst>
              <a:ext uri="{FF2B5EF4-FFF2-40B4-BE49-F238E27FC236}">
                <a16:creationId xmlns:a16="http://schemas.microsoft.com/office/drawing/2014/main" id="{A09BFCB3-417E-4345-B485-F5ABA75634F2}"/>
              </a:ext>
            </a:extLst>
          </p:cNvPr>
          <p:cNvSpPr>
            <a:spLocks noGrp="1"/>
          </p:cNvSpPr>
          <p:nvPr>
            <p:ph sz="half" idx="2"/>
          </p:nvPr>
        </p:nvSpPr>
        <p:spPr>
          <a:xfrm>
            <a:off x="6172199" y="2550733"/>
            <a:ext cx="5216525" cy="3243629"/>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Tree>
    <p:extLst>
      <p:ext uri="{BB962C8B-B14F-4D97-AF65-F5344CB8AC3E}">
        <p14:creationId xmlns:p14="http://schemas.microsoft.com/office/powerpoint/2010/main" val="40216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sisältö ja iso kuv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5183415" cy="1080000"/>
          </a:xfrm>
        </p:spPr>
        <p:txBody>
          <a:bodyPr/>
          <a:lstStyle>
            <a:lvl1pPr>
              <a:defRPr>
                <a:solidFill>
                  <a:schemeClr val="accent1"/>
                </a:solidFill>
              </a:defRPr>
            </a:lvl1pPr>
          </a:lstStyle>
          <a:p>
            <a:r>
              <a:rPr lang="fi-FI" noProof="0" dirty="0"/>
              <a:t>Tekstisivu kuvalla,</a:t>
            </a:r>
            <a:br>
              <a:rPr lang="fi-FI" noProof="0" dirty="0"/>
            </a:br>
            <a:r>
              <a:rPr lang="fi-FI" noProof="0" dirty="0"/>
              <a:t>lyhyt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12420" y="1944415"/>
            <a:ext cx="4462408" cy="3849948"/>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7" name="Kuvan paikkamerkki 19">
            <a:extLst>
              <a:ext uri="{FF2B5EF4-FFF2-40B4-BE49-F238E27FC236}">
                <a16:creationId xmlns:a16="http://schemas.microsoft.com/office/drawing/2014/main" id="{0D327B08-75C3-EA4D-6C54-B40C5BBD45F9}"/>
              </a:ext>
              <a:ext uri="{C183D7F6-B498-43B3-948B-1728B52AA6E4}">
                <adec:decorative xmlns="" xmlns:adec="http://schemas.microsoft.com/office/drawing/2017/decorative"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42536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05495BC-0A85-1731-D7A7-18F29910E338}"/>
              </a:ext>
            </a:extLst>
          </p:cNvPr>
          <p:cNvPicPr>
            <a:picLocks noChangeAspect="1"/>
          </p:cNvPicPr>
          <p:nvPr userDrawn="1"/>
        </p:nvPicPr>
        <p:blipFill>
          <a:blip r:embed="rId21">
            <a:extLst>
              <a:ext uri="{96DAC541-7B7A-43D3-8B79-37D633B846F1}">
                <asvg:svgBlip xmlns="" xmlns:asvg="http://schemas.microsoft.com/office/drawing/2016/SVG/main" r:embed="rId22"/>
              </a:ext>
            </a:extLst>
          </a:blip>
          <a:stretch>
            <a:fillRect/>
          </a:stretch>
        </p:blipFill>
        <p:spPr>
          <a:xfrm>
            <a:off x="475200" y="6225718"/>
            <a:ext cx="1784783" cy="384824"/>
          </a:xfrm>
          <a:prstGeom prst="rect">
            <a:avLst/>
          </a:prstGeom>
        </p:spPr>
      </p:pic>
      <p:sp>
        <p:nvSpPr>
          <p:cNvPr id="2" name="Title Placeholder 1">
            <a:extLst>
              <a:ext uri="{FF2B5EF4-FFF2-40B4-BE49-F238E27FC236}">
                <a16:creationId xmlns:a16="http://schemas.microsoft.com/office/drawing/2014/main" id="{F5C9165C-3396-5C49-BB4E-E81FED19ADFC}"/>
              </a:ext>
            </a:extLst>
          </p:cNvPr>
          <p:cNvSpPr>
            <a:spLocks noGrp="1"/>
          </p:cNvSpPr>
          <p:nvPr>
            <p:ph type="title"/>
          </p:nvPr>
        </p:nvSpPr>
        <p:spPr>
          <a:xfrm>
            <a:off x="814161" y="720000"/>
            <a:ext cx="10888566" cy="1080000"/>
          </a:xfrm>
          <a:prstGeom prst="rect">
            <a:avLst/>
          </a:prstGeom>
        </p:spPr>
        <p:txBody>
          <a:bodyPr vert="horz" lIns="0" tIns="45720" rIns="0" bIns="45720" rtlCol="0" anchor="ctr" anchorCtr="0">
            <a:noAutofit/>
          </a:bodyPr>
          <a:lstStyle/>
          <a:p>
            <a:r>
              <a:rPr lang="fi-FI" noProof="0" dirty="0"/>
              <a:t>Tekstisivu, yksipalstainen</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37A17D9C-76EE-704D-AC70-A428AA81B84C}"/>
              </a:ext>
            </a:extLst>
          </p:cNvPr>
          <p:cNvSpPr>
            <a:spLocks noGrp="1"/>
          </p:cNvSpPr>
          <p:nvPr>
            <p:ph type="body" idx="1"/>
          </p:nvPr>
        </p:nvSpPr>
        <p:spPr>
          <a:xfrm>
            <a:off x="814161" y="1944000"/>
            <a:ext cx="10871109" cy="3763342"/>
          </a:xfrm>
          <a:prstGeom prst="rect">
            <a:avLst/>
          </a:prstGeom>
        </p:spPr>
        <p:txBody>
          <a:bodyPr vert="horz" lIns="0" tIns="4572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FI" dirty="0"/>
          </a:p>
        </p:txBody>
      </p:sp>
      <p:sp>
        <p:nvSpPr>
          <p:cNvPr id="4" name="Date Placeholder 3">
            <a:extLst>
              <a:ext uri="{FF2B5EF4-FFF2-40B4-BE49-F238E27FC236}">
                <a16:creationId xmlns:a16="http://schemas.microsoft.com/office/drawing/2014/main" id="{A77CDCDA-6DEE-464D-925C-45E808D9AD1F}"/>
              </a:ext>
              <a:ext uri="{C183D7F6-B498-43B3-948B-1728B52AA6E4}">
                <adec:decorative xmlns="" xmlns:adec="http://schemas.microsoft.com/office/drawing/2017/decorative" val="1"/>
              </a:ext>
            </a:extLst>
          </p:cNvPr>
          <p:cNvSpPr>
            <a:spLocks noGrp="1"/>
          </p:cNvSpPr>
          <p:nvPr>
            <p:ph type="dt" sz="half" idx="2"/>
          </p:nvPr>
        </p:nvSpPr>
        <p:spPr>
          <a:xfrm>
            <a:off x="7250430" y="6256337"/>
            <a:ext cx="1153160" cy="365125"/>
          </a:xfrm>
          <a:prstGeom prst="rect">
            <a:avLst/>
          </a:prstGeom>
        </p:spPr>
        <p:txBody>
          <a:bodyPr vert="horz" lIns="91440" tIns="45720" rIns="91440" bIns="45720" rtlCol="0" anchor="ctr"/>
          <a:lstStyle>
            <a:lvl1pPr algn="l">
              <a:defRPr sz="900">
                <a:solidFill>
                  <a:schemeClr val="tx2"/>
                </a:solidFill>
              </a:defRPr>
            </a:lvl1pPr>
          </a:lstStyle>
          <a:p>
            <a:fld id="{B0B2E085-9BC5-4686-8B7C-3E0EA1CFD6ED}" type="datetime1">
              <a:rPr lang="fi-FI" noProof="0" smtClean="0"/>
              <a:t>14.3.2024</a:t>
            </a:fld>
            <a:endParaRPr lang="fi-FI" noProof="0" dirty="0"/>
          </a:p>
        </p:txBody>
      </p:sp>
      <p:sp>
        <p:nvSpPr>
          <p:cNvPr id="5" name="Footer Placeholder 4">
            <a:extLst>
              <a:ext uri="{FF2B5EF4-FFF2-40B4-BE49-F238E27FC236}">
                <a16:creationId xmlns:a16="http://schemas.microsoft.com/office/drawing/2014/main" id="{9E024F51-23B5-EC4F-B677-2471EC20030C}"/>
              </a:ext>
              <a:ext uri="{C183D7F6-B498-43B3-948B-1728B52AA6E4}">
                <adec:decorative xmlns="" xmlns:adec="http://schemas.microsoft.com/office/drawing/2017/decorative" val="1"/>
              </a:ext>
            </a:extLst>
          </p:cNvPr>
          <p:cNvSpPr>
            <a:spLocks noGrp="1"/>
          </p:cNvSpPr>
          <p:nvPr>
            <p:ph type="ftr" sz="quarter" idx="3"/>
          </p:nvPr>
        </p:nvSpPr>
        <p:spPr>
          <a:xfrm>
            <a:off x="8408670" y="6256337"/>
            <a:ext cx="2046772" cy="365125"/>
          </a:xfrm>
          <a:prstGeom prst="rect">
            <a:avLst/>
          </a:prstGeom>
        </p:spPr>
        <p:txBody>
          <a:bodyPr vert="horz" lIns="91440" tIns="45720" rIns="91440" bIns="45720" rtlCol="0" anchor="ctr"/>
          <a:lstStyle>
            <a:lvl1pPr algn="ctr">
              <a:defRPr sz="900">
                <a:solidFill>
                  <a:schemeClr val="tx2"/>
                </a:solidFill>
              </a:defRPr>
            </a:lvl1pPr>
          </a:lstStyle>
          <a:p>
            <a:pPr algn="l"/>
            <a:endParaRPr lang="fi-FI" noProof="0" dirty="0"/>
          </a:p>
        </p:txBody>
      </p:sp>
      <p:sp>
        <p:nvSpPr>
          <p:cNvPr id="6" name="Slide Number Placeholder 5">
            <a:extLst>
              <a:ext uri="{FF2B5EF4-FFF2-40B4-BE49-F238E27FC236}">
                <a16:creationId xmlns:a16="http://schemas.microsoft.com/office/drawing/2014/main" id="{332EC577-6A46-F14C-B124-25FD999FDD33}"/>
              </a:ext>
              <a:ext uri="{C183D7F6-B498-43B3-948B-1728B52AA6E4}">
                <adec:decorative xmlns="" xmlns:adec="http://schemas.microsoft.com/office/drawing/2017/decorative" val="1"/>
              </a:ext>
            </a:extLst>
          </p:cNvPr>
          <p:cNvSpPr>
            <a:spLocks noGrp="1"/>
          </p:cNvSpPr>
          <p:nvPr>
            <p:ph type="sldNum" sz="quarter" idx="4"/>
          </p:nvPr>
        </p:nvSpPr>
        <p:spPr>
          <a:xfrm>
            <a:off x="10582910" y="6259125"/>
            <a:ext cx="1102360" cy="365125"/>
          </a:xfrm>
          <a:prstGeom prst="rect">
            <a:avLst/>
          </a:prstGeom>
        </p:spPr>
        <p:txBody>
          <a:bodyPr vert="horz" lIns="91440" tIns="45720" rIns="91440" bIns="45720" rtlCol="0" anchor="ctr"/>
          <a:lstStyle>
            <a:lvl1pPr algn="r">
              <a:defRPr sz="1200">
                <a:solidFill>
                  <a:schemeClr val="tx2"/>
                </a:solidFill>
              </a:defRPr>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286343891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400" b="1" kern="1200">
          <a:solidFill>
            <a:schemeClr val="accent1"/>
          </a:solidFill>
          <a:latin typeface="+mj-lt"/>
          <a:ea typeface="+mj-ea"/>
          <a:cs typeface="+mj-cs"/>
        </a:defRPr>
      </a:lvl1pPr>
    </p:titleStyle>
    <p:bodyStyle>
      <a:lvl1pPr marL="3127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400" kern="1200">
          <a:solidFill>
            <a:schemeClr val="tx1"/>
          </a:solidFill>
          <a:latin typeface="+mn-lt"/>
          <a:ea typeface="+mn-ea"/>
          <a:cs typeface="+mn-cs"/>
        </a:defRPr>
      </a:lvl1pPr>
      <a:lvl2pPr marL="762000" indent="-304800"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100" kern="1200">
          <a:solidFill>
            <a:schemeClr val="tx1"/>
          </a:solidFill>
          <a:latin typeface="+mn-lt"/>
          <a:ea typeface="+mn-ea"/>
          <a:cs typeface="+mn-cs"/>
        </a:defRPr>
      </a:lvl2pPr>
      <a:lvl3pPr marL="1252538" indent="-3381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3pPr>
      <a:lvl4pPr marL="1692275" indent="-320675"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4pPr>
      <a:lvl5pPr marL="21415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pos="3568" userDrawn="1">
          <p15:clr>
            <a:srgbClr val="F26B43"/>
          </p15:clr>
        </p15:guide>
        <p15:guide id="3" pos="4112" userDrawn="1">
          <p15:clr>
            <a:srgbClr val="F26B43"/>
          </p15:clr>
        </p15:guide>
        <p15:guide id="4" pos="506" userDrawn="1">
          <p15:clr>
            <a:srgbClr val="F26B43"/>
          </p15:clr>
        </p15:guide>
        <p15:guide id="5" pos="7174" userDrawn="1">
          <p15:clr>
            <a:srgbClr val="F26B43"/>
          </p15:clr>
        </p15:guide>
        <p15:guide id="6" orient="horz" pos="2160" userDrawn="1">
          <p15:clr>
            <a:srgbClr val="F26B43"/>
          </p15:clr>
        </p15:guide>
        <p15:guide id="8" orient="horz" pos="550" userDrawn="1">
          <p15:clr>
            <a:srgbClr val="F26B43"/>
          </p15:clr>
        </p15:guide>
        <p15:guide id="9" orient="horz" pos="1275" userDrawn="1">
          <p15:clr>
            <a:srgbClr val="F26B43"/>
          </p15:clr>
        </p15:guide>
        <p15:guide id="10" orient="horz" pos="3929" userDrawn="1">
          <p15:clr>
            <a:srgbClr val="F26B43"/>
          </p15:clr>
        </p15:guide>
        <p15:guide id="11" orient="horz" pos="36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pi.hankeikkuna.fi/asiakirjat/c030977e-81c3-4734-bbd6-0b7a287a40af/65f02a76-5b07-4fa0-ac85-246416c189bf/RAPORTTI_20190205090220.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julkaisut.valtioneuvosto.fi/handle/10024/164695" TargetMode="External"/><Relationship Id="rId2" Type="http://schemas.openxmlformats.org/officeDocument/2006/relationships/hyperlink" Target="https://julkaisut.valtioneuvosto.fi/handle/10024/165042" TargetMode="External"/><Relationship Id="rId1" Type="http://schemas.openxmlformats.org/officeDocument/2006/relationships/slideLayout" Target="../slideLayouts/slideLayout9.xml"/><Relationship Id="rId5" Type="http://schemas.openxmlformats.org/officeDocument/2006/relationships/image" Target="../media/image13.jpg"/><Relationship Id="rId4" Type="http://schemas.openxmlformats.org/officeDocument/2006/relationships/hyperlink" Target="https://julkaisut.valtioneuvosto.fi/handle/10024/16448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event.prospectumlive.com/valtionavustushankkeen-loppuseminaari-15-11-2023/room/5442" TargetMode="External"/><Relationship Id="rId7" Type="http://schemas.openxmlformats.org/officeDocument/2006/relationships/hyperlink" Target="mailto:valtionavustushanke.vm@gov.fi" TargetMode="External"/><Relationship Id="rId2" Type="http://schemas.openxmlformats.org/officeDocument/2006/relationships/hyperlink" Target="https://vm.fi/hanke?tunnus=VM212:00/2018" TargetMode="External"/><Relationship Id="rId1" Type="http://schemas.openxmlformats.org/officeDocument/2006/relationships/slideLayout" Target="../slideLayouts/slideLayout7.xml"/><Relationship Id="rId6" Type="http://schemas.openxmlformats.org/officeDocument/2006/relationships/hyperlink" Target="mailto:leena.rantala@gov.fi" TargetMode="External"/><Relationship Id="rId5" Type="http://schemas.openxmlformats.org/officeDocument/2006/relationships/hyperlink" Target="mailto:tuula.lybeck@gov.fi" TargetMode="External"/><Relationship Id="rId4" Type="http://schemas.openxmlformats.org/officeDocument/2006/relationships/hyperlink" Target="https://vm.fi/valtionavustuks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julkaisut.valtioneuvosto.fi/handle/10024/164718" TargetMode="External"/><Relationship Id="rId2" Type="http://schemas.openxmlformats.org/officeDocument/2006/relationships/hyperlink" Target="https://julkaisut.valtioneuvosto.fi/handle/10024/163145" TargetMode="External"/><Relationship Id="rId1" Type="http://schemas.openxmlformats.org/officeDocument/2006/relationships/slideLayout" Target="../slideLayouts/slideLayout3.xml"/><Relationship Id="rId4" Type="http://schemas.openxmlformats.org/officeDocument/2006/relationships/hyperlink" Target="https://www.vtv.fi/julkaisut/rahapelitoiminnan-tuotoista-myonnetyt-avustukse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vkazprodwordpressstacc01.blob.core.windows.net/wordpress/2023/09/valtionavustuspalvelujen-toiminnallisuusopas.pdf" TargetMode="External"/><Relationship Id="rId2" Type="http://schemas.openxmlformats.org/officeDocument/2006/relationships/hyperlink" Target="https://www.valtiokonttori.fi/palvelut/muut-palvelut/valtionavustuspalvelut/" TargetMode="Externa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hyperlink" Target="mailto:valtionavustuspalvelut@valtiokonttori.fi" TargetMode="External"/><Relationship Id="rId4" Type="http://schemas.openxmlformats.org/officeDocument/2006/relationships/hyperlink" Target="mailto:mari.naatsaari@valtiokonttori.f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hyperlink" Target="https://www.eoppiva.fi/kurssit/kansalaisyhteiskunta-mita-julkisen-hallinnon-tulisi-siita-tietaa/#/"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oecd-ilibrary.org/sites/f9e971bd-en/1/3/5/index.html?itemId=/content/publication/f9e971bd-en&amp;_csp_=9453887f9f2e7d591df5490866cf6f4a&amp;itemIGO=oecd&amp;itemContentType=book#section-d1e13844"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fra.europa.eu/en/news/2023/civil-society-still-under-threat-awareness-growing" TargetMode="External"/><Relationship Id="rId2" Type="http://schemas.openxmlformats.org/officeDocument/2006/relationships/hyperlink" Target="https://www.eoppiva.fi/kurssit/kansalaisyhteiskunta-mita-julkisen-hallinnon-tulisi-siita-tietaa/#/"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valtioneuvosto.fi/documents/10616/104236898/Rahapelituotoilla+rahoitettavien+yleishy%C3%B6dyllisten+toimintojen+uusi+rahoitusmalli_FINAL.pdf/a623bb09-b3a3-4230-308f-500b88f34862/Rahapelituotoilla+rahoitettavien+yleishy%C3%B6dyllisten+toimintojen+uusi+rahoitusmalli_FINAL.pdf?t=1644326410914" TargetMode="External"/><Relationship Id="rId2" Type="http://schemas.openxmlformats.org/officeDocument/2006/relationships/hyperlink" Target="https://julkaisut.valtioneuvosto.fi/handle/10024/164773"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julkaisut.valtioneuvosto.fi/handle/10024/165042"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oikeusministerio.fi/documents/1410853/0/Parlamentaarisen+neuvottelukunnan+kannanotto+j%C3%A4rjest%C3%B6jen+valtionavustusten+leikkauksiin.pdf/df9a8950-d36b-46e7-32b3-32f6afc60399/Parlamentaarisen+neuvottelukunnan+kannanotto+j%C3%A4rjest%C3%B6jen+valtionavustusten+leikkauksiin.pdf?t=1697176757691"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https://oikeusministerio.fi/documents/1410853/4916156/KANEn-budjettiriihikannanotto+20230919.pdf/32fcf51e-4b4f-7f15-8e7e-a72767bc53da/KANEn-budjettiriihikannanotto+20230919.pdf?t=1695125037565"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hyperlink" Target="https://www.vtv.fi/julkaisut/rahapelitoiminnan-tuotoista-myonnetyt-avustukset/" TargetMode="External"/><Relationship Id="rId3" Type="http://schemas.openxmlformats.org/officeDocument/2006/relationships/hyperlink" Target="https://julkaisut.valtioneuvosto.fi/handle/10024/164718" TargetMode="External"/><Relationship Id="rId7" Type="http://schemas.openxmlformats.org/officeDocument/2006/relationships/hyperlink" Target="https://fra.europa.eu/en/publication/2023/civic-space-2023-update" TargetMode="External"/><Relationship Id="rId2" Type="http://schemas.openxmlformats.org/officeDocument/2006/relationships/hyperlink" Target="https://julkaisut.valtioneuvosto.fi/handle/10024/163145" TargetMode="External"/><Relationship Id="rId1" Type="http://schemas.openxmlformats.org/officeDocument/2006/relationships/slideLayout" Target="../slideLayouts/slideLayout3.xml"/><Relationship Id="rId6" Type="http://schemas.openxmlformats.org/officeDocument/2006/relationships/hyperlink" Target="https://www.oecd.org/gov/open-government/civic-space-scan-of-finland-f9e971bd-en.htm" TargetMode="External"/><Relationship Id="rId5" Type="http://schemas.openxmlformats.org/officeDocument/2006/relationships/hyperlink" Target="https://julkaisut.valtioneuvosto.fi/handle/10024/162854" TargetMode="External"/><Relationship Id="rId4" Type="http://schemas.openxmlformats.org/officeDocument/2006/relationships/hyperlink" Target="https://julkaisut.valtioneuvosto.fi/handle/10024/162498" TargetMode="External"/><Relationship Id="rId9" Type="http://schemas.openxmlformats.org/officeDocument/2006/relationships/hyperlink" Target="https://www.eoppiva.fi/koulutukset/kansalaisyhteiskunta-mita-julkisen-hallinnon-tulisi-siita-tieta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735C0F-8037-3CEB-A4FE-63D52B2E7364}"/>
              </a:ext>
            </a:extLst>
          </p:cNvPr>
          <p:cNvSpPr>
            <a:spLocks noGrp="1"/>
          </p:cNvSpPr>
          <p:nvPr>
            <p:ph type="ctrTitle"/>
          </p:nvPr>
        </p:nvSpPr>
        <p:spPr>
          <a:xfrm>
            <a:off x="1275769" y="1935332"/>
            <a:ext cx="6953831" cy="2393823"/>
          </a:xfrm>
        </p:spPr>
        <p:txBody>
          <a:bodyPr/>
          <a:lstStyle/>
          <a:p>
            <a:r>
              <a:rPr lang="fi-FI" dirty="0" smtClean="0"/>
              <a:t>Valtionavustus-toiminnan kehittäminen </a:t>
            </a:r>
            <a:endParaRPr lang="fi-FI" dirty="0"/>
          </a:p>
        </p:txBody>
      </p:sp>
      <p:sp>
        <p:nvSpPr>
          <p:cNvPr id="3" name="Alaotsikko 2">
            <a:extLst>
              <a:ext uri="{FF2B5EF4-FFF2-40B4-BE49-F238E27FC236}">
                <a16:creationId xmlns:a16="http://schemas.microsoft.com/office/drawing/2014/main" id="{FF4E4488-F827-B7EC-E74E-914CB778253A}"/>
              </a:ext>
            </a:extLst>
          </p:cNvPr>
          <p:cNvSpPr>
            <a:spLocks noGrp="1"/>
          </p:cNvSpPr>
          <p:nvPr>
            <p:ph type="subTitle" idx="1"/>
          </p:nvPr>
        </p:nvSpPr>
        <p:spPr>
          <a:xfrm>
            <a:off x="1296789" y="4500000"/>
            <a:ext cx="5221997" cy="761113"/>
          </a:xfrm>
        </p:spPr>
        <p:txBody>
          <a:bodyPr/>
          <a:lstStyle/>
          <a:p>
            <a:r>
              <a:rPr lang="fi-FI" dirty="0" smtClean="0"/>
              <a:t>Tuula </a:t>
            </a:r>
            <a:r>
              <a:rPr lang="fi-FI" dirty="0" err="1" smtClean="0"/>
              <a:t>lybeck</a:t>
            </a:r>
            <a:r>
              <a:rPr lang="fi-FI" dirty="0" smtClean="0"/>
              <a:t>, hankejohtaja </a:t>
            </a:r>
            <a:endParaRPr lang="fi-FI" dirty="0"/>
          </a:p>
          <a:p>
            <a:r>
              <a:rPr lang="fi-FI" dirty="0" smtClean="0"/>
              <a:t>Parlamentaarisen neuvottelukunnan kokous</a:t>
            </a:r>
            <a:endParaRPr lang="fi-FI" dirty="0"/>
          </a:p>
          <a:p>
            <a:r>
              <a:rPr lang="fi-FI" dirty="0" smtClean="0"/>
              <a:t>5.12.2023</a:t>
            </a:r>
            <a:endParaRPr lang="fi-FI" dirty="0"/>
          </a:p>
        </p:txBody>
      </p:sp>
    </p:spTree>
    <p:extLst>
      <p:ext uri="{BB962C8B-B14F-4D97-AF65-F5344CB8AC3E}">
        <p14:creationId xmlns:p14="http://schemas.microsoft.com/office/powerpoint/2010/main" val="356210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Valtionavustusten kohdentamisen </a:t>
            </a:r>
            <a:br>
              <a:rPr lang="fi-FI" dirty="0" smtClean="0"/>
            </a:br>
            <a:r>
              <a:rPr lang="fi-FI" dirty="0" smtClean="0"/>
              <a:t>ja käytön tuottavuushyötyjä </a:t>
            </a:r>
            <a:endParaRPr lang="fi-FI" dirty="0"/>
          </a:p>
        </p:txBody>
      </p:sp>
      <p:sp>
        <p:nvSpPr>
          <p:cNvPr id="3" name="Sisällön paikkamerkki 2"/>
          <p:cNvSpPr>
            <a:spLocks noGrp="1"/>
          </p:cNvSpPr>
          <p:nvPr>
            <p:ph idx="1"/>
          </p:nvPr>
        </p:nvSpPr>
        <p:spPr>
          <a:xfrm>
            <a:off x="814162" y="1944000"/>
            <a:ext cx="10871108" cy="4299484"/>
          </a:xfrm>
        </p:spPr>
        <p:txBody>
          <a:bodyPr>
            <a:noAutofit/>
          </a:bodyPr>
          <a:lstStyle/>
          <a:p>
            <a:r>
              <a:rPr lang="fi-FI" sz="1600" dirty="0" smtClean="0"/>
              <a:t>Harkinnanvaraisia valtionavustuksia myönnetään arviolta </a:t>
            </a:r>
            <a:r>
              <a:rPr lang="fi-FI" sz="1600" dirty="0"/>
              <a:t>4 </a:t>
            </a:r>
            <a:r>
              <a:rPr lang="fi-FI" sz="1600" dirty="0" err="1" smtClean="0"/>
              <a:t>mrd</a:t>
            </a:r>
            <a:r>
              <a:rPr lang="fi-FI" sz="1600" dirty="0" smtClean="0"/>
              <a:t> €* vuosittain, </a:t>
            </a:r>
            <a:r>
              <a:rPr lang="fi-FI" sz="1600" dirty="0"/>
              <a:t>mikä oli noin </a:t>
            </a:r>
            <a:r>
              <a:rPr lang="fi-FI" sz="1600" dirty="0" smtClean="0"/>
              <a:t>seitsemän prosenttia </a:t>
            </a:r>
            <a:r>
              <a:rPr lang="fi-FI" sz="1600" dirty="0"/>
              <a:t>valtion talousarvion menoista vuonna 2019</a:t>
            </a:r>
            <a:r>
              <a:rPr lang="fi-FI" sz="1600" dirty="0" smtClean="0"/>
              <a:t>. Valtionavustustoiminnan </a:t>
            </a:r>
            <a:r>
              <a:rPr lang="fi-FI" sz="1600" dirty="0"/>
              <a:t>vaikuttavuuden lisääminen tarkoittaa esimerkiksi </a:t>
            </a:r>
            <a:endParaRPr lang="fi-FI" sz="1600" dirty="0" smtClean="0"/>
          </a:p>
          <a:p>
            <a:pPr lvl="1"/>
            <a:r>
              <a:rPr lang="fi-FI" sz="1400" dirty="0" smtClean="0"/>
              <a:t>päällekkäisten </a:t>
            </a:r>
            <a:r>
              <a:rPr lang="fi-FI" sz="1400" dirty="0"/>
              <a:t>valtionavustusten </a:t>
            </a:r>
            <a:r>
              <a:rPr lang="fi-FI" sz="1400" dirty="0" smtClean="0"/>
              <a:t>vähentämistä, </a:t>
            </a:r>
          </a:p>
          <a:p>
            <a:pPr lvl="1"/>
            <a:r>
              <a:rPr lang="fi-FI" sz="1400" dirty="0" smtClean="0"/>
              <a:t>epätarkoituksenmukaisten </a:t>
            </a:r>
            <a:r>
              <a:rPr lang="fi-FI" sz="1400" dirty="0"/>
              <a:t>valtionavustusten karsimista </a:t>
            </a:r>
            <a:r>
              <a:rPr lang="fi-FI" sz="1400" dirty="0" smtClean="0"/>
              <a:t>sekä</a:t>
            </a:r>
          </a:p>
          <a:p>
            <a:pPr lvl="1"/>
            <a:r>
              <a:rPr lang="fi-FI" sz="1400" dirty="0" smtClean="0"/>
              <a:t>valtionavustusten </a:t>
            </a:r>
            <a:r>
              <a:rPr lang="fi-FI" sz="1400" dirty="0"/>
              <a:t>kokoamista nykyistä laajemmiksi kokonaisuuksiksi ja </a:t>
            </a:r>
            <a:r>
              <a:rPr lang="fi-FI" sz="1400" dirty="0" smtClean="0"/>
              <a:t>valtionavustusohjelmiksi.</a:t>
            </a:r>
            <a:endParaRPr lang="fi-FI" sz="1400" dirty="0"/>
          </a:p>
          <a:p>
            <a:r>
              <a:rPr lang="fi-FI" sz="1600" dirty="0" smtClean="0"/>
              <a:t>Vaikuttavuus </a:t>
            </a:r>
            <a:r>
              <a:rPr lang="fi-FI" sz="1600" dirty="0"/>
              <a:t>merkitsee myös sitä, etteivät </a:t>
            </a:r>
            <a:r>
              <a:rPr lang="fi-FI" sz="1600" dirty="0" smtClean="0"/>
              <a:t>valtionavustuksilla </a:t>
            </a:r>
            <a:r>
              <a:rPr lang="fi-FI" sz="1600" dirty="0"/>
              <a:t>tavoiteltavat tulokset ja vaikutukset vaadi pitkällä aikavälillä yhtä paljon resursseja kuin nyt. </a:t>
            </a:r>
            <a:endParaRPr lang="fi-FI" sz="1600" dirty="0" smtClean="0"/>
          </a:p>
          <a:p>
            <a:r>
              <a:rPr lang="fi-FI" sz="1600" dirty="0" smtClean="0"/>
              <a:t>Tuloksia </a:t>
            </a:r>
            <a:r>
              <a:rPr lang="fi-FI" sz="1600" dirty="0"/>
              <a:t>ja vaikutuksia voitaisiin parantaa myös avustamalla useiden </a:t>
            </a:r>
            <a:r>
              <a:rPr lang="fi-FI" sz="1600" dirty="0" smtClean="0"/>
              <a:t>toimijoiden </a:t>
            </a:r>
            <a:r>
              <a:rPr lang="fi-FI" sz="1600" dirty="0"/>
              <a:t>yhteistyössä toteuttamia hankkeita nykyistä laajemmin, mikä tehostaisi myös valtionavustusten hakemista ja myöntämistä</a:t>
            </a:r>
            <a:r>
              <a:rPr lang="fi-FI" sz="1600" dirty="0" smtClean="0"/>
              <a:t>.</a:t>
            </a:r>
          </a:p>
          <a:p>
            <a:pPr marL="0" indent="0">
              <a:buNone/>
            </a:pPr>
            <a:endParaRPr lang="fi-FI" sz="1600" dirty="0"/>
          </a:p>
          <a:p>
            <a:pPr marL="0" lvl="0" indent="0">
              <a:lnSpc>
                <a:spcPct val="90000"/>
              </a:lnSpc>
              <a:buClr>
                <a:srgbClr val="3659BD"/>
              </a:buClr>
              <a:buSzTx/>
              <a:buNone/>
            </a:pPr>
            <a:r>
              <a:rPr lang="fi-FI" sz="1400" dirty="0" smtClean="0">
                <a:solidFill>
                  <a:srgbClr val="000000"/>
                </a:solidFill>
              </a:rPr>
              <a:t>* </a:t>
            </a:r>
            <a:r>
              <a:rPr lang="fi-FI" sz="1400" dirty="0">
                <a:solidFill>
                  <a:srgbClr val="000000"/>
                </a:solidFill>
              </a:rPr>
              <a:t>Tiedot perustuvat vuonna 2018 tehtyyn kyselytutkimukseen, ja ne on julkaistu </a:t>
            </a:r>
            <a:r>
              <a:rPr lang="fi-FI" sz="1400" dirty="0">
                <a:solidFill>
                  <a:srgbClr val="000000"/>
                </a:solidFill>
                <a:hlinkClick r:id="rId2"/>
              </a:rPr>
              <a:t>Valtionavustusten tuottavuuspotentiaali</a:t>
            </a:r>
            <a:r>
              <a:rPr lang="fi-FI" sz="1400" dirty="0">
                <a:solidFill>
                  <a:srgbClr val="000000"/>
                </a:solidFill>
              </a:rPr>
              <a:t> -raportissa. Valtionavustusten määrää ja henkilötyövuosimäärää koskevat luvut sisältävät myös EU-rahoitusta ja sen hallinnointia koskevan osuuden. </a:t>
            </a:r>
          </a:p>
          <a:p>
            <a:pPr marL="0" indent="0">
              <a:buNone/>
            </a:pPr>
            <a:endParaRPr lang="fi-FI" sz="1600" dirty="0" smtClean="0"/>
          </a:p>
        </p:txBody>
      </p:sp>
    </p:spTree>
    <p:extLst>
      <p:ext uri="{BB962C8B-B14F-4D97-AF65-F5344CB8AC3E}">
        <p14:creationId xmlns:p14="http://schemas.microsoft.com/office/powerpoint/2010/main" val="12490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Valtionavustus-toiminnasta muualla </a:t>
            </a:r>
            <a:endParaRPr lang="fi-FI" dirty="0"/>
          </a:p>
        </p:txBody>
      </p:sp>
      <p:sp>
        <p:nvSpPr>
          <p:cNvPr id="3" name="Sisällön paikkamerkki 2"/>
          <p:cNvSpPr>
            <a:spLocks noGrp="1"/>
          </p:cNvSpPr>
          <p:nvPr>
            <p:ph sz="half" idx="10"/>
          </p:nvPr>
        </p:nvSpPr>
        <p:spPr/>
        <p:txBody>
          <a:bodyPr>
            <a:normAutofit/>
          </a:bodyPr>
          <a:lstStyle/>
          <a:p>
            <a:r>
              <a:rPr lang="fi-FI" sz="1400" dirty="0" smtClean="0">
                <a:hlinkClick r:id="rId2"/>
              </a:rPr>
              <a:t>Vahva ja välittävä Suomi: Pääministeri Petteri </a:t>
            </a:r>
            <a:r>
              <a:rPr lang="fi-FI" sz="1400" dirty="0" err="1" smtClean="0">
                <a:hlinkClick r:id="rId2"/>
              </a:rPr>
              <a:t>Orpon</a:t>
            </a:r>
            <a:r>
              <a:rPr lang="fi-FI" sz="1400" dirty="0" smtClean="0">
                <a:hlinkClick r:id="rId2"/>
              </a:rPr>
              <a:t> </a:t>
            </a:r>
            <a:r>
              <a:rPr lang="fi-FI" sz="1400" dirty="0">
                <a:hlinkClick r:id="rId2"/>
              </a:rPr>
              <a:t>hallituksen ohjelma</a:t>
            </a:r>
            <a:r>
              <a:rPr lang="fi-FI" sz="1400" dirty="0"/>
              <a:t> (Valtioneuvoston julkaisuja </a:t>
            </a:r>
            <a:r>
              <a:rPr lang="fi-FI" sz="1400" dirty="0" smtClean="0"/>
              <a:t>2023:58, esimerkiksi liite B)</a:t>
            </a:r>
          </a:p>
          <a:p>
            <a:r>
              <a:rPr lang="fi-FI" sz="1400" dirty="0" smtClean="0">
                <a:hlinkClick r:id="rId3"/>
              </a:rPr>
              <a:t>Julkisen talouden meno- ja rakennekartoitus</a:t>
            </a:r>
            <a:r>
              <a:rPr lang="fi-FI" sz="1400" dirty="0" smtClean="0"/>
              <a:t> (valtiovarainministeriön julkaisuja 2023:13, sivut 131–134)</a:t>
            </a:r>
          </a:p>
          <a:p>
            <a:r>
              <a:rPr lang="fi-FI" sz="1400" dirty="0">
                <a:hlinkClick r:id="rId4"/>
              </a:rPr>
              <a:t>Uudistuva ja kestävä </a:t>
            </a:r>
            <a:r>
              <a:rPr lang="fi-FI" sz="1400" dirty="0" smtClean="0">
                <a:hlinkClick r:id="rId4"/>
              </a:rPr>
              <a:t>Suomi: </a:t>
            </a:r>
            <a:r>
              <a:rPr lang="fi-FI" sz="1400" dirty="0">
                <a:hlinkClick r:id="rId4"/>
              </a:rPr>
              <a:t>Valtiovarainministeriön virkamiespuheenvuoro </a:t>
            </a:r>
            <a:r>
              <a:rPr lang="fi-FI" sz="1400" dirty="0" smtClean="0">
                <a:hlinkClick r:id="rId4"/>
              </a:rPr>
              <a:t>2022</a:t>
            </a:r>
            <a:r>
              <a:rPr lang="fi-FI" sz="1400" dirty="0" smtClean="0"/>
              <a:t> (valtiovarainministeriön julkaisuja 2022:77, sivu 35)  </a:t>
            </a:r>
            <a:endParaRPr lang="fi-FI" sz="1400" dirty="0"/>
          </a:p>
        </p:txBody>
      </p:sp>
      <p:pic>
        <p:nvPicPr>
          <p:cNvPr id="7" name="Kuvan paikkamerkki 6"/>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1137" b="1137"/>
          <a:stretch>
            <a:fillRect/>
          </a:stretch>
        </p:blipFill>
        <p:spPr>
          <a:xfrm>
            <a:off x="6113461" y="0"/>
            <a:ext cx="6086310" cy="6889896"/>
          </a:xfrm>
        </p:spPr>
      </p:pic>
    </p:spTree>
    <p:extLst>
      <p:ext uri="{BB962C8B-B14F-4D97-AF65-F5344CB8AC3E}">
        <p14:creationId xmlns:p14="http://schemas.microsoft.com/office/powerpoint/2010/main" val="297874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Tutustu tarkemmin </a:t>
            </a:r>
            <a:endParaRPr lang="fi-FI" dirty="0"/>
          </a:p>
        </p:txBody>
      </p:sp>
      <p:sp>
        <p:nvSpPr>
          <p:cNvPr id="3" name="Sisällön paikkamerkki 2"/>
          <p:cNvSpPr>
            <a:spLocks noGrp="1"/>
          </p:cNvSpPr>
          <p:nvPr>
            <p:ph sz="half" idx="1"/>
          </p:nvPr>
        </p:nvSpPr>
        <p:spPr>
          <a:xfrm>
            <a:off x="814161" y="1934764"/>
            <a:ext cx="4850039" cy="3781425"/>
          </a:xfrm>
        </p:spPr>
        <p:txBody>
          <a:bodyPr>
            <a:normAutofit/>
          </a:bodyPr>
          <a:lstStyle/>
          <a:p>
            <a:r>
              <a:rPr lang="fi-FI" sz="1600" b="1" dirty="0" smtClean="0">
                <a:solidFill>
                  <a:schemeClr val="accent1"/>
                </a:solidFill>
              </a:rPr>
              <a:t>Valtionavustushanke</a:t>
            </a:r>
          </a:p>
          <a:p>
            <a:pPr lvl="1"/>
            <a:r>
              <a:rPr lang="fi-FI" sz="1400" dirty="0" smtClean="0">
                <a:hlinkClick r:id="rId2"/>
              </a:rPr>
              <a:t>Hankesivu</a:t>
            </a:r>
            <a:r>
              <a:rPr lang="fi-FI" sz="1400" dirty="0" smtClean="0"/>
              <a:t> </a:t>
            </a:r>
          </a:p>
          <a:p>
            <a:pPr lvl="1"/>
            <a:r>
              <a:rPr lang="fi-FI" sz="1400" dirty="0" smtClean="0">
                <a:hlinkClick r:id="rId3"/>
              </a:rPr>
              <a:t>Loppuseminaaritallenne</a:t>
            </a:r>
            <a:r>
              <a:rPr lang="fi-FI" sz="1400" dirty="0" smtClean="0"/>
              <a:t> </a:t>
            </a:r>
          </a:p>
          <a:p>
            <a:pPr lvl="1"/>
            <a:r>
              <a:rPr lang="fi-FI" sz="1400" dirty="0" smtClean="0">
                <a:hlinkClick r:id="rId4"/>
              </a:rPr>
              <a:t>Valtionavustukset</a:t>
            </a:r>
            <a:r>
              <a:rPr lang="fi-FI" sz="1400" dirty="0" smtClean="0"/>
              <a:t> (vm.fi)</a:t>
            </a:r>
          </a:p>
          <a:p>
            <a:r>
              <a:rPr lang="fi-FI" sz="1600" b="1" dirty="0" smtClean="0">
                <a:solidFill>
                  <a:schemeClr val="accent1"/>
                </a:solidFill>
              </a:rPr>
              <a:t>Yhteys</a:t>
            </a:r>
          </a:p>
          <a:p>
            <a:pPr lvl="1"/>
            <a:r>
              <a:rPr lang="fi-FI" sz="1300" dirty="0" smtClean="0"/>
              <a:t>Hankejohtaja </a:t>
            </a:r>
            <a:r>
              <a:rPr lang="fi-FI" sz="1300" b="1" dirty="0" smtClean="0">
                <a:solidFill>
                  <a:schemeClr val="accent1"/>
                </a:solidFill>
              </a:rPr>
              <a:t>Tuula Lybeck</a:t>
            </a:r>
            <a:r>
              <a:rPr lang="fi-FI" sz="1300" dirty="0" smtClean="0"/>
              <a:t>, valtiovarainministeriö, </a:t>
            </a:r>
            <a:r>
              <a:rPr lang="fi-FI" sz="1300" dirty="0" smtClean="0">
                <a:hlinkClick r:id="rId5"/>
              </a:rPr>
              <a:t>tuula.lybeck@gov.fi</a:t>
            </a:r>
            <a:r>
              <a:rPr lang="fi-FI" sz="1300" dirty="0" smtClean="0"/>
              <a:t> </a:t>
            </a:r>
          </a:p>
          <a:p>
            <a:pPr lvl="1"/>
            <a:r>
              <a:rPr lang="fi-FI" sz="1300" dirty="0" smtClean="0"/>
              <a:t>Erityisasiantuntija </a:t>
            </a:r>
            <a:r>
              <a:rPr lang="fi-FI" sz="1300" b="1" dirty="0" smtClean="0">
                <a:solidFill>
                  <a:schemeClr val="accent1"/>
                </a:solidFill>
              </a:rPr>
              <a:t>Leena Rantala</a:t>
            </a:r>
            <a:r>
              <a:rPr lang="fi-FI" sz="1300" dirty="0" smtClean="0"/>
              <a:t>, valtiovarainministeriö, </a:t>
            </a:r>
            <a:r>
              <a:rPr lang="fi-FI" sz="1300" dirty="0" smtClean="0">
                <a:hlinkClick r:id="rId6"/>
              </a:rPr>
              <a:t>leena.rantala@gov.fi</a:t>
            </a:r>
            <a:r>
              <a:rPr lang="fi-FI" sz="1300" dirty="0" smtClean="0"/>
              <a:t> </a:t>
            </a:r>
            <a:endParaRPr lang="fi-FI" sz="1300" dirty="0">
              <a:hlinkClick r:id="rId7"/>
            </a:endParaRPr>
          </a:p>
          <a:p>
            <a:pPr lvl="1"/>
            <a:endParaRPr lang="fi-FI" sz="1300" dirty="0"/>
          </a:p>
        </p:txBody>
      </p:sp>
      <p:pic>
        <p:nvPicPr>
          <p:cNvPr id="5" name="Kuvan paikkamerkki 4"/>
          <p:cNvPicPr>
            <a:picLocks noChangeAspect="1"/>
          </p:cNvPicPr>
          <p:nvPr/>
        </p:nvPicPr>
        <p:blipFill>
          <a:blip r:embed="rId8">
            <a:extLst>
              <a:ext uri="{28A0092B-C50C-407E-A947-70E740481C1C}">
                <a14:useLocalDpi xmlns:a14="http://schemas.microsoft.com/office/drawing/2010/main" val="0"/>
              </a:ext>
            </a:extLst>
          </a:blip>
          <a:srcRect l="5933" r="5933"/>
          <a:stretch>
            <a:fillRect/>
          </a:stretch>
        </p:blipFill>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pic>
    </p:spTree>
    <p:extLst>
      <p:ext uri="{BB962C8B-B14F-4D97-AF65-F5344CB8AC3E}">
        <p14:creationId xmlns:p14="http://schemas.microsoft.com/office/powerpoint/2010/main" val="179117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Esimerkki valtionavustus-hankkeen valmistelusta</a:t>
            </a:r>
            <a:endParaRPr lang="fi-FI" dirty="0"/>
          </a:p>
        </p:txBody>
      </p:sp>
      <p:sp>
        <p:nvSpPr>
          <p:cNvPr id="3" name="Tekstin paikkamerkki 2"/>
          <p:cNvSpPr>
            <a:spLocks noGrp="1"/>
          </p:cNvSpPr>
          <p:nvPr>
            <p:ph type="body" sz="half" idx="2"/>
          </p:nvPr>
        </p:nvSpPr>
        <p:spPr/>
        <p:txBody>
          <a:bodyPr/>
          <a:lstStyle/>
          <a:p>
            <a:r>
              <a:rPr lang="fi-FI" dirty="0" smtClean="0"/>
              <a:t>Järjestöille myönnettäviin valtionavustuksiin liittyvien käytäntöjen kehittäminen valtionavustushankkeessa </a:t>
            </a:r>
            <a:endParaRPr lang="fi-FI" dirty="0"/>
          </a:p>
        </p:txBody>
      </p:sp>
    </p:spTree>
    <p:extLst>
      <p:ext uri="{BB962C8B-B14F-4D97-AF65-F5344CB8AC3E}">
        <p14:creationId xmlns:p14="http://schemas.microsoft.com/office/powerpoint/2010/main" val="130162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Järjestöille myönnettäviin valtionavustuksiin liittyvien käytäntöjen kehittäminen</a:t>
            </a:r>
            <a:endParaRPr lang="fi-FI" dirty="0"/>
          </a:p>
        </p:txBody>
      </p:sp>
      <p:sp>
        <p:nvSpPr>
          <p:cNvPr id="3" name="Sisällön paikkamerkki 2"/>
          <p:cNvSpPr>
            <a:spLocks noGrp="1"/>
          </p:cNvSpPr>
          <p:nvPr>
            <p:ph idx="1"/>
          </p:nvPr>
        </p:nvSpPr>
        <p:spPr/>
        <p:txBody>
          <a:bodyPr>
            <a:normAutofit/>
          </a:bodyPr>
          <a:lstStyle/>
          <a:p>
            <a:r>
              <a:rPr lang="fi-FI" sz="1400" dirty="0"/>
              <a:t>Toimielinten tehtävät ja toimintatavat </a:t>
            </a:r>
            <a:r>
              <a:rPr lang="fi-FI" sz="1400" dirty="0" smtClean="0"/>
              <a:t>(”osallisuusrakenne”) </a:t>
            </a:r>
            <a:endParaRPr lang="fi-FI" sz="1400" dirty="0"/>
          </a:p>
          <a:p>
            <a:r>
              <a:rPr lang="fi-FI" sz="1400" dirty="0"/>
              <a:t>Arviointiperusteet ja -</a:t>
            </a:r>
            <a:r>
              <a:rPr lang="fi-FI" sz="1400" dirty="0" smtClean="0"/>
              <a:t>kriteerit (ml. vastuullisuus ja varallisuus) </a:t>
            </a:r>
            <a:endParaRPr lang="fi-FI" sz="1400" dirty="0"/>
          </a:p>
          <a:p>
            <a:r>
              <a:rPr lang="fi-FI" sz="1400" dirty="0"/>
              <a:t>Valtionavustusten käyttötarkoitus </a:t>
            </a:r>
            <a:r>
              <a:rPr lang="fi-FI" sz="1400" dirty="0" smtClean="0"/>
              <a:t>ja </a:t>
            </a:r>
            <a:r>
              <a:rPr lang="fi-FI" sz="1400" dirty="0"/>
              <a:t>sen mukaiset ehdot ja </a:t>
            </a:r>
            <a:r>
              <a:rPr lang="fi-FI" sz="1400" dirty="0" smtClean="0"/>
              <a:t>rajoitukset (varsinainen toiminta ja varainhankinta) </a:t>
            </a:r>
            <a:endParaRPr lang="fi-FI" sz="1400" dirty="0"/>
          </a:p>
          <a:p>
            <a:r>
              <a:rPr lang="fi-FI" sz="1400" dirty="0" smtClean="0"/>
              <a:t>Monivuotisten yleisavustusten myöntäminen </a:t>
            </a:r>
            <a:endParaRPr lang="fi-FI" sz="1400" dirty="0"/>
          </a:p>
          <a:p>
            <a:r>
              <a:rPr lang="fi-FI" sz="1400" dirty="0" smtClean="0"/>
              <a:t>Järjestötiedon kokoaminen  </a:t>
            </a:r>
          </a:p>
          <a:p>
            <a:pPr marL="0" indent="0">
              <a:buNone/>
            </a:pPr>
            <a:endParaRPr lang="fi-FI" sz="1400" dirty="0"/>
          </a:p>
          <a:p>
            <a:pPr marL="0" indent="0">
              <a:buNone/>
            </a:pPr>
            <a:r>
              <a:rPr lang="fi-FI" sz="1400" b="1" dirty="0" smtClean="0">
                <a:solidFill>
                  <a:schemeClr val="accent1"/>
                </a:solidFill>
              </a:rPr>
              <a:t>Lähde</a:t>
            </a:r>
            <a:r>
              <a:rPr lang="fi-FI" sz="1400" dirty="0" smtClean="0"/>
              <a:t>: </a:t>
            </a:r>
            <a:r>
              <a:rPr lang="fi-FI" sz="1400" dirty="0" smtClean="0">
                <a:hlinkClick r:id="rId2"/>
              </a:rPr>
              <a:t>Järjestöjä koskevat valtionavustuskäytännöt</a:t>
            </a:r>
            <a:r>
              <a:rPr lang="fi-FI" sz="1400" dirty="0" smtClean="0"/>
              <a:t>: Ehdotukset niiden kehittämiseksi ja yhdenmukaistamiseksi</a:t>
            </a:r>
          </a:p>
          <a:p>
            <a:pPr marL="0" indent="0">
              <a:buNone/>
            </a:pPr>
            <a:r>
              <a:rPr lang="fi-FI" sz="1400" b="1" dirty="0" smtClean="0">
                <a:solidFill>
                  <a:schemeClr val="accent1"/>
                </a:solidFill>
              </a:rPr>
              <a:t>Lähde</a:t>
            </a:r>
            <a:r>
              <a:rPr lang="fi-FI" sz="1400" dirty="0" smtClean="0"/>
              <a:t>: </a:t>
            </a:r>
            <a:r>
              <a:rPr lang="fi-FI" sz="1400" dirty="0" smtClean="0">
                <a:hlinkClick r:id="rId3"/>
              </a:rPr>
              <a:t>Järjestöjen varainhankinnan avustaminen ja tukeminen valtionavustustoiminnassa </a:t>
            </a:r>
            <a:endParaRPr lang="fi-FI" sz="1400" dirty="0" smtClean="0"/>
          </a:p>
          <a:p>
            <a:pPr marL="0" indent="0">
              <a:buNone/>
            </a:pPr>
            <a:r>
              <a:rPr lang="fi-FI" sz="1400" b="1" dirty="0">
                <a:solidFill>
                  <a:schemeClr val="accent1"/>
                </a:solidFill>
              </a:rPr>
              <a:t>Katso myös</a:t>
            </a:r>
            <a:r>
              <a:rPr lang="fi-FI" sz="1400" dirty="0"/>
              <a:t>: </a:t>
            </a:r>
            <a:r>
              <a:rPr lang="fi-FI" sz="1400" dirty="0">
                <a:hlinkClick r:id="rId4"/>
              </a:rPr>
              <a:t>Rahapelitoiminnan tuotoista myönnetyt avustukset</a:t>
            </a:r>
            <a:r>
              <a:rPr lang="fi-FI" sz="1400" dirty="0"/>
              <a:t> – Hallinnoinnin asianmukaisuus ja tuloksellisuuden edellytykset</a:t>
            </a:r>
          </a:p>
        </p:txBody>
      </p:sp>
    </p:spTree>
    <p:extLst>
      <p:ext uri="{BB962C8B-B14F-4D97-AF65-F5344CB8AC3E}">
        <p14:creationId xmlns:p14="http://schemas.microsoft.com/office/powerpoint/2010/main" val="200933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809699" y="2415319"/>
            <a:ext cx="2694039" cy="9045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Valtionavustuksiin </a:t>
            </a:r>
          </a:p>
          <a:p>
            <a:pPr algn="ctr"/>
            <a:r>
              <a:rPr lang="fi-FI" sz="1200" dirty="0"/>
              <a:t>osoitettavat määrärahat ja valtionavustusten käyttötarkoitukset</a:t>
            </a:r>
          </a:p>
        </p:txBody>
      </p:sp>
      <p:sp>
        <p:nvSpPr>
          <p:cNvPr id="6" name="Suorakulmio 5"/>
          <p:cNvSpPr/>
          <p:nvPr/>
        </p:nvSpPr>
        <p:spPr>
          <a:xfrm>
            <a:off x="4151440" y="2415575"/>
            <a:ext cx="2694039" cy="9045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a:t>Varsinainen toiminta</a:t>
            </a:r>
          </a:p>
        </p:txBody>
      </p:sp>
      <p:sp>
        <p:nvSpPr>
          <p:cNvPr id="7" name="Suorakulmio 6"/>
          <p:cNvSpPr/>
          <p:nvPr/>
        </p:nvSpPr>
        <p:spPr>
          <a:xfrm>
            <a:off x="4151440" y="3540180"/>
            <a:ext cx="2694039" cy="904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a:t>Varainhankinta</a:t>
            </a:r>
            <a:r>
              <a:rPr lang="fi-FI" sz="1200" dirty="0"/>
              <a:t> </a:t>
            </a:r>
          </a:p>
        </p:txBody>
      </p:sp>
      <p:sp>
        <p:nvSpPr>
          <p:cNvPr id="8" name="Suorakulmio 7"/>
          <p:cNvSpPr/>
          <p:nvPr/>
        </p:nvSpPr>
        <p:spPr>
          <a:xfrm>
            <a:off x="7493181" y="2415319"/>
            <a:ext cx="3889122" cy="9045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Järjestön varsinaisen toiminnan bruttokustannusten avustaminen ja muita valtionapuviranomaisen harkintavaltaan kuuluvia keinoja</a:t>
            </a:r>
          </a:p>
        </p:txBody>
      </p:sp>
      <p:sp>
        <p:nvSpPr>
          <p:cNvPr id="9" name="Suorakulmio 8"/>
          <p:cNvSpPr/>
          <p:nvPr/>
        </p:nvSpPr>
        <p:spPr>
          <a:xfrm>
            <a:off x="7493180" y="3540180"/>
            <a:ext cx="3889123" cy="904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Varainhankinnan </a:t>
            </a:r>
          </a:p>
          <a:p>
            <a:pPr algn="ctr"/>
            <a:r>
              <a:rPr lang="fi-FI" sz="1200" dirty="0"/>
              <a:t>enimmäismäärän avustaminen ja hankeavustuksen myöntäminen keinoina</a:t>
            </a:r>
          </a:p>
        </p:txBody>
      </p:sp>
      <p:sp>
        <p:nvSpPr>
          <p:cNvPr id="10" name="Suorakulmio 9"/>
          <p:cNvSpPr/>
          <p:nvPr/>
        </p:nvSpPr>
        <p:spPr>
          <a:xfrm>
            <a:off x="7493179" y="4665041"/>
            <a:ext cx="3889124" cy="9045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Vapaaehtoistoiminnan huomioon ottaminen valtionavustusta myönnettäessä</a:t>
            </a:r>
          </a:p>
        </p:txBody>
      </p:sp>
      <p:sp>
        <p:nvSpPr>
          <p:cNvPr id="11" name="Suorakulmio 10"/>
          <p:cNvSpPr/>
          <p:nvPr/>
        </p:nvSpPr>
        <p:spPr>
          <a:xfrm>
            <a:off x="809699" y="1288391"/>
            <a:ext cx="2694039" cy="9045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Julkisen talouden realiteetit ja reunaehdot, jotka koskevat valtionavustusten </a:t>
            </a:r>
          </a:p>
          <a:p>
            <a:pPr algn="ctr"/>
            <a:r>
              <a:rPr lang="fi-FI" sz="1200" dirty="0"/>
              <a:t>myöntämistä </a:t>
            </a:r>
          </a:p>
        </p:txBody>
      </p:sp>
      <p:sp>
        <p:nvSpPr>
          <p:cNvPr id="12" name="Suorakulmio 11"/>
          <p:cNvSpPr/>
          <p:nvPr/>
        </p:nvSpPr>
        <p:spPr>
          <a:xfrm>
            <a:off x="7493179" y="1288391"/>
            <a:ext cx="2694039" cy="9045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Käytössä olevat käsitteet </a:t>
            </a:r>
          </a:p>
          <a:p>
            <a:pPr algn="ctr"/>
            <a:r>
              <a:rPr lang="fi-FI" sz="1200" dirty="0"/>
              <a:t>ja niiden määrittely </a:t>
            </a:r>
          </a:p>
        </p:txBody>
      </p:sp>
      <p:sp>
        <p:nvSpPr>
          <p:cNvPr id="13" name="Suorakulmio 12"/>
          <p:cNvSpPr/>
          <p:nvPr/>
        </p:nvSpPr>
        <p:spPr>
          <a:xfrm>
            <a:off x="4151440" y="1290714"/>
            <a:ext cx="2694039" cy="9045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Valtionapuviranomaisten nykyiset käytännöt ja niitä koskeva </a:t>
            </a:r>
          </a:p>
          <a:p>
            <a:pPr algn="ctr"/>
            <a:r>
              <a:rPr lang="fi-FI" sz="1200" dirty="0"/>
              <a:t>sääntely </a:t>
            </a:r>
          </a:p>
        </p:txBody>
      </p:sp>
      <p:sp>
        <p:nvSpPr>
          <p:cNvPr id="14" name="Suorakulmio 13"/>
          <p:cNvSpPr/>
          <p:nvPr/>
        </p:nvSpPr>
        <p:spPr>
          <a:xfrm>
            <a:off x="4151438" y="4664785"/>
            <a:ext cx="2694039" cy="904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t>Julkisen rahoituksen </a:t>
            </a:r>
            <a:r>
              <a:rPr lang="fi-FI" sz="1200" dirty="0"/>
              <a:t>tila </a:t>
            </a:r>
          </a:p>
          <a:p>
            <a:pPr algn="ctr"/>
            <a:r>
              <a:rPr lang="fi-FI" sz="1200" dirty="0"/>
              <a:t>ja </a:t>
            </a:r>
            <a:r>
              <a:rPr lang="fi-FI" sz="1200" dirty="0" smtClean="0"/>
              <a:t>tulevaisuus; yksityinen rahoitus</a:t>
            </a:r>
            <a:endParaRPr lang="fi-FI" sz="1200" dirty="0"/>
          </a:p>
        </p:txBody>
      </p:sp>
      <p:sp>
        <p:nvSpPr>
          <p:cNvPr id="15" name="Suorakulmio 14"/>
          <p:cNvSpPr/>
          <p:nvPr/>
        </p:nvSpPr>
        <p:spPr>
          <a:xfrm>
            <a:off x="809698" y="4665041"/>
            <a:ext cx="2694039" cy="9045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Järjestöjen autonomia ja järjestöjen toimintaedellytykset</a:t>
            </a:r>
          </a:p>
        </p:txBody>
      </p:sp>
      <p:cxnSp>
        <p:nvCxnSpPr>
          <p:cNvPr id="16" name="Suora yhdysviiva 15"/>
          <p:cNvCxnSpPr>
            <a:stCxn id="6" idx="3"/>
            <a:endCxn id="8" idx="1"/>
          </p:cNvCxnSpPr>
          <p:nvPr/>
        </p:nvCxnSpPr>
        <p:spPr>
          <a:xfrm flipV="1">
            <a:off x="6845479" y="2867603"/>
            <a:ext cx="647702" cy="25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uora yhdysviiva 16"/>
          <p:cNvCxnSpPr>
            <a:stCxn id="7" idx="3"/>
            <a:endCxn id="9" idx="1"/>
          </p:cNvCxnSpPr>
          <p:nvPr/>
        </p:nvCxnSpPr>
        <p:spPr>
          <a:xfrm>
            <a:off x="6845479" y="3992464"/>
            <a:ext cx="647701"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Kulmayhdysviiva 17"/>
          <p:cNvCxnSpPr>
            <a:stCxn id="5" idx="2"/>
            <a:endCxn id="7" idx="1"/>
          </p:cNvCxnSpPr>
          <p:nvPr/>
        </p:nvCxnSpPr>
        <p:spPr>
          <a:xfrm rot="16200000" flipH="1">
            <a:off x="2817791" y="2658814"/>
            <a:ext cx="672577" cy="1994721"/>
          </a:xfrm>
          <a:prstGeom prst="bentConnector2">
            <a:avLst/>
          </a:prstGeom>
          <a:ln w="3810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p:cNvCxnSpPr>
            <a:stCxn id="5" idx="3"/>
            <a:endCxn id="6" idx="1"/>
          </p:cNvCxnSpPr>
          <p:nvPr/>
        </p:nvCxnSpPr>
        <p:spPr>
          <a:xfrm>
            <a:off x="3503738" y="2867603"/>
            <a:ext cx="647702" cy="25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Kulmayhdysviiva 19"/>
          <p:cNvCxnSpPr>
            <a:stCxn id="11" idx="1"/>
            <a:endCxn id="5" idx="1"/>
          </p:cNvCxnSpPr>
          <p:nvPr/>
        </p:nvCxnSpPr>
        <p:spPr>
          <a:xfrm rot="10800000" flipV="1">
            <a:off x="809699" y="1740675"/>
            <a:ext cx="12700" cy="1126928"/>
          </a:xfrm>
          <a:prstGeom prst="bentConnector3">
            <a:avLst>
              <a:gd name="adj1" fmla="val 1800000"/>
            </a:avLst>
          </a:prstGeom>
          <a:ln w="381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21" name="Kulmayhdysviiva 20"/>
          <p:cNvCxnSpPr>
            <a:stCxn id="15" idx="1"/>
            <a:endCxn id="11" idx="0"/>
          </p:cNvCxnSpPr>
          <p:nvPr/>
        </p:nvCxnSpPr>
        <p:spPr>
          <a:xfrm rot="10800000" flipH="1">
            <a:off x="809697" y="1288391"/>
            <a:ext cx="1347021" cy="3828934"/>
          </a:xfrm>
          <a:prstGeom prst="bentConnector4">
            <a:avLst>
              <a:gd name="adj1" fmla="val -32742"/>
              <a:gd name="adj2" fmla="val 105970"/>
            </a:avLst>
          </a:prstGeom>
          <a:ln w="381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22" name="Suora yhdysviiva 21"/>
          <p:cNvCxnSpPr>
            <a:stCxn id="11" idx="3"/>
            <a:endCxn id="13" idx="1"/>
          </p:cNvCxnSpPr>
          <p:nvPr/>
        </p:nvCxnSpPr>
        <p:spPr>
          <a:xfrm>
            <a:off x="3503738" y="1740675"/>
            <a:ext cx="647702" cy="232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Kulmayhdysviiva 22"/>
          <p:cNvCxnSpPr>
            <a:stCxn id="13" idx="3"/>
            <a:endCxn id="12" idx="1"/>
          </p:cNvCxnSpPr>
          <p:nvPr/>
        </p:nvCxnSpPr>
        <p:spPr>
          <a:xfrm flipV="1">
            <a:off x="6845479" y="1740675"/>
            <a:ext cx="647700" cy="2323"/>
          </a:xfrm>
          <a:prstGeom prst="bentConnector3">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Kulmayhdysviiva 23"/>
          <p:cNvCxnSpPr>
            <a:stCxn id="14" idx="0"/>
            <a:endCxn id="7" idx="2"/>
          </p:cNvCxnSpPr>
          <p:nvPr/>
        </p:nvCxnSpPr>
        <p:spPr>
          <a:xfrm rot="5400000" flipH="1" flipV="1">
            <a:off x="5388441" y="4554766"/>
            <a:ext cx="220037" cy="2"/>
          </a:xfrm>
          <a:prstGeom prst="bentConnector3">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Kulmayhdysviiva 24"/>
          <p:cNvCxnSpPr>
            <a:stCxn id="14" idx="1"/>
            <a:endCxn id="15" idx="3"/>
          </p:cNvCxnSpPr>
          <p:nvPr/>
        </p:nvCxnSpPr>
        <p:spPr>
          <a:xfrm rot="10800000" flipV="1">
            <a:off x="3503738" y="5117069"/>
            <a:ext cx="647701" cy="256"/>
          </a:xfrm>
          <a:prstGeom prst="bentConnector3">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37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Valtionavustuspalvelut</a:t>
            </a:r>
            <a:endParaRPr lang="fi-FI" dirty="0"/>
          </a:p>
        </p:txBody>
      </p:sp>
    </p:spTree>
    <p:extLst>
      <p:ext uri="{BB962C8B-B14F-4D97-AF65-F5344CB8AC3E}">
        <p14:creationId xmlns:p14="http://schemas.microsoft.com/office/powerpoint/2010/main" val="267285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Valtionavustuspalvelut</a:t>
            </a:r>
          </a:p>
        </p:txBody>
      </p:sp>
      <p:sp>
        <p:nvSpPr>
          <p:cNvPr id="3" name="Sisällön paikkamerkki 2"/>
          <p:cNvSpPr>
            <a:spLocks noGrp="1"/>
          </p:cNvSpPr>
          <p:nvPr>
            <p:ph sz="half" idx="10"/>
          </p:nvPr>
        </p:nvSpPr>
        <p:spPr>
          <a:xfrm>
            <a:off x="812420" y="1944414"/>
            <a:ext cx="4462408" cy="4092591"/>
          </a:xfrm>
        </p:spPr>
        <p:txBody>
          <a:bodyPr>
            <a:normAutofit lnSpcReduction="10000"/>
          </a:bodyPr>
          <a:lstStyle/>
          <a:p>
            <a:pPr marL="0" indent="0">
              <a:buNone/>
            </a:pPr>
            <a:r>
              <a:rPr lang="fi-FI" sz="1600" dirty="0" smtClean="0"/>
              <a:t>Valtionavustustoiminnan tietovaranto ja siihen sisältyvät palvelut: </a:t>
            </a:r>
          </a:p>
          <a:p>
            <a:r>
              <a:rPr lang="fi-FI" sz="1600" b="1" dirty="0" smtClean="0">
                <a:solidFill>
                  <a:schemeClr val="accent1"/>
                </a:solidFill>
              </a:rPr>
              <a:t>Haeavustuksia.fi</a:t>
            </a:r>
            <a:r>
              <a:rPr lang="fi-FI" sz="1600" dirty="0"/>
              <a:t> asiointiin ja hakijoiden informointiin</a:t>
            </a:r>
          </a:p>
          <a:p>
            <a:r>
              <a:rPr lang="fi-FI" sz="1600" b="1" dirty="0">
                <a:solidFill>
                  <a:schemeClr val="accent1"/>
                </a:solidFill>
              </a:rPr>
              <a:t>Hallinnoiavustuksia.fi </a:t>
            </a:r>
            <a:r>
              <a:rPr lang="fi-FI" sz="1600" dirty="0"/>
              <a:t/>
            </a:r>
            <a:br>
              <a:rPr lang="fi-FI" sz="1600" dirty="0"/>
            </a:br>
            <a:r>
              <a:rPr lang="fi-FI" sz="1600" dirty="0" smtClean="0"/>
              <a:t>valtionapuviranomaisille valtionavustusten hallinnointia ja käsittelyä varten</a:t>
            </a:r>
            <a:endParaRPr lang="fi-FI" sz="1600" dirty="0"/>
          </a:p>
          <a:p>
            <a:r>
              <a:rPr lang="fi-FI" sz="1600" b="1" dirty="0">
                <a:solidFill>
                  <a:schemeClr val="accent1"/>
                </a:solidFill>
              </a:rPr>
              <a:t>Tutkiavustuksia.fi</a:t>
            </a:r>
            <a:r>
              <a:rPr lang="fi-FI" sz="1600" dirty="0"/>
              <a:t> </a:t>
            </a:r>
            <a:r>
              <a:rPr lang="fi-FI" sz="1600" dirty="0" smtClean="0"/>
              <a:t>tiedonvälitykseen</a:t>
            </a:r>
          </a:p>
          <a:p>
            <a:pPr marL="0" indent="0">
              <a:buNone/>
            </a:pPr>
            <a:r>
              <a:rPr lang="fi-FI" sz="1600" dirty="0" smtClean="0"/>
              <a:t>Valtionavustuspalveluiden pitkän aikavälin tuotevisio vastaa valtionavustustoiminnan yhteisen toimintamallin periaatteita. Palveluja kehitetään ketterän ohjelmistokehityksen menetelmin.</a:t>
            </a:r>
          </a:p>
          <a:p>
            <a:pPr marL="0" indent="0">
              <a:buNone/>
            </a:pPr>
            <a:endParaRPr lang="fi-FI" sz="1600" dirty="0" smtClean="0"/>
          </a:p>
        </p:txBody>
      </p:sp>
      <p:pic>
        <p:nvPicPr>
          <p:cNvPr id="5" name="Kuvan paikkamerkki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5132" r="25132"/>
          <a:stretch/>
        </p:blipFill>
        <p:spPr/>
      </p:pic>
    </p:spTree>
    <p:extLst>
      <p:ext uri="{BB962C8B-B14F-4D97-AF65-F5344CB8AC3E}">
        <p14:creationId xmlns:p14="http://schemas.microsoft.com/office/powerpoint/2010/main" val="158521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Valtionavustus-palveluiden kehittäminen</a:t>
            </a:r>
            <a:endParaRPr lang="fi-FI" dirty="0"/>
          </a:p>
        </p:txBody>
      </p:sp>
      <p:sp>
        <p:nvSpPr>
          <p:cNvPr id="6" name="Sisällön paikkamerkki 5"/>
          <p:cNvSpPr>
            <a:spLocks noGrp="1"/>
          </p:cNvSpPr>
          <p:nvPr>
            <p:ph sz="half" idx="10"/>
          </p:nvPr>
        </p:nvSpPr>
        <p:spPr/>
        <p:txBody>
          <a:bodyPr>
            <a:normAutofit/>
          </a:bodyPr>
          <a:lstStyle/>
          <a:p>
            <a:r>
              <a:rPr lang="fi-FI" sz="1600" dirty="0"/>
              <a:t>Tavoitteena on, että valtionavustuspalvelut otetaan </a:t>
            </a:r>
            <a:r>
              <a:rPr lang="fi-FI" sz="1600" dirty="0" smtClean="0"/>
              <a:t>laajasti käyttöön valtionhallinnossa</a:t>
            </a:r>
            <a:r>
              <a:rPr lang="fi-FI" sz="1600" dirty="0"/>
              <a:t>. Tällä hetkellä noin 20 valtionapuviranomaisella on käynnissä projekti palveluiden käyttöönottamiseksi. </a:t>
            </a:r>
          </a:p>
          <a:p>
            <a:r>
              <a:rPr lang="fi-FI" sz="1600" dirty="0"/>
              <a:t>Valtionavustusprosessin digitalisointi on kesken, mutta valtionavustuspalveluiden kehittäminen jatkuu täysimääräisesti vuoden 2024 ajan, ja palveluissa otetaan vaiheittain käyttöön (ja versioittain kehitettyjä) uusia ominaisuuksia ja toiminnallisuuksia</a:t>
            </a:r>
            <a:r>
              <a:rPr lang="fi-FI" sz="1600" dirty="0" smtClean="0"/>
              <a:t>.</a:t>
            </a:r>
            <a:endParaRPr lang="fi-FI" sz="1600" dirty="0"/>
          </a:p>
        </p:txBody>
      </p:sp>
      <p:pic>
        <p:nvPicPr>
          <p:cNvPr id="5" name="Kuvan paikkamerkki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5132" r="25132"/>
          <a:stretch/>
        </p:blipFill>
        <p:spPr/>
      </p:pic>
    </p:spTree>
    <p:extLst>
      <p:ext uri="{BB962C8B-B14F-4D97-AF65-F5344CB8AC3E}">
        <p14:creationId xmlns:p14="http://schemas.microsoft.com/office/powerpoint/2010/main" val="8717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Ryhmä 99"/>
          <p:cNvGrpSpPr/>
          <p:nvPr/>
        </p:nvGrpSpPr>
        <p:grpSpPr>
          <a:xfrm>
            <a:off x="507312" y="728700"/>
            <a:ext cx="11421336" cy="5400600"/>
            <a:chOff x="507312" y="1341351"/>
            <a:chExt cx="11421336" cy="5400600"/>
          </a:xfrm>
        </p:grpSpPr>
        <p:sp>
          <p:nvSpPr>
            <p:cNvPr id="52" name="Suorakulmio: Pyöristetyt kulmat 36">
              <a:extLst>
                <a:ext uri="{FF2B5EF4-FFF2-40B4-BE49-F238E27FC236}">
                  <a16:creationId xmlns:a16="http://schemas.microsoft.com/office/drawing/2014/main" id="{9B27F0FE-1B6B-47D1-8DDF-2C2F98B5C213}"/>
                </a:ext>
              </a:extLst>
            </p:cNvPr>
            <p:cNvSpPr/>
            <p:nvPr/>
          </p:nvSpPr>
          <p:spPr>
            <a:xfrm>
              <a:off x="507312" y="1341351"/>
              <a:ext cx="11421336" cy="5400600"/>
            </a:xfrm>
            <a:prstGeom prst="roundRect">
              <a:avLst>
                <a:gd name="adj" fmla="val 0"/>
              </a:avLst>
            </a:prstGeom>
            <a:solidFill>
              <a:schemeClr val="bg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tlCol="0" anchor="t"/>
            <a:lstStyle/>
            <a:p>
              <a:pPr algn="ctr"/>
              <a:r>
                <a:rPr lang="fi-FI" sz="1200" b="1">
                  <a:solidFill>
                    <a:schemeClr val="bg1">
                      <a:lumMod val="50000"/>
                    </a:schemeClr>
                  </a:solidFill>
                </a:rPr>
                <a:t>apuraha</a:t>
              </a:r>
              <a:endParaRPr lang="fi-FI" sz="1200" b="1" dirty="0">
                <a:solidFill>
                  <a:schemeClr val="bg1"/>
                </a:solidFill>
              </a:endParaRPr>
            </a:p>
          </p:txBody>
        </p:sp>
        <p:sp>
          <p:nvSpPr>
            <p:cNvPr id="53" name="Suorakulmio 52">
              <a:extLst>
                <a:ext uri="{FF2B5EF4-FFF2-40B4-BE49-F238E27FC236}">
                  <a16:creationId xmlns:a16="http://schemas.microsoft.com/office/drawing/2014/main" id="{AA347B27-29AA-F164-727E-F3A7734BE9A4}"/>
                </a:ext>
              </a:extLst>
            </p:cNvPr>
            <p:cNvSpPr/>
            <p:nvPr/>
          </p:nvSpPr>
          <p:spPr>
            <a:xfrm>
              <a:off x="540000" y="1399996"/>
              <a:ext cx="9156400" cy="463727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err="1">
                <a:solidFill>
                  <a:schemeClr val="bg1"/>
                </a:solidFill>
              </a:endParaRPr>
            </a:p>
          </p:txBody>
        </p:sp>
        <p:sp>
          <p:nvSpPr>
            <p:cNvPr id="54" name="Suorakulmio: Pyöristetyt kulmat 20">
              <a:extLst>
                <a:ext uri="{FF2B5EF4-FFF2-40B4-BE49-F238E27FC236}">
                  <a16:creationId xmlns:a16="http://schemas.microsoft.com/office/drawing/2014/main" id="{106EE7F1-7DD8-A0BB-AAF1-7E49BA0B0DA3}"/>
                </a:ext>
              </a:extLst>
            </p:cNvPr>
            <p:cNvSpPr/>
            <p:nvPr/>
          </p:nvSpPr>
          <p:spPr>
            <a:xfrm>
              <a:off x="721461" y="4048089"/>
              <a:ext cx="8804387" cy="415876"/>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r>
                <a:rPr lang="fi-FI" sz="1200" b="1" dirty="0">
                  <a:solidFill>
                    <a:schemeClr val="bg1">
                      <a:lumMod val="50000"/>
                    </a:schemeClr>
                  </a:solidFill>
                </a:rPr>
                <a:t>Maksaminen ja kirjanpito</a:t>
              </a:r>
            </a:p>
          </p:txBody>
        </p:sp>
        <p:sp>
          <p:nvSpPr>
            <p:cNvPr id="55" name="Suorakulmio: Pyöristetyt kulmat 21">
              <a:extLst>
                <a:ext uri="{FF2B5EF4-FFF2-40B4-BE49-F238E27FC236}">
                  <a16:creationId xmlns:a16="http://schemas.microsoft.com/office/drawing/2014/main" id="{ED2844D6-C1B8-A2D8-136D-E09F4AC74F8A}"/>
                </a:ext>
              </a:extLst>
            </p:cNvPr>
            <p:cNvSpPr/>
            <p:nvPr/>
          </p:nvSpPr>
          <p:spPr>
            <a:xfrm>
              <a:off x="721461" y="4540944"/>
              <a:ext cx="8804387" cy="415876"/>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r>
                <a:rPr lang="fi-FI" sz="1200" b="1" dirty="0">
                  <a:solidFill>
                    <a:schemeClr val="bg1">
                      <a:lumMod val="50000"/>
                    </a:schemeClr>
                  </a:solidFill>
                </a:rPr>
                <a:t>Oikaisun vaatiminen</a:t>
              </a:r>
            </a:p>
          </p:txBody>
        </p:sp>
        <p:sp>
          <p:nvSpPr>
            <p:cNvPr id="56" name="Suorakulmio: Pyöristetyt kulmat 22">
              <a:extLst>
                <a:ext uri="{FF2B5EF4-FFF2-40B4-BE49-F238E27FC236}">
                  <a16:creationId xmlns:a16="http://schemas.microsoft.com/office/drawing/2014/main" id="{949FDE01-2363-B241-1C77-5D71F2BFED3E}"/>
                </a:ext>
              </a:extLst>
            </p:cNvPr>
            <p:cNvSpPr/>
            <p:nvPr/>
          </p:nvSpPr>
          <p:spPr>
            <a:xfrm>
              <a:off x="721461" y="5029348"/>
              <a:ext cx="8804387" cy="415876"/>
            </a:xfrm>
            <a:prstGeom prst="roundRect">
              <a:avLst>
                <a:gd name="adj" fmla="val 0"/>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r>
                <a:rPr lang="fi-FI" sz="1200" b="1" dirty="0">
                  <a:solidFill>
                    <a:schemeClr val="bg1">
                      <a:lumMod val="50000"/>
                    </a:schemeClr>
                  </a:solidFill>
                </a:rPr>
                <a:t>Avustuspäätöksen korjaaminen (oikaisun ja muutoshakemusten käsittely)</a:t>
              </a:r>
            </a:p>
          </p:txBody>
        </p:sp>
        <p:sp>
          <p:nvSpPr>
            <p:cNvPr id="57" name="Suorakulmio: Pyöristetyt kulmat 23">
              <a:extLst>
                <a:ext uri="{FF2B5EF4-FFF2-40B4-BE49-F238E27FC236}">
                  <a16:creationId xmlns:a16="http://schemas.microsoft.com/office/drawing/2014/main" id="{F20311A0-5C10-FDD7-676A-5782701D7903}"/>
                </a:ext>
              </a:extLst>
            </p:cNvPr>
            <p:cNvSpPr/>
            <p:nvPr/>
          </p:nvSpPr>
          <p:spPr>
            <a:xfrm>
              <a:off x="721461" y="5533617"/>
              <a:ext cx="8804387" cy="415876"/>
            </a:xfrm>
            <a:prstGeom prst="roundRect">
              <a:avLst>
                <a:gd name="adj" fmla="val 0"/>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r>
                <a:rPr lang="fi-FI" sz="1200" b="1" dirty="0">
                  <a:solidFill>
                    <a:schemeClr val="bg1">
                      <a:lumMod val="50000"/>
                    </a:schemeClr>
                  </a:solidFill>
                </a:rPr>
                <a:t>Avustuksen käytön raportointi</a:t>
              </a:r>
            </a:p>
          </p:txBody>
        </p:sp>
        <p:sp>
          <p:nvSpPr>
            <p:cNvPr id="58" name="Suorakulmio: Pyöristetyt kulmat 24">
              <a:extLst>
                <a:ext uri="{FF2B5EF4-FFF2-40B4-BE49-F238E27FC236}">
                  <a16:creationId xmlns:a16="http://schemas.microsoft.com/office/drawing/2014/main" id="{12A20780-696E-C2C6-C409-90902DA9EC2A}"/>
                </a:ext>
              </a:extLst>
            </p:cNvPr>
            <p:cNvSpPr/>
            <p:nvPr/>
          </p:nvSpPr>
          <p:spPr>
            <a:xfrm>
              <a:off x="721460" y="6196590"/>
              <a:ext cx="8974940" cy="415876"/>
            </a:xfrm>
            <a:prstGeom prst="roundRect">
              <a:avLst>
                <a:gd name="adj" fmla="val 0"/>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r>
                <a:rPr lang="fi-FI" sz="1200" b="1" dirty="0">
                  <a:solidFill>
                    <a:schemeClr val="bg1">
                      <a:lumMod val="50000"/>
                    </a:schemeClr>
                  </a:solidFill>
                </a:rPr>
                <a:t>Tietojen toimittaminen ja julkaisu</a:t>
              </a:r>
            </a:p>
          </p:txBody>
        </p:sp>
        <p:sp>
          <p:nvSpPr>
            <p:cNvPr id="59" name="Suorakulmio: Pyöristetyt kulmat 40">
              <a:extLst>
                <a:ext uri="{FF2B5EF4-FFF2-40B4-BE49-F238E27FC236}">
                  <a16:creationId xmlns:a16="http://schemas.microsoft.com/office/drawing/2014/main" id="{4584AD4A-93D3-480F-B303-D1082E0AEB03}"/>
                </a:ext>
              </a:extLst>
            </p:cNvPr>
            <p:cNvSpPr/>
            <p:nvPr/>
          </p:nvSpPr>
          <p:spPr>
            <a:xfrm>
              <a:off x="721460" y="1628800"/>
              <a:ext cx="8804387" cy="415876"/>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r>
                <a:rPr lang="fi-FI" sz="1200" b="1" dirty="0">
                  <a:solidFill>
                    <a:schemeClr val="bg1">
                      <a:lumMod val="50000"/>
                    </a:schemeClr>
                  </a:solidFill>
                </a:rPr>
                <a:t>Hakuilmoitus</a:t>
              </a:r>
            </a:p>
          </p:txBody>
        </p:sp>
        <p:sp>
          <p:nvSpPr>
            <p:cNvPr id="60" name="Suorakulmio: Pyöristetyt kulmat 3">
              <a:extLst>
                <a:ext uri="{FF2B5EF4-FFF2-40B4-BE49-F238E27FC236}">
                  <a16:creationId xmlns:a16="http://schemas.microsoft.com/office/drawing/2014/main" id="{6C51DCB1-9A80-978C-7A65-4163BA6C7457}"/>
                </a:ext>
              </a:extLst>
            </p:cNvPr>
            <p:cNvSpPr/>
            <p:nvPr/>
          </p:nvSpPr>
          <p:spPr>
            <a:xfrm>
              <a:off x="721461" y="2116382"/>
              <a:ext cx="8804387" cy="415876"/>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r>
                <a:rPr lang="fi-FI" sz="1200" b="1" dirty="0">
                  <a:solidFill>
                    <a:schemeClr val="bg1">
                      <a:lumMod val="50000"/>
                    </a:schemeClr>
                  </a:solidFill>
                </a:rPr>
                <a:t>Hakeminen (yhteisöt)</a:t>
              </a:r>
            </a:p>
          </p:txBody>
        </p:sp>
        <p:sp>
          <p:nvSpPr>
            <p:cNvPr id="61" name="Suorakulmio: Pyöristetyt kulmat 6">
              <a:extLst>
                <a:ext uri="{FF2B5EF4-FFF2-40B4-BE49-F238E27FC236}">
                  <a16:creationId xmlns:a16="http://schemas.microsoft.com/office/drawing/2014/main" id="{1986EC58-B4FC-8F3A-E882-EE60F7D6224F}"/>
                </a:ext>
              </a:extLst>
            </p:cNvPr>
            <p:cNvSpPr/>
            <p:nvPr/>
          </p:nvSpPr>
          <p:spPr>
            <a:xfrm>
              <a:off x="721461" y="2577011"/>
              <a:ext cx="8804387" cy="415876"/>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r>
                <a:rPr lang="fi-FI" sz="1200" b="1" dirty="0">
                  <a:solidFill>
                    <a:schemeClr val="bg1">
                      <a:lumMod val="50000"/>
                    </a:schemeClr>
                  </a:solidFill>
                </a:rPr>
                <a:t>Arviointi</a:t>
              </a:r>
            </a:p>
          </p:txBody>
        </p:sp>
        <p:sp>
          <p:nvSpPr>
            <p:cNvPr id="62" name="Suorakulmio: Pyöristetyt kulmat 10">
              <a:extLst>
                <a:ext uri="{FF2B5EF4-FFF2-40B4-BE49-F238E27FC236}">
                  <a16:creationId xmlns:a16="http://schemas.microsoft.com/office/drawing/2014/main" id="{27EA0372-31A0-04ED-7A34-7B2E5D1A4374}"/>
                </a:ext>
              </a:extLst>
            </p:cNvPr>
            <p:cNvSpPr/>
            <p:nvPr/>
          </p:nvSpPr>
          <p:spPr>
            <a:xfrm>
              <a:off x="721461" y="3087101"/>
              <a:ext cx="8804387" cy="415876"/>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r>
                <a:rPr lang="fi-FI" sz="1200" b="1" dirty="0">
                  <a:solidFill>
                    <a:schemeClr val="bg1">
                      <a:lumMod val="50000"/>
                    </a:schemeClr>
                  </a:solidFill>
                </a:rPr>
                <a:t>Täydentäminen</a:t>
              </a:r>
            </a:p>
          </p:txBody>
        </p:sp>
        <p:sp>
          <p:nvSpPr>
            <p:cNvPr id="63" name="Suorakulmio: Pyöristetyt kulmat 19">
              <a:extLst>
                <a:ext uri="{FF2B5EF4-FFF2-40B4-BE49-F238E27FC236}">
                  <a16:creationId xmlns:a16="http://schemas.microsoft.com/office/drawing/2014/main" id="{EABFD66D-C2F4-F247-DF13-4F6AC894875F}"/>
                </a:ext>
              </a:extLst>
            </p:cNvPr>
            <p:cNvSpPr/>
            <p:nvPr/>
          </p:nvSpPr>
          <p:spPr>
            <a:xfrm>
              <a:off x="721461" y="3579454"/>
              <a:ext cx="8804387" cy="415876"/>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r>
                <a:rPr lang="fi-FI" sz="1200" b="1" dirty="0">
                  <a:solidFill>
                    <a:schemeClr val="bg1">
                      <a:lumMod val="50000"/>
                    </a:schemeClr>
                  </a:solidFill>
                </a:rPr>
                <a:t>Päätöksenteko</a:t>
              </a:r>
            </a:p>
          </p:txBody>
        </p:sp>
        <p:grpSp>
          <p:nvGrpSpPr>
            <p:cNvPr id="64" name="Ryhmä 63">
              <a:extLst>
                <a:ext uri="{FF2B5EF4-FFF2-40B4-BE49-F238E27FC236}">
                  <a16:creationId xmlns:a16="http://schemas.microsoft.com/office/drawing/2014/main" id="{B0B395FC-6965-D406-C68D-21874B90504E}"/>
                </a:ext>
              </a:extLst>
            </p:cNvPr>
            <p:cNvGrpSpPr/>
            <p:nvPr/>
          </p:nvGrpSpPr>
          <p:grpSpPr>
            <a:xfrm>
              <a:off x="2495600" y="1528878"/>
              <a:ext cx="752751" cy="3418153"/>
              <a:chOff x="3002954" y="1265497"/>
              <a:chExt cx="1296144" cy="2702129"/>
            </a:xfrm>
            <a:solidFill>
              <a:schemeClr val="accent2">
                <a:lumMod val="60000"/>
                <a:lumOff val="40000"/>
              </a:schemeClr>
            </a:solidFill>
          </p:grpSpPr>
          <p:sp>
            <p:nvSpPr>
              <p:cNvPr id="65" name="Nuoli: Alas 47">
                <a:extLst>
                  <a:ext uri="{FF2B5EF4-FFF2-40B4-BE49-F238E27FC236}">
                    <a16:creationId xmlns:a16="http://schemas.microsoft.com/office/drawing/2014/main" id="{46AF1501-EACC-CEBA-0FA0-A02BB996740B}"/>
                  </a:ext>
                </a:extLst>
              </p:cNvPr>
              <p:cNvSpPr/>
              <p:nvPr/>
            </p:nvSpPr>
            <p:spPr>
              <a:xfrm>
                <a:off x="3002954" y="1265497"/>
                <a:ext cx="1296144" cy="2702129"/>
              </a:xfrm>
              <a:prstGeom prst="downArrow">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solidFill>
                    <a:schemeClr val="bg1"/>
                  </a:solidFill>
                </a:endParaRPr>
              </a:p>
            </p:txBody>
          </p:sp>
          <p:sp>
            <p:nvSpPr>
              <p:cNvPr id="66" name="Tekstiruutu 65">
                <a:extLst>
                  <a:ext uri="{FF2B5EF4-FFF2-40B4-BE49-F238E27FC236}">
                    <a16:creationId xmlns:a16="http://schemas.microsoft.com/office/drawing/2014/main" id="{B0F9828D-9979-24C3-E32E-E285956D3C02}"/>
                  </a:ext>
                </a:extLst>
              </p:cNvPr>
              <p:cNvSpPr txBox="1"/>
              <p:nvPr/>
            </p:nvSpPr>
            <p:spPr>
              <a:xfrm rot="16200000">
                <a:off x="2647525" y="2293308"/>
                <a:ext cx="2008100" cy="356436"/>
              </a:xfrm>
              <a:prstGeom prst="rect">
                <a:avLst/>
              </a:prstGeom>
              <a:grpFill/>
              <a:ln w="3175">
                <a:solidFill>
                  <a:schemeClr val="accent2">
                    <a:lumMod val="60000"/>
                    <a:lumOff val="40000"/>
                  </a:schemeClr>
                </a:solidFill>
              </a:ln>
            </p:spPr>
            <p:txBody>
              <a:bodyPr wrap="square" rtlCol="0">
                <a:spAutoFit/>
              </a:bodyPr>
              <a:lstStyle/>
              <a:p>
                <a:pPr algn="ctr"/>
                <a:r>
                  <a:rPr lang="fi-FI" sz="1000" b="1" dirty="0">
                    <a:solidFill>
                      <a:schemeClr val="bg1">
                        <a:lumMod val="50000"/>
                      </a:schemeClr>
                    </a:solidFill>
                  </a:rPr>
                  <a:t>PDF</a:t>
                </a:r>
                <a:r>
                  <a:rPr lang="fi-FI" sz="1000" dirty="0"/>
                  <a:t> </a:t>
                </a:r>
                <a:r>
                  <a:rPr lang="fi-FI" sz="1000" b="1" dirty="0">
                    <a:solidFill>
                      <a:schemeClr val="bg1">
                        <a:lumMod val="50000"/>
                      </a:schemeClr>
                    </a:solidFill>
                  </a:rPr>
                  <a:t>generointi</a:t>
                </a:r>
              </a:p>
            </p:txBody>
          </p:sp>
        </p:grpSp>
        <p:grpSp>
          <p:nvGrpSpPr>
            <p:cNvPr id="67" name="Ryhmä 66">
              <a:extLst>
                <a:ext uri="{FF2B5EF4-FFF2-40B4-BE49-F238E27FC236}">
                  <a16:creationId xmlns:a16="http://schemas.microsoft.com/office/drawing/2014/main" id="{F8C2290F-5C10-AA06-5E8D-18E478112E2B}"/>
                </a:ext>
              </a:extLst>
            </p:cNvPr>
            <p:cNvGrpSpPr/>
            <p:nvPr/>
          </p:nvGrpSpPr>
          <p:grpSpPr>
            <a:xfrm>
              <a:off x="3246785" y="1528879"/>
              <a:ext cx="755655" cy="3438735"/>
              <a:chOff x="3112306" y="1265497"/>
              <a:chExt cx="1179144" cy="2702129"/>
            </a:xfrm>
            <a:solidFill>
              <a:schemeClr val="accent2">
                <a:lumMod val="60000"/>
                <a:lumOff val="40000"/>
              </a:schemeClr>
            </a:solidFill>
          </p:grpSpPr>
          <p:sp>
            <p:nvSpPr>
              <p:cNvPr id="68" name="Nuoli: Alas 5">
                <a:extLst>
                  <a:ext uri="{FF2B5EF4-FFF2-40B4-BE49-F238E27FC236}">
                    <a16:creationId xmlns:a16="http://schemas.microsoft.com/office/drawing/2014/main" id="{95728A37-66C6-25EA-AAFE-FE0AEB93B0FD}"/>
                  </a:ext>
                </a:extLst>
              </p:cNvPr>
              <p:cNvSpPr/>
              <p:nvPr/>
            </p:nvSpPr>
            <p:spPr>
              <a:xfrm>
                <a:off x="3112306" y="1265497"/>
                <a:ext cx="1179144" cy="2702129"/>
              </a:xfrm>
              <a:prstGeom prst="downArrow">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solidFill>
                    <a:schemeClr val="bg1"/>
                  </a:solidFill>
                </a:endParaRPr>
              </a:p>
            </p:txBody>
          </p:sp>
          <p:sp>
            <p:nvSpPr>
              <p:cNvPr id="69" name="Tekstiruutu 68">
                <a:extLst>
                  <a:ext uri="{FF2B5EF4-FFF2-40B4-BE49-F238E27FC236}">
                    <a16:creationId xmlns:a16="http://schemas.microsoft.com/office/drawing/2014/main" id="{4B0E15D4-B787-9F1F-737B-331B41F7F821}"/>
                  </a:ext>
                </a:extLst>
              </p:cNvPr>
              <p:cNvSpPr txBox="1"/>
              <p:nvPr/>
            </p:nvSpPr>
            <p:spPr>
              <a:xfrm rot="16200000">
                <a:off x="2647525" y="2293308"/>
                <a:ext cx="2008100" cy="356436"/>
              </a:xfrm>
              <a:prstGeom prst="rect">
                <a:avLst/>
              </a:prstGeom>
              <a:grpFill/>
              <a:ln w="3175">
                <a:solidFill>
                  <a:schemeClr val="accent2">
                    <a:lumMod val="60000"/>
                    <a:lumOff val="40000"/>
                  </a:schemeClr>
                </a:solidFill>
              </a:ln>
            </p:spPr>
            <p:txBody>
              <a:bodyPr wrap="square" rtlCol="0">
                <a:spAutoFit/>
              </a:bodyPr>
              <a:lstStyle/>
              <a:p>
                <a:pPr algn="ctr"/>
                <a:r>
                  <a:rPr lang="fi-FI" sz="1000" b="1" dirty="0">
                    <a:solidFill>
                      <a:schemeClr val="bg1">
                        <a:lumMod val="50000"/>
                      </a:schemeClr>
                    </a:solidFill>
                  </a:rPr>
                  <a:t>Paperiprosessi</a:t>
                </a:r>
              </a:p>
            </p:txBody>
          </p:sp>
        </p:grpSp>
        <p:grpSp>
          <p:nvGrpSpPr>
            <p:cNvPr id="70" name="Ryhmä 69">
              <a:extLst>
                <a:ext uri="{FF2B5EF4-FFF2-40B4-BE49-F238E27FC236}">
                  <a16:creationId xmlns:a16="http://schemas.microsoft.com/office/drawing/2014/main" id="{E2265A02-A891-FB80-F037-C34ABB1F6E28}"/>
                </a:ext>
              </a:extLst>
            </p:cNvPr>
            <p:cNvGrpSpPr/>
            <p:nvPr/>
          </p:nvGrpSpPr>
          <p:grpSpPr>
            <a:xfrm>
              <a:off x="10535973" y="4797152"/>
              <a:ext cx="1181293" cy="1219054"/>
              <a:chOff x="10256556" y="163249"/>
              <a:chExt cx="2697936" cy="1588741"/>
            </a:xfrm>
          </p:grpSpPr>
          <p:sp>
            <p:nvSpPr>
              <p:cNvPr id="71" name="Suorakulmio: Pyöristetyt kulmat 9">
                <a:extLst>
                  <a:ext uri="{FF2B5EF4-FFF2-40B4-BE49-F238E27FC236}">
                    <a16:creationId xmlns:a16="http://schemas.microsoft.com/office/drawing/2014/main" id="{825A3C54-78EE-D98C-ADF4-60B05E93B599}"/>
                  </a:ext>
                </a:extLst>
              </p:cNvPr>
              <p:cNvSpPr/>
              <p:nvPr/>
            </p:nvSpPr>
            <p:spPr>
              <a:xfrm>
                <a:off x="10256558" y="163249"/>
                <a:ext cx="2697934" cy="425645"/>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Valmis</a:t>
                </a:r>
              </a:p>
            </p:txBody>
          </p:sp>
          <p:sp>
            <p:nvSpPr>
              <p:cNvPr id="72" name="Suorakulmio: Pyöristetyt kulmat 11">
                <a:extLst>
                  <a:ext uri="{FF2B5EF4-FFF2-40B4-BE49-F238E27FC236}">
                    <a16:creationId xmlns:a16="http://schemas.microsoft.com/office/drawing/2014/main" id="{11039E29-C47F-ACB2-5570-1205FBF54EDC}"/>
                  </a:ext>
                </a:extLst>
              </p:cNvPr>
              <p:cNvSpPr/>
              <p:nvPr/>
            </p:nvSpPr>
            <p:spPr>
              <a:xfrm>
                <a:off x="10256557" y="741087"/>
                <a:ext cx="2697933" cy="425646"/>
              </a:xfrm>
              <a:prstGeom prst="roundRect">
                <a:avLst>
                  <a:gd name="adj" fmla="val 0"/>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Työn alla</a:t>
                </a:r>
              </a:p>
            </p:txBody>
          </p:sp>
          <p:sp>
            <p:nvSpPr>
              <p:cNvPr id="73" name="Suorakulmio: Pyöristetyt kulmat 12">
                <a:extLst>
                  <a:ext uri="{FF2B5EF4-FFF2-40B4-BE49-F238E27FC236}">
                    <a16:creationId xmlns:a16="http://schemas.microsoft.com/office/drawing/2014/main" id="{041700D0-8A5D-84F1-166B-1B1BECFEA042}"/>
                  </a:ext>
                </a:extLst>
              </p:cNvPr>
              <p:cNvSpPr/>
              <p:nvPr/>
            </p:nvSpPr>
            <p:spPr>
              <a:xfrm>
                <a:off x="10256556" y="1326344"/>
                <a:ext cx="2697933" cy="425646"/>
              </a:xfrm>
              <a:prstGeom prst="roundRect">
                <a:avLst>
                  <a:gd name="adj" fmla="val 0"/>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Jonossa</a:t>
                </a:r>
              </a:p>
            </p:txBody>
          </p:sp>
        </p:grpSp>
        <p:sp>
          <p:nvSpPr>
            <p:cNvPr id="74" name="Suorakulmio: Pyöristetyt kulmat 43">
              <a:extLst>
                <a:ext uri="{FF2B5EF4-FFF2-40B4-BE49-F238E27FC236}">
                  <a16:creationId xmlns:a16="http://schemas.microsoft.com/office/drawing/2014/main" id="{3F90A886-C11A-DF43-0DF2-84048644B366}"/>
                </a:ext>
              </a:extLst>
            </p:cNvPr>
            <p:cNvSpPr/>
            <p:nvPr/>
          </p:nvSpPr>
          <p:spPr>
            <a:xfrm>
              <a:off x="7877937" y="1736231"/>
              <a:ext cx="1530431" cy="252609"/>
            </a:xfrm>
            <a:prstGeom prst="roundRect">
              <a:avLst>
                <a:gd name="adj" fmla="val 0"/>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Tietomallieditori</a:t>
              </a:r>
            </a:p>
          </p:txBody>
        </p:sp>
        <p:sp>
          <p:nvSpPr>
            <p:cNvPr id="75" name="Suorakulmio: Pyöristetyt kulmat 45">
              <a:extLst>
                <a:ext uri="{FF2B5EF4-FFF2-40B4-BE49-F238E27FC236}">
                  <a16:creationId xmlns:a16="http://schemas.microsoft.com/office/drawing/2014/main" id="{7259F78C-D894-17C4-077B-4FA5E4AE8F55}"/>
                </a:ext>
              </a:extLst>
            </p:cNvPr>
            <p:cNvSpPr/>
            <p:nvPr/>
          </p:nvSpPr>
          <p:spPr>
            <a:xfrm>
              <a:off x="6481422" y="2635285"/>
              <a:ext cx="1388725" cy="281160"/>
            </a:xfrm>
            <a:prstGeom prst="roundRect">
              <a:avLst>
                <a:gd name="adj" fmla="val 0"/>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Massatoiminnot</a:t>
              </a:r>
            </a:p>
          </p:txBody>
        </p:sp>
        <p:sp>
          <p:nvSpPr>
            <p:cNvPr id="76" name="Suorakulmio: Pyöristetyt kulmat 2">
              <a:extLst>
                <a:ext uri="{FF2B5EF4-FFF2-40B4-BE49-F238E27FC236}">
                  <a16:creationId xmlns:a16="http://schemas.microsoft.com/office/drawing/2014/main" id="{403300E8-3274-F838-FFE3-7B54D0BADFB8}"/>
                </a:ext>
              </a:extLst>
            </p:cNvPr>
            <p:cNvSpPr/>
            <p:nvPr/>
          </p:nvSpPr>
          <p:spPr>
            <a:xfrm>
              <a:off x="7947635" y="3645024"/>
              <a:ext cx="1388725" cy="276462"/>
            </a:xfrm>
            <a:prstGeom prst="roundRect">
              <a:avLst>
                <a:gd name="adj" fmla="val 0"/>
              </a:avLst>
            </a:prstGeom>
            <a:solidFill>
              <a:schemeClr val="accent4">
                <a:lumMod val="60000"/>
                <a:lumOff val="4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Massatoiminnot</a:t>
              </a:r>
            </a:p>
          </p:txBody>
        </p:sp>
        <p:sp>
          <p:nvSpPr>
            <p:cNvPr id="77" name="Suorakulmio: Pyöristetyt kulmat 46">
              <a:extLst>
                <a:ext uri="{FF2B5EF4-FFF2-40B4-BE49-F238E27FC236}">
                  <a16:creationId xmlns:a16="http://schemas.microsoft.com/office/drawing/2014/main" id="{9E73F62E-414A-F995-2629-000D09EE0A48}"/>
                </a:ext>
              </a:extLst>
            </p:cNvPr>
            <p:cNvSpPr/>
            <p:nvPr/>
          </p:nvSpPr>
          <p:spPr>
            <a:xfrm>
              <a:off x="7988529" y="2635284"/>
              <a:ext cx="1419839" cy="289660"/>
            </a:xfrm>
            <a:prstGeom prst="roundRect">
              <a:avLst>
                <a:gd name="adj" fmla="val 0"/>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Lausuntotyökalu</a:t>
              </a:r>
            </a:p>
          </p:txBody>
        </p:sp>
        <p:grpSp>
          <p:nvGrpSpPr>
            <p:cNvPr id="78" name="Ryhmä 77">
              <a:extLst>
                <a:ext uri="{FF2B5EF4-FFF2-40B4-BE49-F238E27FC236}">
                  <a16:creationId xmlns:a16="http://schemas.microsoft.com/office/drawing/2014/main" id="{AFDD2254-8782-EF02-DA63-BF810575C414}"/>
                </a:ext>
              </a:extLst>
            </p:cNvPr>
            <p:cNvGrpSpPr/>
            <p:nvPr/>
          </p:nvGrpSpPr>
          <p:grpSpPr>
            <a:xfrm>
              <a:off x="4002440" y="1528879"/>
              <a:ext cx="821052" cy="3462248"/>
              <a:chOff x="3103495" y="1288454"/>
              <a:chExt cx="1179144" cy="2702129"/>
            </a:xfrm>
            <a:solidFill>
              <a:schemeClr val="accent2">
                <a:lumMod val="60000"/>
                <a:lumOff val="40000"/>
              </a:schemeClr>
            </a:solidFill>
          </p:grpSpPr>
          <p:sp>
            <p:nvSpPr>
              <p:cNvPr id="79" name="Nuoli: Alas 33">
                <a:extLst>
                  <a:ext uri="{FF2B5EF4-FFF2-40B4-BE49-F238E27FC236}">
                    <a16:creationId xmlns:a16="http://schemas.microsoft.com/office/drawing/2014/main" id="{27CD3AD3-AD19-6819-86EA-8FC23DB9F03F}"/>
                  </a:ext>
                </a:extLst>
              </p:cNvPr>
              <p:cNvSpPr/>
              <p:nvPr/>
            </p:nvSpPr>
            <p:spPr>
              <a:xfrm>
                <a:off x="3103495" y="1288454"/>
                <a:ext cx="1179144" cy="2702129"/>
              </a:xfrm>
              <a:prstGeom prst="downArrow">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solidFill>
                    <a:schemeClr val="bg1"/>
                  </a:solidFill>
                </a:endParaRPr>
              </a:p>
            </p:txBody>
          </p:sp>
          <p:sp>
            <p:nvSpPr>
              <p:cNvPr id="80" name="Tekstiruutu 79">
                <a:extLst>
                  <a:ext uri="{FF2B5EF4-FFF2-40B4-BE49-F238E27FC236}">
                    <a16:creationId xmlns:a16="http://schemas.microsoft.com/office/drawing/2014/main" id="{31CA3842-8F10-6849-36E9-7289AD8927D3}"/>
                  </a:ext>
                </a:extLst>
              </p:cNvPr>
              <p:cNvSpPr txBox="1"/>
              <p:nvPr/>
            </p:nvSpPr>
            <p:spPr>
              <a:xfrm rot="16200000">
                <a:off x="2669332" y="2219531"/>
                <a:ext cx="2008100" cy="503990"/>
              </a:xfrm>
              <a:prstGeom prst="rect">
                <a:avLst/>
              </a:prstGeom>
              <a:grpFill/>
              <a:ln w="3175">
                <a:noFill/>
              </a:ln>
            </p:spPr>
            <p:txBody>
              <a:bodyPr wrap="square" rtlCol="0">
                <a:spAutoFit/>
              </a:bodyPr>
              <a:lstStyle/>
              <a:p>
                <a:pPr algn="ctr"/>
                <a:r>
                  <a:rPr lang="fi-FI" sz="1000" b="1" dirty="0">
                    <a:solidFill>
                      <a:schemeClr val="bg1">
                        <a:lumMod val="50000"/>
                      </a:schemeClr>
                    </a:solidFill>
                  </a:rPr>
                  <a:t>Asianhallinta</a:t>
                </a:r>
              </a:p>
            </p:txBody>
          </p:sp>
        </p:grpSp>
        <p:sp>
          <p:nvSpPr>
            <p:cNvPr id="81" name="Suorakulmio: Pyöristetyt kulmat 35">
              <a:extLst>
                <a:ext uri="{FF2B5EF4-FFF2-40B4-BE49-F238E27FC236}">
                  <a16:creationId xmlns:a16="http://schemas.microsoft.com/office/drawing/2014/main" id="{32787383-8486-BAC3-011B-43EEAD2F50E5}"/>
                </a:ext>
              </a:extLst>
            </p:cNvPr>
            <p:cNvSpPr/>
            <p:nvPr/>
          </p:nvSpPr>
          <p:spPr>
            <a:xfrm>
              <a:off x="7896200" y="5085184"/>
              <a:ext cx="1512168" cy="298066"/>
            </a:xfrm>
            <a:prstGeom prst="roundRect">
              <a:avLst>
                <a:gd name="adj" fmla="val 0"/>
              </a:avLst>
            </a:prstGeom>
            <a:solidFill>
              <a:schemeClr val="accent2">
                <a:lumMod val="60000"/>
                <a:lumOff val="4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Itseoikaisu</a:t>
              </a:r>
            </a:p>
          </p:txBody>
        </p:sp>
        <p:grpSp>
          <p:nvGrpSpPr>
            <p:cNvPr id="82" name="Ryhmä 81">
              <a:extLst>
                <a:ext uri="{FF2B5EF4-FFF2-40B4-BE49-F238E27FC236}">
                  <a16:creationId xmlns:a16="http://schemas.microsoft.com/office/drawing/2014/main" id="{099213C8-BC08-8B85-C2AD-608577C3E723}"/>
                </a:ext>
              </a:extLst>
            </p:cNvPr>
            <p:cNvGrpSpPr/>
            <p:nvPr/>
          </p:nvGrpSpPr>
          <p:grpSpPr>
            <a:xfrm>
              <a:off x="9838727" y="1528878"/>
              <a:ext cx="1873898" cy="1048133"/>
              <a:chOff x="10256554" y="141437"/>
              <a:chExt cx="3088133" cy="849421"/>
            </a:xfrm>
          </p:grpSpPr>
          <p:sp>
            <p:nvSpPr>
              <p:cNvPr id="83" name="Suorakulmio: Pyöristetyt kulmat 57">
                <a:extLst>
                  <a:ext uri="{FF2B5EF4-FFF2-40B4-BE49-F238E27FC236}">
                    <a16:creationId xmlns:a16="http://schemas.microsoft.com/office/drawing/2014/main" id="{35CB7144-013A-6099-A861-36D5DAB4E004}"/>
                  </a:ext>
                </a:extLst>
              </p:cNvPr>
              <p:cNvSpPr/>
              <p:nvPr/>
            </p:nvSpPr>
            <p:spPr>
              <a:xfrm>
                <a:off x="10256554" y="163249"/>
                <a:ext cx="3066926" cy="196214"/>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Yleisavustus</a:t>
                </a:r>
              </a:p>
            </p:txBody>
          </p:sp>
          <p:sp>
            <p:nvSpPr>
              <p:cNvPr id="84" name="Suorakulmio: Pyöristetyt kulmat 58">
                <a:extLst>
                  <a:ext uri="{FF2B5EF4-FFF2-40B4-BE49-F238E27FC236}">
                    <a16:creationId xmlns:a16="http://schemas.microsoft.com/office/drawing/2014/main" id="{9129E61E-20EF-8C98-AFA2-3CD5D929F0B8}"/>
                  </a:ext>
                </a:extLst>
              </p:cNvPr>
              <p:cNvSpPr/>
              <p:nvPr/>
            </p:nvSpPr>
            <p:spPr>
              <a:xfrm>
                <a:off x="10272176" y="141437"/>
                <a:ext cx="3072511" cy="849421"/>
              </a:xfrm>
              <a:prstGeom prst="roundRect">
                <a:avLst>
                  <a:gd name="adj" fmla="val 0"/>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r>
                  <a:rPr lang="fi-FI" sz="1200" b="1" dirty="0">
                    <a:solidFill>
                      <a:schemeClr val="bg1">
                        <a:lumMod val="50000"/>
                      </a:schemeClr>
                    </a:solidFill>
                  </a:rPr>
                  <a:t>Erityisavustukset: </a:t>
                </a:r>
              </a:p>
              <a:p>
                <a:pPr marL="171450" indent="-171450">
                  <a:buFontTx/>
                  <a:buChar char="-"/>
                </a:pPr>
                <a:r>
                  <a:rPr lang="fi-FI" sz="1200" b="1" dirty="0">
                    <a:solidFill>
                      <a:schemeClr val="bg1">
                        <a:lumMod val="50000"/>
                      </a:schemeClr>
                    </a:solidFill>
                  </a:rPr>
                  <a:t>Investointiavustus</a:t>
                </a:r>
              </a:p>
              <a:p>
                <a:pPr marL="171450" indent="-171450">
                  <a:buFontTx/>
                  <a:buChar char="-"/>
                </a:pPr>
                <a:r>
                  <a:rPr lang="fi-FI" sz="1200" b="1" dirty="0">
                    <a:solidFill>
                      <a:schemeClr val="bg1">
                        <a:lumMod val="50000"/>
                      </a:schemeClr>
                    </a:solidFill>
                  </a:rPr>
                  <a:t>Muu erityisavustus</a:t>
                </a:r>
              </a:p>
            </p:txBody>
          </p:sp>
        </p:grpSp>
        <p:sp>
          <p:nvSpPr>
            <p:cNvPr id="85" name="Suorakulmio: Pyöristetyt kulmat 60">
              <a:extLst>
                <a:ext uri="{FF2B5EF4-FFF2-40B4-BE49-F238E27FC236}">
                  <a16:creationId xmlns:a16="http://schemas.microsoft.com/office/drawing/2014/main" id="{A347837D-19F9-0E9D-4F50-3D49A811966F}"/>
                </a:ext>
              </a:extLst>
            </p:cNvPr>
            <p:cNvSpPr/>
            <p:nvPr/>
          </p:nvSpPr>
          <p:spPr>
            <a:xfrm>
              <a:off x="7218964" y="2132856"/>
              <a:ext cx="2189404" cy="389987"/>
            </a:xfrm>
            <a:prstGeom prst="roundRect">
              <a:avLst>
                <a:gd name="adj" fmla="val 0"/>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Muut hakijaryhmät (esim. ulkomaiset hakijat)</a:t>
              </a:r>
            </a:p>
          </p:txBody>
        </p:sp>
        <p:sp>
          <p:nvSpPr>
            <p:cNvPr id="86" name="Suorakulmio: Pyöristetyt kulmat 61">
              <a:extLst>
                <a:ext uri="{FF2B5EF4-FFF2-40B4-BE49-F238E27FC236}">
                  <a16:creationId xmlns:a16="http://schemas.microsoft.com/office/drawing/2014/main" id="{A3E188F1-D92F-C56C-2CBC-A5F58B5A394A}"/>
                </a:ext>
              </a:extLst>
            </p:cNvPr>
            <p:cNvSpPr/>
            <p:nvPr/>
          </p:nvSpPr>
          <p:spPr>
            <a:xfrm>
              <a:off x="5663951" y="2132856"/>
              <a:ext cx="1368153" cy="372854"/>
            </a:xfrm>
            <a:prstGeom prst="roundRect">
              <a:avLst>
                <a:gd name="adj" fmla="val 0"/>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Yksityishenkilöt hakijana</a:t>
              </a:r>
            </a:p>
          </p:txBody>
        </p:sp>
        <p:sp>
          <p:nvSpPr>
            <p:cNvPr id="87" name="Suorakulmio: Pyöristetyt kulmat 62">
              <a:extLst>
                <a:ext uri="{FF2B5EF4-FFF2-40B4-BE49-F238E27FC236}">
                  <a16:creationId xmlns:a16="http://schemas.microsoft.com/office/drawing/2014/main" id="{85B14E90-738B-8B6F-513C-E6ABF242C4D4}"/>
                </a:ext>
              </a:extLst>
            </p:cNvPr>
            <p:cNvSpPr/>
            <p:nvPr/>
          </p:nvSpPr>
          <p:spPr>
            <a:xfrm>
              <a:off x="4823492" y="4020449"/>
              <a:ext cx="1753826" cy="415877"/>
            </a:xfrm>
            <a:prstGeom prst="roundRect">
              <a:avLst>
                <a:gd name="adj" fmla="val 0"/>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Takaisinperinnät / palautuspyynnöt</a:t>
              </a:r>
            </a:p>
          </p:txBody>
        </p:sp>
        <p:sp>
          <p:nvSpPr>
            <p:cNvPr id="88" name="Suorakulmio: Pyöristetyt kulmat 14">
              <a:extLst>
                <a:ext uri="{FF2B5EF4-FFF2-40B4-BE49-F238E27FC236}">
                  <a16:creationId xmlns:a16="http://schemas.microsoft.com/office/drawing/2014/main" id="{0066EB10-B57C-1057-78A2-76A4F11FCA85}"/>
                </a:ext>
              </a:extLst>
            </p:cNvPr>
            <p:cNvSpPr/>
            <p:nvPr/>
          </p:nvSpPr>
          <p:spPr>
            <a:xfrm>
              <a:off x="6195965" y="3639440"/>
              <a:ext cx="1437043" cy="304551"/>
            </a:xfrm>
            <a:prstGeom prst="roundRect">
              <a:avLst>
                <a:gd name="adj" fmla="val 0"/>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Yhteishankkeet</a:t>
              </a:r>
            </a:p>
          </p:txBody>
        </p:sp>
        <p:sp>
          <p:nvSpPr>
            <p:cNvPr id="89" name="Suorakulmio: Pyöristetyt kulmat 15">
              <a:extLst>
                <a:ext uri="{FF2B5EF4-FFF2-40B4-BE49-F238E27FC236}">
                  <a16:creationId xmlns:a16="http://schemas.microsoft.com/office/drawing/2014/main" id="{CFFF5123-995C-3A78-D455-C3212D11DF48}"/>
                </a:ext>
              </a:extLst>
            </p:cNvPr>
            <p:cNvSpPr/>
            <p:nvPr/>
          </p:nvSpPr>
          <p:spPr>
            <a:xfrm>
              <a:off x="6162339" y="1710346"/>
              <a:ext cx="1197386" cy="280546"/>
            </a:xfrm>
            <a:prstGeom prst="roundRect">
              <a:avLst>
                <a:gd name="adj" fmla="val 0"/>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Apuraha</a:t>
              </a:r>
            </a:p>
          </p:txBody>
        </p:sp>
        <p:sp>
          <p:nvSpPr>
            <p:cNvPr id="90" name="Suorakulmio: Pyöristetyt kulmat 16">
              <a:extLst>
                <a:ext uri="{FF2B5EF4-FFF2-40B4-BE49-F238E27FC236}">
                  <a16:creationId xmlns:a16="http://schemas.microsoft.com/office/drawing/2014/main" id="{B0194480-565D-2DD3-56EB-135D97F8E707}"/>
                </a:ext>
              </a:extLst>
            </p:cNvPr>
            <p:cNvSpPr/>
            <p:nvPr/>
          </p:nvSpPr>
          <p:spPr>
            <a:xfrm>
              <a:off x="7988529" y="4095383"/>
              <a:ext cx="1434678" cy="379995"/>
            </a:xfrm>
            <a:prstGeom prst="roundRect">
              <a:avLst>
                <a:gd name="adj" fmla="val 0"/>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err="1">
                  <a:solidFill>
                    <a:schemeClr val="bg1">
                      <a:lumMod val="50000"/>
                    </a:schemeClr>
                  </a:solidFill>
                </a:rPr>
                <a:t>Maksupäätösperust</a:t>
              </a:r>
              <a:r>
                <a:rPr lang="fi-FI" sz="1200" b="1" dirty="0">
                  <a:solidFill>
                    <a:schemeClr val="bg1">
                      <a:lumMod val="50000"/>
                    </a:schemeClr>
                  </a:solidFill>
                </a:rPr>
                <a:t>. maksaminen</a:t>
              </a:r>
            </a:p>
          </p:txBody>
        </p:sp>
        <p:sp>
          <p:nvSpPr>
            <p:cNvPr id="91" name="Suorakulmio: Pyöristetyt kulmat 27">
              <a:extLst>
                <a:ext uri="{FF2B5EF4-FFF2-40B4-BE49-F238E27FC236}">
                  <a16:creationId xmlns:a16="http://schemas.microsoft.com/office/drawing/2014/main" id="{5BFC2592-D362-9CC6-2B5F-DFEABC31CA90}"/>
                </a:ext>
              </a:extLst>
            </p:cNvPr>
            <p:cNvSpPr/>
            <p:nvPr/>
          </p:nvSpPr>
          <p:spPr>
            <a:xfrm>
              <a:off x="3246947" y="6196590"/>
              <a:ext cx="1166019" cy="415876"/>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Minimitiedot hauista</a:t>
              </a:r>
            </a:p>
          </p:txBody>
        </p:sp>
        <p:sp>
          <p:nvSpPr>
            <p:cNvPr id="92" name="Suorakulmio: Pyöristetyt kulmat 28">
              <a:extLst>
                <a:ext uri="{FF2B5EF4-FFF2-40B4-BE49-F238E27FC236}">
                  <a16:creationId xmlns:a16="http://schemas.microsoft.com/office/drawing/2014/main" id="{B612BAE2-DFE6-A696-811C-BFC7D48AA5FB}"/>
                </a:ext>
              </a:extLst>
            </p:cNvPr>
            <p:cNvSpPr/>
            <p:nvPr/>
          </p:nvSpPr>
          <p:spPr>
            <a:xfrm>
              <a:off x="4483023" y="6208182"/>
              <a:ext cx="1512168" cy="415876"/>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Päätösten tiedot Excelillä</a:t>
              </a:r>
            </a:p>
          </p:txBody>
        </p:sp>
        <p:sp>
          <p:nvSpPr>
            <p:cNvPr id="93" name="Suorakulmio: Pyöristetyt kulmat 17">
              <a:extLst>
                <a:ext uri="{FF2B5EF4-FFF2-40B4-BE49-F238E27FC236}">
                  <a16:creationId xmlns:a16="http://schemas.microsoft.com/office/drawing/2014/main" id="{22BC0909-3E1F-F17D-208E-C416A7BDED29}"/>
                </a:ext>
              </a:extLst>
            </p:cNvPr>
            <p:cNvSpPr/>
            <p:nvPr/>
          </p:nvSpPr>
          <p:spPr>
            <a:xfrm>
              <a:off x="7740627" y="6201698"/>
              <a:ext cx="1955773" cy="395654"/>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Suomi.fi kirjautuminen (hallinnoi)</a:t>
              </a:r>
            </a:p>
          </p:txBody>
        </p:sp>
        <p:sp>
          <p:nvSpPr>
            <p:cNvPr id="94" name="Suorakulmio: Pyöristetyt kulmat 25">
              <a:extLst>
                <a:ext uri="{FF2B5EF4-FFF2-40B4-BE49-F238E27FC236}">
                  <a16:creationId xmlns:a16="http://schemas.microsoft.com/office/drawing/2014/main" id="{22E5F64A-A406-F210-FB0D-B96145027392}"/>
                </a:ext>
              </a:extLst>
            </p:cNvPr>
            <p:cNvSpPr/>
            <p:nvPr/>
          </p:nvSpPr>
          <p:spPr>
            <a:xfrm>
              <a:off x="4633727" y="2642382"/>
              <a:ext cx="1805625" cy="297643"/>
            </a:xfrm>
            <a:prstGeom prst="roundRect">
              <a:avLst>
                <a:gd name="adj" fmla="val 0"/>
              </a:avLst>
            </a:prstGeom>
            <a:solidFill>
              <a:schemeClr val="accent4">
                <a:lumMod val="60000"/>
                <a:lumOff val="40000"/>
              </a:schemeClr>
            </a:solidFill>
            <a:ln>
              <a:solidFill>
                <a:schemeClr val="tx1"/>
              </a:solidFill>
              <a:prstDash val="solid"/>
            </a:ln>
          </p:spPr>
          <p:style>
            <a:lnRef idx="2">
              <a:schemeClr val="accent2"/>
            </a:lnRef>
            <a:fillRef idx="1">
              <a:schemeClr val="lt1"/>
            </a:fillRef>
            <a:effectRef idx="0">
              <a:schemeClr val="accent2"/>
            </a:effectRef>
            <a:fontRef idx="minor">
              <a:schemeClr val="dk1"/>
            </a:fontRef>
          </p:style>
          <p:txBody>
            <a:bodyPr tIns="0" bIns="0" rtlCol="0" anchor="ctr"/>
            <a:lstStyle/>
            <a:p>
              <a:pPr algn="ctr"/>
              <a:endParaRPr lang="fi-FI" sz="1200" b="1" dirty="0">
                <a:solidFill>
                  <a:schemeClr val="bg1">
                    <a:lumMod val="50000"/>
                  </a:schemeClr>
                </a:solidFill>
              </a:endParaRPr>
            </a:p>
            <a:p>
              <a:pPr algn="ctr"/>
              <a:r>
                <a:rPr lang="fi-FI" sz="1200" b="1" dirty="0">
                  <a:solidFill>
                    <a:schemeClr val="bg1">
                      <a:lumMod val="50000"/>
                    </a:schemeClr>
                  </a:solidFill>
                </a:rPr>
                <a:t>Arvioinnin muutokset</a:t>
              </a:r>
            </a:p>
            <a:p>
              <a:pPr algn="ctr"/>
              <a:endParaRPr lang="fi-FI" sz="1200" b="1" dirty="0">
                <a:solidFill>
                  <a:schemeClr val="bg1">
                    <a:lumMod val="50000"/>
                  </a:schemeClr>
                </a:solidFill>
              </a:endParaRPr>
            </a:p>
          </p:txBody>
        </p:sp>
        <p:sp>
          <p:nvSpPr>
            <p:cNvPr id="95" name="Suorakulmio: Pyöristetyt kulmat 13">
              <a:extLst>
                <a:ext uri="{FF2B5EF4-FFF2-40B4-BE49-F238E27FC236}">
                  <a16:creationId xmlns:a16="http://schemas.microsoft.com/office/drawing/2014/main" id="{5D2555D3-24DF-2F36-423F-33BC97A1EE97}"/>
                </a:ext>
              </a:extLst>
            </p:cNvPr>
            <p:cNvSpPr/>
            <p:nvPr/>
          </p:nvSpPr>
          <p:spPr>
            <a:xfrm>
              <a:off x="10522782" y="6130172"/>
              <a:ext cx="1181292" cy="595081"/>
            </a:xfrm>
            <a:prstGeom prst="roundRect">
              <a:avLst>
                <a:gd name="adj" fmla="val 0"/>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Muutos edelliseen</a:t>
              </a:r>
            </a:p>
          </p:txBody>
        </p:sp>
        <p:sp>
          <p:nvSpPr>
            <p:cNvPr id="96" name="Suorakulmio: Pyöristetyt kulmat 18">
              <a:extLst>
                <a:ext uri="{FF2B5EF4-FFF2-40B4-BE49-F238E27FC236}">
                  <a16:creationId xmlns:a16="http://schemas.microsoft.com/office/drawing/2014/main" id="{0F808B97-A851-0D50-74ED-3CD8EAC8FD00}"/>
                </a:ext>
              </a:extLst>
            </p:cNvPr>
            <p:cNvSpPr/>
            <p:nvPr/>
          </p:nvSpPr>
          <p:spPr>
            <a:xfrm>
              <a:off x="6084000" y="6208182"/>
              <a:ext cx="1549008" cy="415876"/>
            </a:xfrm>
            <a:prstGeom prst="roundRect">
              <a:avLst>
                <a:gd name="adj" fmla="val 0"/>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Päätösten tiedot Rajapinnan kautta</a:t>
              </a:r>
            </a:p>
          </p:txBody>
        </p:sp>
        <p:sp>
          <p:nvSpPr>
            <p:cNvPr id="97" name="Suorakulmio: Pyöristetyt kulmat 26">
              <a:extLst>
                <a:ext uri="{FF2B5EF4-FFF2-40B4-BE49-F238E27FC236}">
                  <a16:creationId xmlns:a16="http://schemas.microsoft.com/office/drawing/2014/main" id="{43558CD0-E3E3-16C9-B072-ECDD752639C1}"/>
                </a:ext>
              </a:extLst>
            </p:cNvPr>
            <p:cNvSpPr/>
            <p:nvPr/>
          </p:nvSpPr>
          <p:spPr>
            <a:xfrm>
              <a:off x="6803248" y="4059504"/>
              <a:ext cx="821052" cy="384692"/>
            </a:xfrm>
            <a:prstGeom prst="roundRect">
              <a:avLst>
                <a:gd name="adj" fmla="val 0"/>
              </a:avLst>
            </a:prstGeom>
            <a:solidFill>
              <a:schemeClr val="accent4">
                <a:lumMod val="60000"/>
                <a:lumOff val="4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err="1">
                  <a:solidFill>
                    <a:schemeClr val="bg1">
                      <a:lumMod val="50000"/>
                    </a:schemeClr>
                  </a:solidFill>
                </a:rPr>
                <a:t>Seukot</a:t>
              </a:r>
              <a:endParaRPr lang="fi-FI" sz="1200" b="1" dirty="0">
                <a:solidFill>
                  <a:schemeClr val="bg1">
                    <a:lumMod val="50000"/>
                  </a:schemeClr>
                </a:solidFill>
              </a:endParaRPr>
            </a:p>
          </p:txBody>
        </p:sp>
        <p:sp>
          <p:nvSpPr>
            <p:cNvPr id="98" name="Suorakulmio: Pyöristetyt kulmat 29">
              <a:extLst>
                <a:ext uri="{FF2B5EF4-FFF2-40B4-BE49-F238E27FC236}">
                  <a16:creationId xmlns:a16="http://schemas.microsoft.com/office/drawing/2014/main" id="{C6AC2F90-A2BE-693F-8694-19542BE608B9}"/>
                </a:ext>
              </a:extLst>
            </p:cNvPr>
            <p:cNvSpPr/>
            <p:nvPr/>
          </p:nvSpPr>
          <p:spPr>
            <a:xfrm>
              <a:off x="7919189" y="5576443"/>
              <a:ext cx="1388725" cy="276462"/>
            </a:xfrm>
            <a:prstGeom prst="roundRect">
              <a:avLst>
                <a:gd name="adj" fmla="val 0"/>
              </a:avLst>
            </a:prstGeom>
            <a:solidFill>
              <a:schemeClr val="accent3">
                <a:lumMod val="60000"/>
                <a:lumOff val="4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tIns="0" bIns="0" rtlCol="0" anchor="ctr"/>
            <a:lstStyle/>
            <a:p>
              <a:pPr algn="ctr"/>
              <a:r>
                <a:rPr lang="fi-FI" sz="1200" b="1" dirty="0">
                  <a:solidFill>
                    <a:schemeClr val="bg1">
                      <a:lumMod val="50000"/>
                    </a:schemeClr>
                  </a:solidFill>
                </a:rPr>
                <a:t>Loppuraportti</a:t>
              </a:r>
            </a:p>
          </p:txBody>
        </p:sp>
      </p:grpSp>
      <p:sp>
        <p:nvSpPr>
          <p:cNvPr id="103" name="Suorakulmio 102"/>
          <p:cNvSpPr/>
          <p:nvPr/>
        </p:nvSpPr>
        <p:spPr>
          <a:xfrm>
            <a:off x="116474" y="80107"/>
            <a:ext cx="6859441" cy="698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accent1"/>
                </a:solidFill>
              </a:rPr>
              <a:t>Valtionavustuspalveluiden kehityksen valmiusaste</a:t>
            </a:r>
            <a:endParaRPr lang="fi-FI" sz="2000" b="1" dirty="0">
              <a:solidFill>
                <a:schemeClr val="accent1"/>
              </a:solidFill>
            </a:endParaRPr>
          </a:p>
        </p:txBody>
      </p:sp>
    </p:spTree>
    <p:extLst>
      <p:ext uri="{BB962C8B-B14F-4D97-AF65-F5344CB8AC3E}">
        <p14:creationId xmlns:p14="http://schemas.microsoft.com/office/powerpoint/2010/main" val="404136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Valtionavustushanke</a:t>
            </a:r>
            <a:endParaRPr lang="fi-FI" dirty="0"/>
          </a:p>
        </p:txBody>
      </p:sp>
    </p:spTree>
    <p:extLst>
      <p:ext uri="{BB962C8B-B14F-4D97-AF65-F5344CB8AC3E}">
        <p14:creationId xmlns:p14="http://schemas.microsoft.com/office/powerpoint/2010/main" val="74986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Automaatiosta odotetaan tuottavuushyötyjä</a:t>
            </a:r>
            <a:endParaRPr lang="fi-FI" dirty="0"/>
          </a:p>
        </p:txBody>
      </p:sp>
      <p:sp>
        <p:nvSpPr>
          <p:cNvPr id="3" name="Tekstin paikkamerkki 2"/>
          <p:cNvSpPr>
            <a:spLocks noGrp="1"/>
          </p:cNvSpPr>
          <p:nvPr>
            <p:ph type="body" idx="1"/>
          </p:nvPr>
        </p:nvSpPr>
        <p:spPr/>
        <p:txBody>
          <a:bodyPr>
            <a:normAutofit/>
          </a:bodyPr>
          <a:lstStyle/>
          <a:p>
            <a:r>
              <a:rPr lang="fi-FI" sz="2000" dirty="0" smtClean="0"/>
              <a:t>Valtionapuviranomaisten tarpeita</a:t>
            </a:r>
            <a:endParaRPr lang="fi-FI" sz="2000" dirty="0"/>
          </a:p>
        </p:txBody>
      </p:sp>
      <p:sp>
        <p:nvSpPr>
          <p:cNvPr id="4" name="Sisällön paikkamerkki 3"/>
          <p:cNvSpPr>
            <a:spLocks noGrp="1"/>
          </p:cNvSpPr>
          <p:nvPr>
            <p:ph sz="half" idx="10"/>
          </p:nvPr>
        </p:nvSpPr>
        <p:spPr/>
        <p:txBody>
          <a:bodyPr>
            <a:normAutofit/>
          </a:bodyPr>
          <a:lstStyle/>
          <a:p>
            <a:r>
              <a:rPr lang="fi-FI" sz="1600" dirty="0" smtClean="0"/>
              <a:t>Tietojen hyödyntäminen ja integraatiot</a:t>
            </a:r>
          </a:p>
          <a:p>
            <a:r>
              <a:rPr lang="fi-FI" sz="1600" dirty="0" smtClean="0"/>
              <a:t>Tekstianalyysityökalut</a:t>
            </a:r>
          </a:p>
          <a:p>
            <a:r>
              <a:rPr lang="fi-FI" sz="1600" dirty="0" smtClean="0"/>
              <a:t>Muu analytiikka</a:t>
            </a:r>
          </a:p>
          <a:p>
            <a:r>
              <a:rPr lang="fi-FI" sz="1600" dirty="0" smtClean="0"/>
              <a:t>Väliraporttien tarkastaminen</a:t>
            </a:r>
          </a:p>
          <a:p>
            <a:r>
              <a:rPr lang="fi-FI" sz="1600" dirty="0" smtClean="0"/>
              <a:t>Loppuraportin tarkastaminen</a:t>
            </a:r>
          </a:p>
          <a:p>
            <a:r>
              <a:rPr lang="fi-FI" sz="1600" dirty="0" smtClean="0"/>
              <a:t>Toiminnan ja talouden tarkastukset</a:t>
            </a:r>
          </a:p>
          <a:p>
            <a:r>
              <a:rPr lang="fi-FI" sz="1600" dirty="0" smtClean="0"/>
              <a:t>Sääntöpohjaisen automaation hyödyntäminen valtionavustusten myöntämisessä</a:t>
            </a:r>
            <a:endParaRPr lang="fi-FI" sz="1600" dirty="0"/>
          </a:p>
        </p:txBody>
      </p:sp>
      <p:sp>
        <p:nvSpPr>
          <p:cNvPr id="5" name="Tekstin paikkamerkki 4"/>
          <p:cNvSpPr>
            <a:spLocks noGrp="1"/>
          </p:cNvSpPr>
          <p:nvPr>
            <p:ph type="body" sz="quarter" idx="3"/>
          </p:nvPr>
        </p:nvSpPr>
        <p:spPr/>
        <p:txBody>
          <a:bodyPr>
            <a:normAutofit/>
          </a:bodyPr>
          <a:lstStyle/>
          <a:p>
            <a:r>
              <a:rPr lang="fi-FI" sz="2000" dirty="0" smtClean="0"/>
              <a:t>Valtionavustuspalveluiden nykytila </a:t>
            </a:r>
            <a:endParaRPr lang="fi-FI" sz="2000" dirty="0"/>
          </a:p>
        </p:txBody>
      </p:sp>
      <p:sp>
        <p:nvSpPr>
          <p:cNvPr id="6" name="Sisällön paikkamerkki 5"/>
          <p:cNvSpPr>
            <a:spLocks noGrp="1"/>
          </p:cNvSpPr>
          <p:nvPr>
            <p:ph sz="half" idx="2"/>
          </p:nvPr>
        </p:nvSpPr>
        <p:spPr>
          <a:xfrm>
            <a:off x="6172199" y="2550733"/>
            <a:ext cx="5216525" cy="3840235"/>
          </a:xfrm>
        </p:spPr>
        <p:txBody>
          <a:bodyPr>
            <a:noAutofit/>
          </a:bodyPr>
          <a:lstStyle/>
          <a:p>
            <a:r>
              <a:rPr lang="fi-FI" sz="1600" dirty="0" smtClean="0"/>
              <a:t>Sisäänkirjautuminen ja asiakasprofiilit </a:t>
            </a:r>
          </a:p>
          <a:p>
            <a:r>
              <a:rPr lang="fi-FI" sz="1600" dirty="0" smtClean="0"/>
              <a:t>Haut</a:t>
            </a:r>
          </a:p>
          <a:p>
            <a:r>
              <a:rPr lang="fi-FI" sz="1600" dirty="0" smtClean="0"/>
              <a:t>Avustusasiat ja asiakirjat </a:t>
            </a:r>
          </a:p>
          <a:p>
            <a:r>
              <a:rPr lang="fi-FI" sz="1600" dirty="0" smtClean="0"/>
              <a:t>Tutkiavustuksia.fi</a:t>
            </a:r>
          </a:p>
          <a:p>
            <a:r>
              <a:rPr lang="fi-FI" sz="1600" dirty="0" smtClean="0"/>
              <a:t>Tietomallieditori</a:t>
            </a:r>
          </a:p>
          <a:p>
            <a:r>
              <a:rPr lang="fi-FI" sz="1600" dirty="0" smtClean="0"/>
              <a:t>Maksatus- ja kirjanpitoaineisto</a:t>
            </a:r>
          </a:p>
          <a:p>
            <a:r>
              <a:rPr lang="fi-FI" sz="1600" dirty="0" smtClean="0"/>
              <a:t>Väli- ja loppuraportointi</a:t>
            </a:r>
          </a:p>
          <a:p>
            <a:r>
              <a:rPr lang="fi-FI" sz="1600" dirty="0" smtClean="0"/>
              <a:t>Herätteet ja tiedoksiannot </a:t>
            </a:r>
          </a:p>
          <a:p>
            <a:r>
              <a:rPr lang="fi-FI" sz="1600" dirty="0" smtClean="0"/>
              <a:t>Julkisuusluokka ja tietopyynnöt</a:t>
            </a:r>
          </a:p>
          <a:p>
            <a:r>
              <a:rPr lang="fi-FI" sz="1600" dirty="0" smtClean="0"/>
              <a:t>Tekniikka</a:t>
            </a:r>
            <a:endParaRPr lang="fi-FI" sz="1600" dirty="0"/>
          </a:p>
        </p:txBody>
      </p:sp>
    </p:spTree>
    <p:extLst>
      <p:ext uri="{BB962C8B-B14F-4D97-AF65-F5344CB8AC3E}">
        <p14:creationId xmlns:p14="http://schemas.microsoft.com/office/powerpoint/2010/main" val="345109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Tutustu tarkemmin </a:t>
            </a:r>
            <a:endParaRPr lang="fi-FI" dirty="0"/>
          </a:p>
        </p:txBody>
      </p:sp>
      <p:sp>
        <p:nvSpPr>
          <p:cNvPr id="3" name="Sisällön paikkamerkki 2"/>
          <p:cNvSpPr>
            <a:spLocks noGrp="1"/>
          </p:cNvSpPr>
          <p:nvPr>
            <p:ph sz="half" idx="1"/>
          </p:nvPr>
        </p:nvSpPr>
        <p:spPr>
          <a:xfrm>
            <a:off x="814161" y="1934764"/>
            <a:ext cx="4850039" cy="3781425"/>
          </a:xfrm>
        </p:spPr>
        <p:txBody>
          <a:bodyPr>
            <a:normAutofit/>
          </a:bodyPr>
          <a:lstStyle/>
          <a:p>
            <a:r>
              <a:rPr lang="fi-FI" sz="1600" b="1" dirty="0" smtClean="0">
                <a:solidFill>
                  <a:schemeClr val="accent1"/>
                </a:solidFill>
              </a:rPr>
              <a:t>Valtionavustuspalvelut </a:t>
            </a:r>
          </a:p>
          <a:p>
            <a:pPr lvl="1"/>
            <a:r>
              <a:rPr lang="fi-FI" sz="1400" dirty="0" smtClean="0">
                <a:hlinkClick r:id="rId2"/>
              </a:rPr>
              <a:t>Valtionavustuspalvelut</a:t>
            </a:r>
            <a:endParaRPr lang="fi-FI" sz="1400" dirty="0"/>
          </a:p>
          <a:p>
            <a:pPr lvl="1"/>
            <a:r>
              <a:rPr lang="fi-FI" sz="1400" dirty="0">
                <a:hlinkClick r:id="rId3"/>
              </a:rPr>
              <a:t>Toiminnallisuusopas</a:t>
            </a:r>
            <a:r>
              <a:rPr lang="fi-FI" sz="1400" dirty="0"/>
              <a:t> </a:t>
            </a:r>
            <a:endParaRPr lang="fi-FI" sz="1400" dirty="0" smtClean="0"/>
          </a:p>
          <a:p>
            <a:r>
              <a:rPr lang="fi-FI" sz="1600" b="1" dirty="0" smtClean="0">
                <a:solidFill>
                  <a:schemeClr val="accent1"/>
                </a:solidFill>
              </a:rPr>
              <a:t>Yhteys</a:t>
            </a:r>
          </a:p>
          <a:p>
            <a:pPr lvl="1"/>
            <a:r>
              <a:rPr lang="fi-FI" sz="1400" dirty="0" smtClean="0"/>
              <a:t>Toimialajohtaja </a:t>
            </a:r>
            <a:r>
              <a:rPr lang="fi-FI" sz="1400" b="1" dirty="0" smtClean="0">
                <a:solidFill>
                  <a:schemeClr val="accent1"/>
                </a:solidFill>
              </a:rPr>
              <a:t>Mari </a:t>
            </a:r>
            <a:r>
              <a:rPr lang="fi-FI" sz="1400" b="1" dirty="0" err="1" smtClean="0">
                <a:solidFill>
                  <a:schemeClr val="accent1"/>
                </a:solidFill>
              </a:rPr>
              <a:t>Näätsaari</a:t>
            </a:r>
            <a:r>
              <a:rPr lang="fi-FI" sz="1400" dirty="0" smtClean="0"/>
              <a:t>, Valtiokonttori, </a:t>
            </a:r>
            <a:r>
              <a:rPr lang="fi-FI" sz="1400" dirty="0" smtClean="0">
                <a:hlinkClick r:id="rId4"/>
              </a:rPr>
              <a:t>mari.naatsaari@valtiokonttori.fi</a:t>
            </a:r>
            <a:r>
              <a:rPr lang="fi-FI" sz="1400" dirty="0" smtClean="0"/>
              <a:t>  </a:t>
            </a:r>
          </a:p>
          <a:p>
            <a:pPr lvl="1"/>
            <a:r>
              <a:rPr lang="fi-FI" sz="1400" dirty="0" smtClean="0">
                <a:hlinkClick r:id="rId5"/>
              </a:rPr>
              <a:t>valtionavustuspalvelut@valtiokonttori.fi</a:t>
            </a:r>
            <a:r>
              <a:rPr lang="fi-FI" sz="1400" dirty="0" smtClean="0"/>
              <a:t>  </a:t>
            </a:r>
            <a:r>
              <a:rPr lang="fi-FI" sz="1400" b="1" dirty="0" smtClean="0">
                <a:solidFill>
                  <a:schemeClr val="accent1"/>
                </a:solidFill>
              </a:rPr>
              <a:t> </a:t>
            </a:r>
            <a:endParaRPr lang="fi-FI" sz="1050" dirty="0"/>
          </a:p>
        </p:txBody>
      </p:sp>
      <p:pic>
        <p:nvPicPr>
          <p:cNvPr id="6" name="Kuvan paikkamerkki 4"/>
          <p:cNvPicPr>
            <a:picLocks noChangeAspect="1"/>
          </p:cNvPicPr>
          <p:nvPr/>
        </p:nvPicPr>
        <p:blipFill>
          <a:blip r:embed="rId6">
            <a:extLst>
              <a:ext uri="{28A0092B-C50C-407E-A947-70E740481C1C}">
                <a14:useLocalDpi xmlns:a14="http://schemas.microsoft.com/office/drawing/2010/main" val="0"/>
              </a:ext>
            </a:extLst>
          </a:blip>
          <a:srcRect l="5933" r="5933"/>
          <a:stretch>
            <a:fillRect/>
          </a:stretch>
        </p:blipFill>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pic>
    </p:spTree>
    <p:extLst>
      <p:ext uri="{BB962C8B-B14F-4D97-AF65-F5344CB8AC3E}">
        <p14:creationId xmlns:p14="http://schemas.microsoft.com/office/powerpoint/2010/main" val="249096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EBD5E47-586D-2B3F-F1D0-8C682154C881}"/>
              </a:ext>
            </a:extLst>
          </p:cNvPr>
          <p:cNvSpPr>
            <a:spLocks noGrp="1"/>
          </p:cNvSpPr>
          <p:nvPr>
            <p:ph type="title"/>
          </p:nvPr>
        </p:nvSpPr>
        <p:spPr/>
        <p:txBody>
          <a:bodyPr/>
          <a:lstStyle/>
          <a:p>
            <a:r>
              <a:rPr lang="fi-FI" dirty="0" smtClean="0"/>
              <a:t>Lisätiedot </a:t>
            </a:r>
            <a:endParaRPr lang="fi-FI" dirty="0"/>
          </a:p>
        </p:txBody>
      </p:sp>
      <p:sp>
        <p:nvSpPr>
          <p:cNvPr id="2" name="Alaotsikko 1">
            <a:extLst>
              <a:ext uri="{FF2B5EF4-FFF2-40B4-BE49-F238E27FC236}">
                <a16:creationId xmlns:a16="http://schemas.microsoft.com/office/drawing/2014/main" id="{AA25236A-989A-B9CB-9EE9-348A39670ED4}"/>
              </a:ext>
            </a:extLst>
          </p:cNvPr>
          <p:cNvSpPr>
            <a:spLocks noGrp="1"/>
          </p:cNvSpPr>
          <p:nvPr>
            <p:ph type="subTitle" idx="1"/>
          </p:nvPr>
        </p:nvSpPr>
        <p:spPr/>
        <p:txBody>
          <a:bodyPr/>
          <a:lstStyle/>
          <a:p>
            <a:r>
              <a:rPr lang="fi-FI" dirty="0" smtClean="0"/>
              <a:t>Tuula </a:t>
            </a:r>
            <a:r>
              <a:rPr lang="fi-FI" dirty="0" err="1" smtClean="0"/>
              <a:t>lybeck</a:t>
            </a:r>
            <a:r>
              <a:rPr lang="fi-FI" dirty="0" smtClean="0"/>
              <a:t>, hankejohtaja </a:t>
            </a:r>
            <a:r>
              <a:rPr lang="fi-FI" dirty="0"/>
              <a:t/>
            </a:r>
            <a:br>
              <a:rPr lang="fi-FI" dirty="0"/>
            </a:br>
            <a:r>
              <a:rPr lang="fi-FI" dirty="0" smtClean="0"/>
              <a:t>tuula.lybeck@gov.fi </a:t>
            </a:r>
            <a:r>
              <a:rPr lang="fi-FI" dirty="0"/>
              <a:t/>
            </a:r>
            <a:br>
              <a:rPr lang="fi-FI" dirty="0"/>
            </a:br>
            <a:r>
              <a:rPr lang="fi-FI" dirty="0"/>
              <a:t>vm.fi | @VMuutiset</a:t>
            </a:r>
            <a:r>
              <a:rPr lang="en-FI" dirty="0"/>
              <a:t> </a:t>
            </a:r>
          </a:p>
        </p:txBody>
      </p:sp>
    </p:spTree>
    <p:extLst>
      <p:ext uri="{BB962C8B-B14F-4D97-AF65-F5344CB8AC3E}">
        <p14:creationId xmlns:p14="http://schemas.microsoft.com/office/powerpoint/2010/main" val="22869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Tausta-aineistoa seuraavaa kokousta varten</a:t>
            </a:r>
            <a:endParaRPr lang="fi-FI" dirty="0"/>
          </a:p>
        </p:txBody>
      </p:sp>
    </p:spTree>
    <p:extLst>
      <p:ext uri="{BB962C8B-B14F-4D97-AF65-F5344CB8AC3E}">
        <p14:creationId xmlns:p14="http://schemas.microsoft.com/office/powerpoint/2010/main" val="149254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Kansalaisyhteiskunta ja julkinen rahoitus </a:t>
            </a:r>
            <a:endParaRPr lang="fi-FI" dirty="0"/>
          </a:p>
        </p:txBody>
      </p:sp>
    </p:spTree>
    <p:extLst>
      <p:ext uri="{BB962C8B-B14F-4D97-AF65-F5344CB8AC3E}">
        <p14:creationId xmlns:p14="http://schemas.microsoft.com/office/powerpoint/2010/main" val="398373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Kansalaisyhteiskunta ja yleishyödyllisyys</a:t>
            </a:r>
            <a:endParaRPr lang="fi-FI" dirty="0"/>
          </a:p>
        </p:txBody>
      </p:sp>
      <p:sp>
        <p:nvSpPr>
          <p:cNvPr id="3" name="Sisällön paikkamerkki 2"/>
          <p:cNvSpPr>
            <a:spLocks noGrp="1"/>
          </p:cNvSpPr>
          <p:nvPr>
            <p:ph idx="1"/>
          </p:nvPr>
        </p:nvSpPr>
        <p:spPr/>
        <p:txBody>
          <a:bodyPr>
            <a:noAutofit/>
          </a:bodyPr>
          <a:lstStyle/>
          <a:p>
            <a:r>
              <a:rPr lang="fi-FI" sz="1400" dirty="0"/>
              <a:t>Kansalaisyhteiskunnan toiminta on vapaaehtoista ja arvoperusteista. </a:t>
            </a:r>
            <a:r>
              <a:rPr lang="fi-FI" sz="1400" b="1" dirty="0">
                <a:solidFill>
                  <a:schemeClr val="accent1"/>
                </a:solidFill>
              </a:rPr>
              <a:t>Yleishyödyllisyys</a:t>
            </a:r>
            <a:r>
              <a:rPr lang="fi-FI" sz="1400" dirty="0"/>
              <a:t> on kansalaisyhteiskunnan yksi ideologinen kulmakivi. Eräitä keskeisiä  kansalaisyhteiskunnan toimijoita ovat esimerkiksi erilaiset ihmisten vapaaehtoiseen osallistumiseen perustuvat sosiaaliset verkostot ja yleishyödylliset yhteisöt, yhteiskunnalliseen muutokseen pyrkivät yhteiskunnalliset liikkeet sekä rekisteröityneet yhdistykset ja säätiöt</a:t>
            </a:r>
            <a:r>
              <a:rPr lang="fi-FI" sz="1400" dirty="0" smtClean="0"/>
              <a:t>.</a:t>
            </a:r>
          </a:p>
          <a:p>
            <a:r>
              <a:rPr lang="fi-FI" sz="1400" b="1" dirty="0">
                <a:solidFill>
                  <a:schemeClr val="accent1"/>
                </a:solidFill>
              </a:rPr>
              <a:t>Yhdistystoiminta</a:t>
            </a:r>
            <a:r>
              <a:rPr lang="fi-FI" sz="1400" dirty="0"/>
              <a:t> perustuu yhdistymisvapauteen. Toiminnan tarkoituksena ei ole voiton tavoittelu, mutta toiminta tuottaa monia hyötyjä kansalaistoimijalle itselleen ja koko yhteiskunnalle. Osa yhdistyksistä ja säätiöistä tuottaa myös palveluja</a:t>
            </a:r>
            <a:r>
              <a:rPr lang="fi-FI" sz="1400" dirty="0" smtClean="0"/>
              <a:t>.</a:t>
            </a:r>
          </a:p>
          <a:p>
            <a:r>
              <a:rPr lang="fi-FI" sz="1400" dirty="0"/>
              <a:t>Suomessa on pitkät perinteet </a:t>
            </a:r>
            <a:r>
              <a:rPr lang="fi-FI" sz="1400" b="1" dirty="0">
                <a:solidFill>
                  <a:schemeClr val="accent1"/>
                </a:solidFill>
              </a:rPr>
              <a:t>kansalaisyhteiskunnan ja hallinnon kumppanuudesta </a:t>
            </a:r>
            <a:r>
              <a:rPr lang="fi-FI" sz="1400" dirty="0"/>
              <a:t>sekä kansalaisyhteiskunnan monimuotoisuuden ja toimintamahdollisuuksien tukemisesta. Kansalaistoiminnalla on keskeinen merkitys suomalaisen demokratian, yhteiskunnan toiminnan ja kehityksen sekä ihmisten hyvinvoinnin kannalta.</a:t>
            </a:r>
            <a:endParaRPr lang="fi-FI" sz="1400" dirty="0" smtClean="0"/>
          </a:p>
          <a:p>
            <a:pPr marL="0" indent="0">
              <a:buNone/>
            </a:pPr>
            <a:r>
              <a:rPr lang="fi-FI" sz="1400" b="1" dirty="0" smtClean="0">
                <a:solidFill>
                  <a:schemeClr val="accent1"/>
                </a:solidFill>
              </a:rPr>
              <a:t>Lähde</a:t>
            </a:r>
            <a:r>
              <a:rPr lang="fi-FI" sz="1400" dirty="0" smtClean="0"/>
              <a:t>: </a:t>
            </a:r>
            <a:r>
              <a:rPr lang="fi-FI" sz="1400" dirty="0" smtClean="0">
                <a:hlinkClick r:id="rId2"/>
              </a:rPr>
              <a:t>Kansalaisyhteiskunta </a:t>
            </a:r>
            <a:r>
              <a:rPr lang="fi-FI" sz="1400" dirty="0" err="1" smtClean="0">
                <a:hlinkClick r:id="rId2"/>
              </a:rPr>
              <a:t>eOppiva</a:t>
            </a:r>
            <a:r>
              <a:rPr lang="fi-FI" sz="1400" dirty="0" smtClean="0">
                <a:hlinkClick r:id="rId2"/>
              </a:rPr>
              <a:t>-koulutus</a:t>
            </a:r>
            <a:endParaRPr lang="fi-FI" sz="1400" dirty="0" smtClean="0"/>
          </a:p>
        </p:txBody>
      </p:sp>
    </p:spTree>
    <p:extLst>
      <p:ext uri="{BB962C8B-B14F-4D97-AF65-F5344CB8AC3E}">
        <p14:creationId xmlns:p14="http://schemas.microsoft.com/office/powerpoint/2010/main" val="31909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Julkisen rahoituksen yleisiä haasteita</a:t>
            </a:r>
            <a:endParaRPr lang="fi-FI" dirty="0"/>
          </a:p>
        </p:txBody>
      </p:sp>
      <p:sp>
        <p:nvSpPr>
          <p:cNvPr id="3" name="Sisällön paikkamerkki 2"/>
          <p:cNvSpPr>
            <a:spLocks noGrp="1"/>
          </p:cNvSpPr>
          <p:nvPr>
            <p:ph sz="half" idx="10"/>
          </p:nvPr>
        </p:nvSpPr>
        <p:spPr>
          <a:xfrm>
            <a:off x="812420" y="1944414"/>
            <a:ext cx="4462408" cy="4353516"/>
          </a:xfrm>
        </p:spPr>
        <p:txBody>
          <a:bodyPr>
            <a:normAutofit lnSpcReduction="10000"/>
          </a:bodyPr>
          <a:lstStyle/>
          <a:p>
            <a:r>
              <a:rPr lang="fi-FI" sz="1400" b="1" dirty="0">
                <a:hlinkClick r:id="rId2"/>
              </a:rPr>
              <a:t>OECD</a:t>
            </a:r>
            <a:r>
              <a:rPr lang="fi-FI" sz="1400" dirty="0"/>
              <a:t> on arvioinut suomalaisen kansalaisyhteiskunnan toimintamahdollisuuksia 2021 ilmestyneessä </a:t>
            </a:r>
            <a:r>
              <a:rPr lang="fi-FI" sz="1400" dirty="0" smtClean="0"/>
              <a:t>raportissaan ja </a:t>
            </a:r>
            <a:r>
              <a:rPr lang="fi-FI" sz="1400" dirty="0"/>
              <a:t>antanut Suomelle useita </a:t>
            </a:r>
            <a:r>
              <a:rPr lang="fi-FI" sz="1400" dirty="0" smtClean="0"/>
              <a:t>suosituksia. </a:t>
            </a:r>
          </a:p>
          <a:p>
            <a:r>
              <a:rPr lang="fi-FI" sz="1400" b="1" dirty="0" smtClean="0">
                <a:solidFill>
                  <a:schemeClr val="accent1"/>
                </a:solidFill>
              </a:rPr>
              <a:t>Julkisen rahoituksen yleisiä haasteita	</a:t>
            </a:r>
          </a:p>
          <a:p>
            <a:pPr lvl="1"/>
            <a:r>
              <a:rPr lang="fi-FI" sz="1400" dirty="0"/>
              <a:t>L</a:t>
            </a:r>
            <a:r>
              <a:rPr lang="fi-FI" sz="1400" dirty="0" smtClean="0"/>
              <a:t>äpinäkyvä ja hallintorajat ylittävä tapa hakea valtionavustuksia puuttuu.</a:t>
            </a:r>
          </a:p>
          <a:p>
            <a:pPr lvl="1"/>
            <a:r>
              <a:rPr lang="fi-FI" sz="1400" dirty="0" smtClean="0"/>
              <a:t>Valtionavustusten saajat ovat vakiintuneita.</a:t>
            </a:r>
          </a:p>
          <a:p>
            <a:pPr lvl="1"/>
            <a:r>
              <a:rPr lang="fi-FI" sz="1400" dirty="0" smtClean="0"/>
              <a:t>Rahoitus koetaan lyhytaikaiseksi / -kestoiseksi.</a:t>
            </a:r>
          </a:p>
          <a:p>
            <a:pPr lvl="1"/>
            <a:r>
              <a:rPr lang="fi-FI" sz="1400" dirty="0" smtClean="0"/>
              <a:t>Ennakkovalvonta on vähäistä. </a:t>
            </a:r>
          </a:p>
          <a:p>
            <a:pPr lvl="1"/>
            <a:r>
              <a:rPr lang="fi-FI" sz="1400" dirty="0" smtClean="0"/>
              <a:t>Vaikuttavuuden arviointi ei ole systemaattista.</a:t>
            </a:r>
          </a:p>
          <a:p>
            <a:pPr lvl="1"/>
            <a:r>
              <a:rPr lang="fi-FI" sz="1400" dirty="0" smtClean="0"/>
              <a:t>Byrokratiaa on vähennettävä.</a:t>
            </a:r>
          </a:p>
          <a:p>
            <a:pPr lvl="1"/>
            <a:r>
              <a:rPr lang="fi-FI" sz="1400" dirty="0" smtClean="0"/>
              <a:t>Järjestöjen autonomia on turvattava. </a:t>
            </a:r>
            <a:endParaRPr lang="fi-FI" sz="1400" dirty="0"/>
          </a:p>
        </p:txBody>
      </p:sp>
      <p:pic>
        <p:nvPicPr>
          <p:cNvPr id="7" name="Kuvan paikkamerkki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538" r="20538"/>
          <a:stretch>
            <a:fillRect/>
          </a:stretch>
        </p:blipFill>
        <p:spPr/>
      </p:pic>
    </p:spTree>
    <p:extLst>
      <p:ext uri="{BB962C8B-B14F-4D97-AF65-F5344CB8AC3E}">
        <p14:creationId xmlns:p14="http://schemas.microsoft.com/office/powerpoint/2010/main" val="94405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Kansalaisyhteiskunnan </a:t>
            </a:r>
            <a:br>
              <a:rPr lang="fi-FI" dirty="0" smtClean="0"/>
            </a:br>
            <a:r>
              <a:rPr lang="fi-FI" dirty="0" smtClean="0"/>
              <a:t>toimintamahdollisuuksien tukeminen</a:t>
            </a:r>
            <a:endParaRPr lang="fi-FI" dirty="0"/>
          </a:p>
        </p:txBody>
      </p:sp>
      <p:sp>
        <p:nvSpPr>
          <p:cNvPr id="3" name="Tekstin paikkamerkki 2"/>
          <p:cNvSpPr>
            <a:spLocks noGrp="1"/>
          </p:cNvSpPr>
          <p:nvPr>
            <p:ph type="body" idx="1"/>
          </p:nvPr>
        </p:nvSpPr>
        <p:spPr/>
        <p:txBody>
          <a:bodyPr>
            <a:normAutofit lnSpcReduction="10000"/>
          </a:bodyPr>
          <a:lstStyle/>
          <a:p>
            <a:r>
              <a:rPr lang="fi-FI" dirty="0" smtClean="0"/>
              <a:t>Muutosten kohtaaminen</a:t>
            </a:r>
            <a:endParaRPr lang="fi-FI" dirty="0"/>
          </a:p>
        </p:txBody>
      </p:sp>
      <p:sp>
        <p:nvSpPr>
          <p:cNvPr id="4" name="Sisällön paikkamerkki 3"/>
          <p:cNvSpPr>
            <a:spLocks noGrp="1"/>
          </p:cNvSpPr>
          <p:nvPr>
            <p:ph sz="half" idx="10"/>
          </p:nvPr>
        </p:nvSpPr>
        <p:spPr/>
        <p:txBody>
          <a:bodyPr/>
          <a:lstStyle/>
          <a:p>
            <a:r>
              <a:rPr lang="fi-FI" sz="1400" dirty="0" smtClean="0"/>
              <a:t>Ikääntyvä </a:t>
            </a:r>
            <a:r>
              <a:rPr lang="fi-FI" sz="1400" dirty="0"/>
              <a:t>ja monimuotoistuva väestö </a:t>
            </a:r>
            <a:r>
              <a:rPr lang="fi-FI" sz="1400" dirty="0" smtClean="0"/>
              <a:t/>
            </a:r>
            <a:br>
              <a:rPr lang="fi-FI" sz="1400" dirty="0" smtClean="0"/>
            </a:br>
            <a:r>
              <a:rPr lang="fi-FI" sz="1400" dirty="0" smtClean="0"/>
              <a:t>ja </a:t>
            </a:r>
            <a:r>
              <a:rPr lang="fi-FI" sz="1400" dirty="0"/>
              <a:t>muuttuva </a:t>
            </a:r>
            <a:r>
              <a:rPr lang="fi-FI" sz="1400" dirty="0" smtClean="0"/>
              <a:t>ikärakenne</a:t>
            </a:r>
          </a:p>
          <a:p>
            <a:r>
              <a:rPr lang="fi-FI" sz="1400" dirty="0" smtClean="0"/>
              <a:t>Ammattimaistuva järjestökenttä</a:t>
            </a:r>
          </a:p>
          <a:p>
            <a:r>
              <a:rPr lang="fi-FI" sz="1400" dirty="0" smtClean="0"/>
              <a:t>Ihmisten </a:t>
            </a:r>
            <a:r>
              <a:rPr lang="fi-FI" sz="1400" dirty="0"/>
              <a:t>ajankäytön muutokset </a:t>
            </a:r>
            <a:endParaRPr lang="fi-FI" sz="1400" dirty="0" smtClean="0"/>
          </a:p>
          <a:p>
            <a:r>
              <a:rPr lang="fi-FI" sz="1400" dirty="0" err="1" smtClean="0"/>
              <a:t>Digitalisaation</a:t>
            </a:r>
            <a:r>
              <a:rPr lang="fi-FI" sz="1400" dirty="0" smtClean="0"/>
              <a:t> vaikutukset</a:t>
            </a:r>
          </a:p>
          <a:p>
            <a:pPr marL="0" indent="0">
              <a:buNone/>
            </a:pPr>
            <a:endParaRPr lang="fi-FI" sz="1400" dirty="0"/>
          </a:p>
          <a:p>
            <a:pPr marL="0" indent="0">
              <a:buNone/>
            </a:pPr>
            <a:r>
              <a:rPr lang="fi-FI" sz="1400" b="1" dirty="0">
                <a:solidFill>
                  <a:schemeClr val="accent1"/>
                </a:solidFill>
              </a:rPr>
              <a:t>Lähde</a:t>
            </a:r>
            <a:r>
              <a:rPr lang="fi-FI" sz="1400" dirty="0"/>
              <a:t>: </a:t>
            </a:r>
            <a:r>
              <a:rPr lang="fi-FI" sz="1400" dirty="0">
                <a:hlinkClick r:id="rId2"/>
              </a:rPr>
              <a:t>Kansalaisyhteiskunta </a:t>
            </a:r>
            <a:r>
              <a:rPr lang="fi-FI" sz="1400" dirty="0" err="1">
                <a:hlinkClick r:id="rId2"/>
              </a:rPr>
              <a:t>eOppiva</a:t>
            </a:r>
            <a:r>
              <a:rPr lang="fi-FI" sz="1400" dirty="0">
                <a:hlinkClick r:id="rId2"/>
              </a:rPr>
              <a:t>-koulutus</a:t>
            </a:r>
            <a:endParaRPr lang="fi-FI" sz="1400" dirty="0"/>
          </a:p>
          <a:p>
            <a:pPr marL="0" indent="0">
              <a:buNone/>
            </a:pPr>
            <a:r>
              <a:rPr lang="fi-FI" sz="1400" dirty="0" smtClean="0"/>
              <a:t> </a:t>
            </a:r>
            <a:endParaRPr lang="fi-FI" sz="1400" dirty="0"/>
          </a:p>
          <a:p>
            <a:endParaRPr lang="fi-FI" dirty="0"/>
          </a:p>
        </p:txBody>
      </p:sp>
      <p:sp>
        <p:nvSpPr>
          <p:cNvPr id="5" name="Tekstin paikkamerkki 4"/>
          <p:cNvSpPr>
            <a:spLocks noGrp="1"/>
          </p:cNvSpPr>
          <p:nvPr>
            <p:ph type="body" sz="quarter" idx="3"/>
          </p:nvPr>
        </p:nvSpPr>
        <p:spPr/>
        <p:txBody>
          <a:bodyPr>
            <a:normAutofit lnSpcReduction="10000"/>
          </a:bodyPr>
          <a:lstStyle/>
          <a:p>
            <a:r>
              <a:rPr lang="fi-FI" dirty="0" smtClean="0"/>
              <a:t>Ratkaisujen etsiminen (”5R”) </a:t>
            </a:r>
            <a:endParaRPr lang="fi-FI" dirty="0"/>
          </a:p>
        </p:txBody>
      </p:sp>
      <p:sp>
        <p:nvSpPr>
          <p:cNvPr id="6" name="Sisällön paikkamerkki 5"/>
          <p:cNvSpPr>
            <a:spLocks noGrp="1"/>
          </p:cNvSpPr>
          <p:nvPr>
            <p:ph sz="half" idx="2"/>
          </p:nvPr>
        </p:nvSpPr>
        <p:spPr/>
        <p:txBody>
          <a:bodyPr numCol="2">
            <a:normAutofit fontScale="92500" lnSpcReduction="20000"/>
          </a:bodyPr>
          <a:lstStyle/>
          <a:p>
            <a:pPr marL="0" indent="0">
              <a:buNone/>
            </a:pPr>
            <a:r>
              <a:rPr lang="fi-FI" sz="1500" b="1" dirty="0" smtClean="0">
                <a:solidFill>
                  <a:schemeClr val="accent1"/>
                </a:solidFill>
              </a:rPr>
              <a:t>Hallinnon kehittäminen</a:t>
            </a:r>
          </a:p>
          <a:p>
            <a:r>
              <a:rPr lang="fi-FI" sz="1500" dirty="0" smtClean="0"/>
              <a:t>Sääntely</a:t>
            </a:r>
            <a:endParaRPr lang="fi-FI" sz="1500" dirty="0"/>
          </a:p>
          <a:p>
            <a:r>
              <a:rPr lang="fi-FI" sz="1500" dirty="0"/>
              <a:t>Resurssit </a:t>
            </a:r>
          </a:p>
          <a:p>
            <a:r>
              <a:rPr lang="fi-FI" sz="1500" dirty="0"/>
              <a:t>Päätöksenteko</a:t>
            </a:r>
          </a:p>
          <a:p>
            <a:r>
              <a:rPr lang="fi-FI" sz="1500" dirty="0" smtClean="0"/>
              <a:t>Turvallisuus</a:t>
            </a:r>
          </a:p>
          <a:p>
            <a:pPr marL="0" indent="0">
              <a:buNone/>
            </a:pPr>
            <a:endParaRPr lang="fi-FI" sz="1400" dirty="0"/>
          </a:p>
          <a:p>
            <a:pPr marL="0" indent="0">
              <a:buNone/>
            </a:pPr>
            <a:r>
              <a:rPr lang="fi-FI" sz="1500" b="1" dirty="0">
                <a:solidFill>
                  <a:schemeClr val="accent1"/>
                </a:solidFill>
              </a:rPr>
              <a:t>Lähde</a:t>
            </a:r>
            <a:r>
              <a:rPr lang="fi-FI" sz="1500" dirty="0"/>
              <a:t>: </a:t>
            </a:r>
            <a:r>
              <a:rPr lang="fi-FI" sz="1500" dirty="0">
                <a:hlinkClick r:id="rId3"/>
              </a:rPr>
              <a:t>Protecting </a:t>
            </a:r>
            <a:r>
              <a:rPr lang="fi-FI" sz="1500" dirty="0" err="1">
                <a:hlinkClick r:id="rId3"/>
              </a:rPr>
              <a:t>Civic</a:t>
            </a:r>
            <a:r>
              <a:rPr lang="fi-FI" sz="1500" dirty="0">
                <a:hlinkClick r:id="rId3"/>
              </a:rPr>
              <a:t> </a:t>
            </a:r>
            <a:r>
              <a:rPr lang="fi-FI" sz="1500" dirty="0" err="1">
                <a:hlinkClick r:id="rId3"/>
              </a:rPr>
              <a:t>Society</a:t>
            </a:r>
            <a:r>
              <a:rPr lang="fi-FI" sz="1500" dirty="0">
                <a:hlinkClick r:id="rId3"/>
              </a:rPr>
              <a:t> – Update 2023</a:t>
            </a:r>
            <a:endParaRPr lang="fi-FI" sz="1500" b="1" dirty="0">
              <a:solidFill>
                <a:schemeClr val="accent1"/>
              </a:solidFill>
            </a:endParaRPr>
          </a:p>
          <a:p>
            <a:pPr marL="0" indent="0">
              <a:buNone/>
            </a:pPr>
            <a:endParaRPr lang="fi-FI" sz="1400" dirty="0" smtClean="0"/>
          </a:p>
          <a:p>
            <a:pPr marL="0" indent="0">
              <a:buNone/>
            </a:pPr>
            <a:endParaRPr lang="fi-FI" sz="1400" dirty="0" smtClean="0"/>
          </a:p>
          <a:p>
            <a:pPr marL="0" indent="0">
              <a:buNone/>
            </a:pPr>
            <a:r>
              <a:rPr lang="fi-FI" sz="1500" b="1" dirty="0" smtClean="0">
                <a:solidFill>
                  <a:schemeClr val="accent1"/>
                </a:solidFill>
              </a:rPr>
              <a:t>Toiminnan mahdollistaminen</a:t>
            </a:r>
          </a:p>
          <a:p>
            <a:r>
              <a:rPr lang="fi-FI" sz="1500" dirty="0" err="1" smtClean="0"/>
              <a:t>Recognition</a:t>
            </a:r>
            <a:r>
              <a:rPr lang="fi-FI" sz="1500" dirty="0" smtClean="0"/>
              <a:t> </a:t>
            </a:r>
          </a:p>
          <a:p>
            <a:r>
              <a:rPr lang="fi-FI" sz="1500" dirty="0" smtClean="0"/>
              <a:t>Resources</a:t>
            </a:r>
            <a:endParaRPr lang="fi-FI" sz="1500" dirty="0"/>
          </a:p>
          <a:p>
            <a:r>
              <a:rPr lang="fi-FI" sz="1500" dirty="0" err="1"/>
              <a:t>Representation</a:t>
            </a:r>
            <a:endParaRPr lang="fi-FI" sz="1500" dirty="0"/>
          </a:p>
          <a:p>
            <a:r>
              <a:rPr lang="fi-FI" sz="1500" dirty="0" err="1"/>
              <a:t>Regulation</a:t>
            </a:r>
            <a:endParaRPr lang="fi-FI" sz="1500" dirty="0"/>
          </a:p>
          <a:p>
            <a:r>
              <a:rPr lang="fi-FI" sz="1500" dirty="0" err="1"/>
              <a:t>Resilience</a:t>
            </a:r>
            <a:r>
              <a:rPr lang="fi-FI" sz="1500" dirty="0"/>
              <a:t> </a:t>
            </a:r>
          </a:p>
          <a:p>
            <a:endParaRPr lang="fi-FI" sz="1400" dirty="0"/>
          </a:p>
          <a:p>
            <a:endParaRPr lang="fi-FI" sz="1400" dirty="0"/>
          </a:p>
          <a:p>
            <a:endParaRPr lang="fi-FI" sz="1400" dirty="0"/>
          </a:p>
        </p:txBody>
      </p:sp>
    </p:spTree>
    <p:extLst>
      <p:ext uri="{BB962C8B-B14F-4D97-AF65-F5344CB8AC3E}">
        <p14:creationId xmlns:p14="http://schemas.microsoft.com/office/powerpoint/2010/main" val="72907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Rahoitustaso ja leikkaukset </a:t>
            </a:r>
            <a:endParaRPr lang="fi-FI" dirty="0"/>
          </a:p>
        </p:txBody>
      </p:sp>
    </p:spTree>
    <p:extLst>
      <p:ext uri="{BB962C8B-B14F-4D97-AF65-F5344CB8AC3E}">
        <p14:creationId xmlns:p14="http://schemas.microsoft.com/office/powerpoint/2010/main" val="363341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Uusi rahoitusmalli ja rahoitustaso </a:t>
            </a:r>
            <a:endParaRPr lang="fi-FI" dirty="0"/>
          </a:p>
        </p:txBody>
      </p:sp>
      <p:sp>
        <p:nvSpPr>
          <p:cNvPr id="3" name="Sisällön paikkamerkki 2"/>
          <p:cNvSpPr>
            <a:spLocks noGrp="1"/>
          </p:cNvSpPr>
          <p:nvPr>
            <p:ph idx="1"/>
          </p:nvPr>
        </p:nvSpPr>
        <p:spPr/>
        <p:txBody>
          <a:bodyPr>
            <a:normAutofit/>
          </a:bodyPr>
          <a:lstStyle/>
          <a:p>
            <a:r>
              <a:rPr lang="fi-FI" sz="1400" dirty="0"/>
              <a:t>Rahapelituotolla rahoitettujen toimintojen taloudellinen ja määrärahatasoon liittyvä riippuvuus Veikkaus Oy:n tuotosta lakkaa vuoden 2024 alusta lukien arpajaislain (1047/2001) muutoksen tullessa voimaan. Veikkaus Oy:n tuotolla aikaisemmin rahoitetuille toiminnoille on linjattu parlamentaarisessa yhteistyössä uusi rahoitusmalli, jossa toimintoja rahoitetaan jatkossa menokehyksen sisältä yleiskatteellisista budjettivaroista.</a:t>
            </a:r>
          </a:p>
          <a:p>
            <a:r>
              <a:rPr lang="fi-FI" sz="1400" dirty="0"/>
              <a:t>Vuodelle 2024 kohdennettava avustustoiminnan kokonaisrahoitustaso </a:t>
            </a:r>
            <a:r>
              <a:rPr lang="fi-FI" sz="1400" dirty="0" smtClean="0"/>
              <a:t>opetus- ja kulttuuriministeriön, maa- ja metsätalousministeriö sekä sosiaali- ja terveysministeriön hallinnonaloilla </a:t>
            </a:r>
            <a:r>
              <a:rPr lang="fi-FI" sz="1400" dirty="0"/>
              <a:t>on 990 </a:t>
            </a:r>
            <a:r>
              <a:rPr lang="fi-FI" sz="1400" dirty="0" smtClean="0"/>
              <a:t>miljoonaa </a:t>
            </a:r>
            <a:r>
              <a:rPr lang="fi-FI" sz="1400" dirty="0"/>
              <a:t>euroa ja se perustuu vuosien 2013–2022 valtionavustusrahoituksen kymmenen vuoden reaaliseen keskiarvoon, johon on lisätty veteraaneille </a:t>
            </a:r>
            <a:r>
              <a:rPr lang="fi-FI" sz="1400" dirty="0" smtClean="0"/>
              <a:t>vuonna </a:t>
            </a:r>
            <a:r>
              <a:rPr lang="fi-FI" sz="1400" dirty="0"/>
              <a:t>2022 kohdennettu rahoitus. Vuosina 2025–2027 </a:t>
            </a:r>
            <a:r>
              <a:rPr lang="fi-FI" sz="1400" dirty="0" smtClean="0"/>
              <a:t>kokonaisrahoitustason määrittelyssä </a:t>
            </a:r>
            <a:r>
              <a:rPr lang="fi-FI" sz="1400" dirty="0"/>
              <a:t>on huomioitu vuosittainen veteraanien rahoituksen </a:t>
            </a:r>
            <a:r>
              <a:rPr lang="fi-FI" sz="1400" dirty="0" smtClean="0"/>
              <a:t>alentuminen.</a:t>
            </a:r>
          </a:p>
          <a:p>
            <a:r>
              <a:rPr lang="fi-FI" sz="1400" dirty="0" smtClean="0"/>
              <a:t>Sosiaali- </a:t>
            </a:r>
            <a:r>
              <a:rPr lang="fi-FI" sz="1400" dirty="0"/>
              <a:t>ja terveysministeriön hallinnonalalla määrärahataso sisältää lisäksi v. </a:t>
            </a:r>
            <a:r>
              <a:rPr lang="fi-FI" sz="1400" dirty="0" smtClean="0"/>
              <a:t>2024–2026 Raha-automaattiyhdistykseltä </a:t>
            </a:r>
            <a:r>
              <a:rPr lang="fi-FI" sz="1400" dirty="0"/>
              <a:t>siirtyneiden, ns. jakamattomien voittovarojen purkua</a:t>
            </a:r>
            <a:r>
              <a:rPr lang="fi-FI" sz="1400" dirty="0" smtClean="0"/>
              <a:t>.</a:t>
            </a:r>
          </a:p>
          <a:p>
            <a:pPr marL="0" indent="0">
              <a:buNone/>
            </a:pPr>
            <a:r>
              <a:rPr lang="fi-FI" sz="1400" b="1" dirty="0" smtClean="0">
                <a:solidFill>
                  <a:schemeClr val="accent1"/>
                </a:solidFill>
              </a:rPr>
              <a:t>Lähde</a:t>
            </a:r>
            <a:r>
              <a:rPr lang="fi-FI" sz="1400" dirty="0" smtClean="0"/>
              <a:t>: </a:t>
            </a:r>
            <a:r>
              <a:rPr lang="fi-FI" sz="1400" dirty="0" smtClean="0">
                <a:hlinkClick r:id="rId2"/>
              </a:rPr>
              <a:t>Julkisen talouden suunnitelma vuosille 2024–2027</a:t>
            </a:r>
            <a:endParaRPr lang="fi-FI" sz="1400" dirty="0" smtClean="0"/>
          </a:p>
          <a:p>
            <a:pPr marL="0" indent="0">
              <a:buNone/>
            </a:pPr>
            <a:r>
              <a:rPr lang="fi-FI" sz="1400" b="1" dirty="0" smtClean="0">
                <a:solidFill>
                  <a:schemeClr val="accent1"/>
                </a:solidFill>
              </a:rPr>
              <a:t>Lähde</a:t>
            </a:r>
            <a:r>
              <a:rPr lang="fi-FI" sz="1400" dirty="0" smtClean="0"/>
              <a:t>: </a:t>
            </a:r>
            <a:r>
              <a:rPr lang="fi-FI" sz="1400" dirty="0" smtClean="0">
                <a:hlinkClick r:id="rId3"/>
              </a:rPr>
              <a:t>Yhteisymmärrysmuistio</a:t>
            </a:r>
            <a:r>
              <a:rPr lang="fi-FI" sz="1400" dirty="0" smtClean="0"/>
              <a:t> (8.2.2022) </a:t>
            </a:r>
            <a:endParaRPr lang="fi-FI" sz="1400" dirty="0"/>
          </a:p>
          <a:p>
            <a:endParaRPr lang="fi-FI" sz="1400" dirty="0"/>
          </a:p>
        </p:txBody>
      </p:sp>
    </p:spTree>
    <p:extLst>
      <p:ext uri="{BB962C8B-B14F-4D97-AF65-F5344CB8AC3E}">
        <p14:creationId xmlns:p14="http://schemas.microsoft.com/office/powerpoint/2010/main" val="421883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Valtionavustustoiminnan </a:t>
            </a:r>
            <a:r>
              <a:rPr lang="fi-FI" dirty="0" err="1" smtClean="0"/>
              <a:t>kehittämis</a:t>
            </a:r>
            <a:r>
              <a:rPr lang="fi-FI" dirty="0" smtClean="0"/>
              <a:t>- </a:t>
            </a:r>
            <a:br>
              <a:rPr lang="fi-FI" dirty="0" smtClean="0"/>
            </a:br>
            <a:r>
              <a:rPr lang="fi-FI" dirty="0" smtClean="0"/>
              <a:t>ja digitalisointihanke </a:t>
            </a:r>
            <a:endParaRPr lang="fi-FI" dirty="0"/>
          </a:p>
        </p:txBody>
      </p:sp>
      <p:sp>
        <p:nvSpPr>
          <p:cNvPr id="3" name="Sisällön paikkamerkki 2"/>
          <p:cNvSpPr>
            <a:spLocks noGrp="1"/>
          </p:cNvSpPr>
          <p:nvPr>
            <p:ph sz="half" idx="1"/>
          </p:nvPr>
        </p:nvSpPr>
        <p:spPr/>
        <p:txBody>
          <a:bodyPr>
            <a:normAutofit/>
          </a:bodyPr>
          <a:lstStyle/>
          <a:p>
            <a:r>
              <a:rPr lang="fi-FI" sz="1600" dirty="0" smtClean="0"/>
              <a:t>Valtionavustushanke toimii valtiovarainministeriössä 11.3.2019–31.12.2023 välisen ajan. Se on muutos- ja </a:t>
            </a:r>
            <a:r>
              <a:rPr lang="fi-FI" sz="1600" dirty="0" err="1" smtClean="0"/>
              <a:t>digitalisaatio</a:t>
            </a:r>
            <a:r>
              <a:rPr lang="fi-FI" sz="1600" dirty="0" smtClean="0"/>
              <a:t>- sekä tuottavuushanke.</a:t>
            </a:r>
          </a:p>
          <a:p>
            <a:r>
              <a:rPr lang="fi-FI" sz="1600" dirty="0" smtClean="0"/>
              <a:t>Valtiovarainministeriö jatkaa valtionavustustoiminnan ja -palveluiden kehittämisen ohjaamista hallintorajat ylittäen. Ministeriö tukee valtionavustuksia koskevan tiedon hyödyntämistä.</a:t>
            </a:r>
          </a:p>
          <a:p>
            <a:r>
              <a:rPr lang="fi-FI" sz="1600" dirty="0" smtClean="0"/>
              <a:t>Valtiokonttori vastaa lakisääteisten tehtäviensä perusteella valtionavustuspalveluista sekä tuottaa analysointi- ja raportointipalveluja.  </a:t>
            </a:r>
          </a:p>
        </p:txBody>
      </p:sp>
      <p:pic>
        <p:nvPicPr>
          <p:cNvPr id="6" name="Sisällön paikkamerkki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38913" y="1944000"/>
            <a:ext cx="4849812" cy="2728019"/>
          </a:xfrm>
        </p:spPr>
      </p:pic>
    </p:spTree>
    <p:extLst>
      <p:ext uri="{BB962C8B-B14F-4D97-AF65-F5344CB8AC3E}">
        <p14:creationId xmlns:p14="http://schemas.microsoft.com/office/powerpoint/2010/main" val="304536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p:cNvGraphicFramePr>
            <a:graphicFrameLocks noGrp="1"/>
          </p:cNvGraphicFramePr>
          <p:nvPr>
            <p:extLst/>
          </p:nvPr>
        </p:nvGraphicFramePr>
        <p:xfrm>
          <a:off x="814157" y="2961421"/>
          <a:ext cx="10871112" cy="2631440"/>
        </p:xfrm>
        <a:graphic>
          <a:graphicData uri="http://schemas.openxmlformats.org/drawingml/2006/table">
            <a:tbl>
              <a:tblPr firstRow="1" bandRow="1">
                <a:tableStyleId>{5C22544A-7EE6-4342-B048-85BDC9FD1C3A}</a:tableStyleId>
              </a:tblPr>
              <a:tblGrid>
                <a:gridCol w="1358889">
                  <a:extLst>
                    <a:ext uri="{9D8B030D-6E8A-4147-A177-3AD203B41FA5}">
                      <a16:colId xmlns:a16="http://schemas.microsoft.com/office/drawing/2014/main" val="2127332115"/>
                    </a:ext>
                  </a:extLst>
                </a:gridCol>
                <a:gridCol w="1358889">
                  <a:extLst>
                    <a:ext uri="{9D8B030D-6E8A-4147-A177-3AD203B41FA5}">
                      <a16:colId xmlns:a16="http://schemas.microsoft.com/office/drawing/2014/main" val="2398708734"/>
                    </a:ext>
                  </a:extLst>
                </a:gridCol>
                <a:gridCol w="1358889">
                  <a:extLst>
                    <a:ext uri="{9D8B030D-6E8A-4147-A177-3AD203B41FA5}">
                      <a16:colId xmlns:a16="http://schemas.microsoft.com/office/drawing/2014/main" val="3620316003"/>
                    </a:ext>
                  </a:extLst>
                </a:gridCol>
                <a:gridCol w="1358889">
                  <a:extLst>
                    <a:ext uri="{9D8B030D-6E8A-4147-A177-3AD203B41FA5}">
                      <a16:colId xmlns:a16="http://schemas.microsoft.com/office/drawing/2014/main" val="2749056582"/>
                    </a:ext>
                  </a:extLst>
                </a:gridCol>
                <a:gridCol w="1358889">
                  <a:extLst>
                    <a:ext uri="{9D8B030D-6E8A-4147-A177-3AD203B41FA5}">
                      <a16:colId xmlns:a16="http://schemas.microsoft.com/office/drawing/2014/main" val="2284495594"/>
                    </a:ext>
                  </a:extLst>
                </a:gridCol>
                <a:gridCol w="1358889">
                  <a:extLst>
                    <a:ext uri="{9D8B030D-6E8A-4147-A177-3AD203B41FA5}">
                      <a16:colId xmlns:a16="http://schemas.microsoft.com/office/drawing/2014/main" val="3053743465"/>
                    </a:ext>
                  </a:extLst>
                </a:gridCol>
                <a:gridCol w="1358889">
                  <a:extLst>
                    <a:ext uri="{9D8B030D-6E8A-4147-A177-3AD203B41FA5}">
                      <a16:colId xmlns:a16="http://schemas.microsoft.com/office/drawing/2014/main" val="2006996425"/>
                    </a:ext>
                  </a:extLst>
                </a:gridCol>
                <a:gridCol w="1358889">
                  <a:extLst>
                    <a:ext uri="{9D8B030D-6E8A-4147-A177-3AD203B41FA5}">
                      <a16:colId xmlns:a16="http://schemas.microsoft.com/office/drawing/2014/main" val="2476932428"/>
                    </a:ext>
                  </a:extLst>
                </a:gridCol>
              </a:tblGrid>
              <a:tr h="370840">
                <a:tc>
                  <a:txBody>
                    <a:bodyPr/>
                    <a:lstStyle/>
                    <a:p>
                      <a:r>
                        <a:rPr lang="fi-FI" sz="1400" dirty="0" smtClean="0"/>
                        <a:t>Hallinnonala</a:t>
                      </a:r>
                      <a:endParaRPr lang="fi-FI" sz="1400" dirty="0"/>
                    </a:p>
                  </a:txBody>
                  <a:tcPr/>
                </a:tc>
                <a:tc>
                  <a:txBody>
                    <a:bodyPr/>
                    <a:lstStyle/>
                    <a:p>
                      <a:r>
                        <a:rPr lang="fi-FI" sz="1400" dirty="0" smtClean="0"/>
                        <a:t>Momentti</a:t>
                      </a:r>
                      <a:endParaRPr lang="fi-FI" sz="1400" dirty="0"/>
                    </a:p>
                  </a:txBody>
                  <a:tcPr/>
                </a:tc>
                <a:tc>
                  <a:txBody>
                    <a:bodyPr/>
                    <a:lstStyle/>
                    <a:p>
                      <a:r>
                        <a:rPr lang="fi-FI" sz="1400" dirty="0" smtClean="0"/>
                        <a:t>2024</a:t>
                      </a:r>
                      <a:endParaRPr lang="fi-FI" sz="1400" dirty="0"/>
                    </a:p>
                  </a:txBody>
                  <a:tcPr/>
                </a:tc>
                <a:tc>
                  <a:txBody>
                    <a:bodyPr/>
                    <a:lstStyle/>
                    <a:p>
                      <a:r>
                        <a:rPr lang="fi-FI" sz="1400" dirty="0" smtClean="0"/>
                        <a:t>2025</a:t>
                      </a:r>
                      <a:endParaRPr lang="fi-FI" sz="1400" dirty="0"/>
                    </a:p>
                  </a:txBody>
                  <a:tcPr/>
                </a:tc>
                <a:tc>
                  <a:txBody>
                    <a:bodyPr/>
                    <a:lstStyle/>
                    <a:p>
                      <a:r>
                        <a:rPr lang="fi-FI" sz="1400" dirty="0" smtClean="0"/>
                        <a:t>2026</a:t>
                      </a:r>
                      <a:endParaRPr lang="fi-FI" sz="1400" dirty="0"/>
                    </a:p>
                  </a:txBody>
                  <a:tcPr/>
                </a:tc>
                <a:tc>
                  <a:txBody>
                    <a:bodyPr/>
                    <a:lstStyle/>
                    <a:p>
                      <a:r>
                        <a:rPr lang="fi-FI" sz="1400" dirty="0" smtClean="0"/>
                        <a:t>2027</a:t>
                      </a:r>
                      <a:endParaRPr lang="fi-FI" sz="1400" dirty="0"/>
                    </a:p>
                  </a:txBody>
                  <a:tcPr/>
                </a:tc>
                <a:tc>
                  <a:txBody>
                    <a:bodyPr/>
                    <a:lstStyle/>
                    <a:p>
                      <a:r>
                        <a:rPr lang="fi-FI" sz="1400" dirty="0" smtClean="0"/>
                        <a:t>2028</a:t>
                      </a:r>
                      <a:endParaRPr lang="fi-FI" sz="1400" dirty="0"/>
                    </a:p>
                  </a:txBody>
                  <a:tcPr/>
                </a:tc>
                <a:tc>
                  <a:txBody>
                    <a:bodyPr/>
                    <a:lstStyle/>
                    <a:p>
                      <a:r>
                        <a:rPr lang="fi-FI" sz="1400" dirty="0" smtClean="0"/>
                        <a:t>Pitkän</a:t>
                      </a:r>
                      <a:r>
                        <a:rPr lang="fi-FI" sz="1400" baseline="0" dirty="0" smtClean="0"/>
                        <a:t> aikavälin vaikutus</a:t>
                      </a:r>
                      <a:endParaRPr lang="fi-FI" sz="1400" dirty="0"/>
                    </a:p>
                  </a:txBody>
                  <a:tcPr/>
                </a:tc>
                <a:extLst>
                  <a:ext uri="{0D108BD9-81ED-4DB2-BD59-A6C34878D82A}">
                    <a16:rowId xmlns:a16="http://schemas.microsoft.com/office/drawing/2014/main" val="3210810724"/>
                  </a:ext>
                </a:extLst>
              </a:tr>
              <a:tr h="370840">
                <a:tc>
                  <a:txBody>
                    <a:bodyPr/>
                    <a:lstStyle/>
                    <a:p>
                      <a:r>
                        <a:rPr lang="fi-FI" sz="1400" b="1" dirty="0" smtClean="0">
                          <a:solidFill>
                            <a:schemeClr val="accent1"/>
                          </a:solidFill>
                        </a:rPr>
                        <a:t>OKM</a:t>
                      </a:r>
                      <a:endParaRPr lang="fi-FI" sz="1400" b="1" dirty="0">
                        <a:solidFill>
                          <a:schemeClr val="accent1"/>
                        </a:solidFill>
                      </a:endParaRPr>
                    </a:p>
                  </a:txBody>
                  <a:tcPr/>
                </a:tc>
                <a:tc>
                  <a:txBody>
                    <a:bodyPr/>
                    <a:lstStyle/>
                    <a:p>
                      <a:r>
                        <a:rPr lang="fi-FI" sz="1400" dirty="0" smtClean="0"/>
                        <a:t>Useita</a:t>
                      </a:r>
                      <a:endParaRPr lang="fi-FI" sz="1400" dirty="0"/>
                    </a:p>
                  </a:txBody>
                  <a:tcPr/>
                </a:tc>
                <a:tc>
                  <a:txBody>
                    <a:bodyPr/>
                    <a:lstStyle/>
                    <a:p>
                      <a:r>
                        <a:rPr lang="fi-FI" sz="1400" dirty="0" smtClean="0"/>
                        <a:t>10</a:t>
                      </a:r>
                      <a:endParaRPr lang="fi-FI" sz="1400" dirty="0"/>
                    </a:p>
                  </a:txBody>
                  <a:tcPr/>
                </a:tc>
                <a:tc>
                  <a:txBody>
                    <a:bodyPr/>
                    <a:lstStyle/>
                    <a:p>
                      <a:r>
                        <a:rPr lang="fi-FI" sz="1400" dirty="0" smtClean="0"/>
                        <a:t>25</a:t>
                      </a:r>
                      <a:endParaRPr lang="fi-FI" sz="1400" dirty="0"/>
                    </a:p>
                  </a:txBody>
                  <a:tcPr/>
                </a:tc>
                <a:tc>
                  <a:txBody>
                    <a:bodyPr/>
                    <a:lstStyle/>
                    <a:p>
                      <a:r>
                        <a:rPr lang="fi-FI" sz="1400" dirty="0" smtClean="0"/>
                        <a:t>50</a:t>
                      </a:r>
                      <a:endParaRPr lang="fi-FI" sz="1400" dirty="0"/>
                    </a:p>
                  </a:txBody>
                  <a:tcPr/>
                </a:tc>
                <a:tc>
                  <a:txBody>
                    <a:bodyPr/>
                    <a:lstStyle/>
                    <a:p>
                      <a:r>
                        <a:rPr lang="fi-FI" sz="1400" dirty="0" smtClean="0"/>
                        <a:t>125</a:t>
                      </a:r>
                      <a:endParaRPr lang="fi-FI" sz="1400" dirty="0"/>
                    </a:p>
                  </a:txBody>
                  <a:tcPr/>
                </a:tc>
                <a:tc>
                  <a:txBody>
                    <a:bodyPr/>
                    <a:lstStyle/>
                    <a:p>
                      <a:r>
                        <a:rPr lang="fi-FI" sz="1400" dirty="0" smtClean="0"/>
                        <a:t>125</a:t>
                      </a:r>
                      <a:endParaRPr lang="fi-FI" sz="1400" dirty="0"/>
                    </a:p>
                  </a:txBody>
                  <a:tcPr/>
                </a:tc>
                <a:tc>
                  <a:txBody>
                    <a:bodyPr/>
                    <a:lstStyle/>
                    <a:p>
                      <a:r>
                        <a:rPr lang="fi-FI" sz="1400" dirty="0" smtClean="0"/>
                        <a:t>125</a:t>
                      </a:r>
                      <a:endParaRPr lang="fi-FI" sz="1400" dirty="0"/>
                    </a:p>
                  </a:txBody>
                  <a:tcPr/>
                </a:tc>
                <a:extLst>
                  <a:ext uri="{0D108BD9-81ED-4DB2-BD59-A6C34878D82A}">
                    <a16:rowId xmlns:a16="http://schemas.microsoft.com/office/drawing/2014/main" val="3018081606"/>
                  </a:ext>
                </a:extLst>
              </a:tr>
              <a:tr h="370840">
                <a:tc>
                  <a:txBody>
                    <a:bodyPr/>
                    <a:lstStyle/>
                    <a:p>
                      <a:r>
                        <a:rPr lang="fi-FI" sz="1400" b="1" dirty="0" smtClean="0">
                          <a:solidFill>
                            <a:schemeClr val="accent1"/>
                          </a:solidFill>
                        </a:rPr>
                        <a:t>STM </a:t>
                      </a:r>
                      <a:endParaRPr lang="fi-FI" sz="1400" b="1" dirty="0">
                        <a:solidFill>
                          <a:schemeClr val="accent1"/>
                        </a:solidFill>
                      </a:endParaRPr>
                    </a:p>
                  </a:txBody>
                  <a:tcPr/>
                </a:tc>
                <a:tc>
                  <a:txBody>
                    <a:bodyPr/>
                    <a:lstStyle/>
                    <a:p>
                      <a:r>
                        <a:rPr lang="fi-FI" sz="1400" dirty="0" smtClean="0"/>
                        <a:t>30.90.50</a:t>
                      </a:r>
                      <a:endParaRPr lang="fi-FI" sz="1400" dirty="0"/>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tc>
                  <a:txBody>
                    <a:bodyPr/>
                    <a:lstStyle/>
                    <a:p>
                      <a:r>
                        <a:rPr lang="fi-FI" sz="1400" dirty="0" smtClean="0"/>
                        <a:t>100</a:t>
                      </a:r>
                      <a:endParaRPr lang="fi-FI" sz="1400" dirty="0"/>
                    </a:p>
                  </a:txBody>
                  <a:tcPr/>
                </a:tc>
                <a:tc>
                  <a:txBody>
                    <a:bodyPr/>
                    <a:lstStyle/>
                    <a:p>
                      <a:r>
                        <a:rPr lang="fi-FI" sz="1400" dirty="0" smtClean="0"/>
                        <a:t>100</a:t>
                      </a:r>
                      <a:endParaRPr lang="fi-FI" sz="1400" dirty="0"/>
                    </a:p>
                  </a:txBody>
                  <a:tcPr/>
                </a:tc>
                <a:tc>
                  <a:txBody>
                    <a:bodyPr/>
                    <a:lstStyle/>
                    <a:p>
                      <a:r>
                        <a:rPr lang="fi-FI" sz="1400" dirty="0" smtClean="0"/>
                        <a:t>100</a:t>
                      </a:r>
                      <a:endParaRPr lang="fi-FI" sz="1400" dirty="0"/>
                    </a:p>
                  </a:txBody>
                  <a:tcPr/>
                </a:tc>
                <a:extLst>
                  <a:ext uri="{0D108BD9-81ED-4DB2-BD59-A6C34878D82A}">
                    <a16:rowId xmlns:a16="http://schemas.microsoft.com/office/drawing/2014/main" val="4201460896"/>
                  </a:ext>
                </a:extLst>
              </a:tr>
              <a:tr h="370840">
                <a:tc>
                  <a:txBody>
                    <a:bodyPr/>
                    <a:lstStyle/>
                    <a:p>
                      <a:r>
                        <a:rPr lang="fi-FI" sz="1400" b="1" dirty="0" smtClean="0">
                          <a:solidFill>
                            <a:schemeClr val="accent1"/>
                          </a:solidFill>
                        </a:rPr>
                        <a:t>MMM</a:t>
                      </a:r>
                      <a:endParaRPr lang="fi-FI" sz="1400" b="1" dirty="0">
                        <a:solidFill>
                          <a:schemeClr val="accent1"/>
                        </a:solidFill>
                      </a:endParaRPr>
                    </a:p>
                  </a:txBody>
                  <a:tcPr/>
                </a:tc>
                <a:tc>
                  <a:txBody>
                    <a:bodyPr/>
                    <a:lstStyle/>
                    <a:p>
                      <a:r>
                        <a:rPr lang="fi-FI" sz="1400" dirty="0" smtClean="0"/>
                        <a:t>30.10.40</a:t>
                      </a:r>
                    </a:p>
                    <a:p>
                      <a:r>
                        <a:rPr lang="fi-FI" sz="1400" dirty="0" smtClean="0"/>
                        <a:t>30.10.44</a:t>
                      </a:r>
                    </a:p>
                    <a:p>
                      <a:r>
                        <a:rPr lang="fi-FI" sz="1400" dirty="0" smtClean="0"/>
                        <a:t>30.10.50</a:t>
                      </a:r>
                    </a:p>
                    <a:p>
                      <a:r>
                        <a:rPr lang="fi-FI" sz="1400" dirty="0" smtClean="0"/>
                        <a:t>30.40.46</a:t>
                      </a:r>
                    </a:p>
                    <a:p>
                      <a:r>
                        <a:rPr lang="fi-FI" sz="1400" dirty="0" smtClean="0"/>
                        <a:t>30.40.62</a:t>
                      </a:r>
                      <a:endParaRPr lang="fi-FI" sz="1400" dirty="0"/>
                    </a:p>
                  </a:txBody>
                  <a:tcPr/>
                </a:tc>
                <a:tc>
                  <a:txBody>
                    <a:bodyPr/>
                    <a:lstStyle/>
                    <a:p>
                      <a:r>
                        <a:rPr lang="fi-FI" sz="1400" dirty="0" smtClean="0"/>
                        <a:t>8</a:t>
                      </a:r>
                      <a:endParaRPr lang="fi-FI" sz="1400" dirty="0"/>
                    </a:p>
                  </a:txBody>
                  <a:tcPr/>
                </a:tc>
                <a:tc>
                  <a:txBody>
                    <a:bodyPr/>
                    <a:lstStyle/>
                    <a:p>
                      <a:r>
                        <a:rPr lang="fi-FI" sz="1400" dirty="0" smtClean="0"/>
                        <a:t>7</a:t>
                      </a:r>
                      <a:endParaRPr lang="fi-FI" sz="1400" dirty="0"/>
                    </a:p>
                  </a:txBody>
                  <a:tcPr/>
                </a:tc>
                <a:tc>
                  <a:txBody>
                    <a:bodyPr/>
                    <a:lstStyle/>
                    <a:p>
                      <a:r>
                        <a:rPr lang="fi-FI" sz="1400" dirty="0" smtClean="0"/>
                        <a:t>4</a:t>
                      </a:r>
                      <a:endParaRPr lang="fi-FI" sz="1400" dirty="0"/>
                    </a:p>
                  </a:txBody>
                  <a:tcPr/>
                </a:tc>
                <a:tc>
                  <a:txBody>
                    <a:bodyPr/>
                    <a:lstStyle/>
                    <a:p>
                      <a:r>
                        <a:rPr lang="fi-FI" sz="1400" dirty="0" smtClean="0"/>
                        <a:t>4</a:t>
                      </a:r>
                      <a:endParaRPr lang="fi-FI" sz="1400" dirty="0"/>
                    </a:p>
                  </a:txBody>
                  <a:tcPr/>
                </a:tc>
                <a:tc>
                  <a:txBody>
                    <a:bodyPr/>
                    <a:lstStyle/>
                    <a:p>
                      <a:r>
                        <a:rPr lang="fi-FI" sz="1400" dirty="0" smtClean="0"/>
                        <a:t>4</a:t>
                      </a:r>
                      <a:endParaRPr lang="fi-FI" sz="1400" dirty="0"/>
                    </a:p>
                  </a:txBody>
                  <a:tcPr/>
                </a:tc>
                <a:tc>
                  <a:txBody>
                    <a:bodyPr/>
                    <a:lstStyle/>
                    <a:p>
                      <a:r>
                        <a:rPr lang="fi-FI" sz="1400" dirty="0" smtClean="0"/>
                        <a:t>4</a:t>
                      </a:r>
                      <a:endParaRPr lang="fi-FI" sz="1400" dirty="0"/>
                    </a:p>
                  </a:txBody>
                  <a:tcPr/>
                </a:tc>
                <a:extLst>
                  <a:ext uri="{0D108BD9-81ED-4DB2-BD59-A6C34878D82A}">
                    <a16:rowId xmlns:a16="http://schemas.microsoft.com/office/drawing/2014/main" val="1608767286"/>
                  </a:ext>
                </a:extLst>
              </a:tr>
            </a:tbl>
          </a:graphicData>
        </a:graphic>
      </p:graphicFrame>
      <p:sp>
        <p:nvSpPr>
          <p:cNvPr id="2" name="Otsikko 1"/>
          <p:cNvSpPr>
            <a:spLocks noGrp="1"/>
          </p:cNvSpPr>
          <p:nvPr>
            <p:ph type="title"/>
          </p:nvPr>
        </p:nvSpPr>
        <p:spPr/>
        <p:txBody>
          <a:bodyPr/>
          <a:lstStyle/>
          <a:p>
            <a:r>
              <a:rPr lang="fi-FI" dirty="0" smtClean="0"/>
              <a:t>Vahva ja välittävä Suomi -hallitusohjelma (liite B)</a:t>
            </a:r>
            <a:endParaRPr lang="fi-FI" dirty="0"/>
          </a:p>
        </p:txBody>
      </p:sp>
      <p:sp>
        <p:nvSpPr>
          <p:cNvPr id="3" name="Sisällön paikkamerkki 2"/>
          <p:cNvSpPr>
            <a:spLocks noGrp="1"/>
          </p:cNvSpPr>
          <p:nvPr>
            <p:ph idx="1"/>
          </p:nvPr>
        </p:nvSpPr>
        <p:spPr>
          <a:xfrm>
            <a:off x="814162" y="1943999"/>
            <a:ext cx="10871108" cy="4269987"/>
          </a:xfrm>
        </p:spPr>
        <p:txBody>
          <a:bodyPr>
            <a:normAutofit fontScale="85000" lnSpcReduction="20000"/>
          </a:bodyPr>
          <a:lstStyle/>
          <a:p>
            <a:r>
              <a:rPr lang="fi-FI" sz="1600" dirty="0" smtClean="0"/>
              <a:t>Järjestöille myönnettäviin valtionavustuksiin osoitettavia määrärahoja leikataan vaiheittain hallitusohjelmakaudella. </a:t>
            </a:r>
          </a:p>
          <a:p>
            <a:r>
              <a:rPr lang="fi-FI" sz="1600" dirty="0" smtClean="0"/>
              <a:t>Seuraavat tiedot ovat suuntaa antavia, koska kyseisiltä momenteilta myönnetään valtionavustuksia myös muille kuin järjestöille. </a:t>
            </a:r>
          </a:p>
          <a:p>
            <a:endParaRPr lang="fi-FI" sz="1400" dirty="0"/>
          </a:p>
          <a:p>
            <a:endParaRPr lang="fi-FI" sz="1400" dirty="0" smtClean="0"/>
          </a:p>
          <a:p>
            <a:endParaRPr lang="fi-FI" sz="1400" dirty="0"/>
          </a:p>
          <a:p>
            <a:endParaRPr lang="fi-FI" sz="1400" dirty="0" smtClean="0"/>
          </a:p>
          <a:p>
            <a:endParaRPr lang="fi-FI" sz="1400" dirty="0"/>
          </a:p>
          <a:p>
            <a:endParaRPr lang="fi-FI" sz="1400" dirty="0" smtClean="0"/>
          </a:p>
          <a:p>
            <a:endParaRPr lang="fi-FI" sz="1400" dirty="0"/>
          </a:p>
          <a:p>
            <a:endParaRPr lang="fi-FI" sz="1400" dirty="0" smtClean="0"/>
          </a:p>
          <a:p>
            <a:pPr marL="0" indent="0">
              <a:buNone/>
            </a:pPr>
            <a:endParaRPr lang="fi-FI" sz="1400" dirty="0"/>
          </a:p>
          <a:p>
            <a:pPr marL="0" indent="0">
              <a:buNone/>
            </a:pPr>
            <a:endParaRPr lang="fi-FI" sz="1400" dirty="0" smtClean="0"/>
          </a:p>
          <a:p>
            <a:pPr marL="0" indent="0">
              <a:buNone/>
            </a:pPr>
            <a:r>
              <a:rPr lang="fi-FI" sz="1600" b="1" dirty="0" smtClean="0">
                <a:solidFill>
                  <a:schemeClr val="accent1"/>
                </a:solidFill>
              </a:rPr>
              <a:t>Lähde</a:t>
            </a:r>
            <a:r>
              <a:rPr lang="fi-FI" sz="1600" dirty="0" smtClean="0"/>
              <a:t>: </a:t>
            </a:r>
            <a:r>
              <a:rPr lang="fi-FI" sz="1600" dirty="0" smtClean="0">
                <a:hlinkClick r:id="rId2"/>
              </a:rPr>
              <a:t>Vahva ja välittävä Suomi</a:t>
            </a:r>
            <a:r>
              <a:rPr lang="fi-FI" sz="1600" dirty="0" smtClean="0"/>
              <a:t>: Pääministeri Petteri </a:t>
            </a:r>
            <a:r>
              <a:rPr lang="fi-FI" sz="1600" dirty="0" err="1" smtClean="0"/>
              <a:t>Orpon</a:t>
            </a:r>
            <a:r>
              <a:rPr lang="fi-FI" sz="1600" dirty="0" smtClean="0"/>
              <a:t> hallituksen ohjelma (20.6.2023)</a:t>
            </a:r>
            <a:endParaRPr lang="fi-FI" sz="1400" dirty="0"/>
          </a:p>
        </p:txBody>
      </p:sp>
    </p:spTree>
    <p:extLst>
      <p:ext uri="{BB962C8B-B14F-4D97-AF65-F5344CB8AC3E}">
        <p14:creationId xmlns:p14="http://schemas.microsoft.com/office/powerpoint/2010/main" val="235090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Edellinen parlament. neuvottelukunta </a:t>
            </a:r>
            <a:endParaRPr lang="fi-FI" dirty="0"/>
          </a:p>
        </p:txBody>
      </p:sp>
      <p:sp>
        <p:nvSpPr>
          <p:cNvPr id="3" name="Sisällön paikkamerkki 2"/>
          <p:cNvSpPr>
            <a:spLocks noGrp="1"/>
          </p:cNvSpPr>
          <p:nvPr>
            <p:ph sz="half" idx="10"/>
          </p:nvPr>
        </p:nvSpPr>
        <p:spPr>
          <a:xfrm>
            <a:off x="812420" y="1944415"/>
            <a:ext cx="4462408" cy="4043430"/>
          </a:xfrm>
        </p:spPr>
        <p:txBody>
          <a:bodyPr>
            <a:normAutofit lnSpcReduction="10000"/>
          </a:bodyPr>
          <a:lstStyle/>
          <a:p>
            <a:r>
              <a:rPr lang="fi-FI" sz="1400" dirty="0" smtClean="0"/>
              <a:t>Ennakkotiedot osoittavat</a:t>
            </a:r>
            <a:r>
              <a:rPr lang="fi-FI" sz="1400" dirty="0"/>
              <a:t>, että parlamentaarisesti sovitusta rahoitustasosta </a:t>
            </a:r>
            <a:r>
              <a:rPr lang="fi-FI" sz="1400" dirty="0" smtClean="0"/>
              <a:t>poikettaisiin selvästi </a:t>
            </a:r>
            <a:r>
              <a:rPr lang="fi-FI" sz="1400" dirty="0"/>
              <a:t>poikkeuksellisesta taloudellisessa tilanteessa johtuen</a:t>
            </a:r>
            <a:r>
              <a:rPr lang="fi-FI" sz="1400" dirty="0" smtClean="0"/>
              <a:t>.</a:t>
            </a:r>
          </a:p>
          <a:p>
            <a:r>
              <a:rPr lang="fi-FI" sz="1400" dirty="0"/>
              <a:t>Viittaamme Kansalaisyhteiskuntapolitiikan </a:t>
            </a:r>
            <a:r>
              <a:rPr lang="fi-FI" sz="1400" dirty="0" smtClean="0"/>
              <a:t>neuvottelukunnan 19.9.2023 </a:t>
            </a:r>
            <a:r>
              <a:rPr lang="fi-FI" sz="1400" dirty="0"/>
              <a:t>kannanottoon, </a:t>
            </a:r>
            <a:r>
              <a:rPr lang="fi-FI" sz="1400" dirty="0" smtClean="0"/>
              <a:t>jossa korostettiin</a:t>
            </a:r>
            <a:r>
              <a:rPr lang="fi-FI" sz="1400" dirty="0"/>
              <a:t>, että parlamentaarisesti päätetystä rahoituksen tasosta tulee pitää kiinni vuoteen </a:t>
            </a:r>
            <a:r>
              <a:rPr lang="fi-FI" sz="1400" dirty="0" smtClean="0"/>
              <a:t>2026 saakka </a:t>
            </a:r>
            <a:r>
              <a:rPr lang="fi-FI" sz="1400" dirty="0"/>
              <a:t>ja että järjestöjen julkinen rahoitus on jatkossakin ennakoitavaa ja </a:t>
            </a:r>
            <a:r>
              <a:rPr lang="fi-FI" sz="1400" dirty="0" smtClean="0"/>
              <a:t>pitkäjänteistä.</a:t>
            </a:r>
          </a:p>
          <a:p>
            <a:r>
              <a:rPr lang="fi-FI" sz="1400" dirty="0"/>
              <a:t>Sosiaali- ja terveysalan, nuorisotyön, liikunnan, kulttuurin ja tieteen toimijoiden riittävän </a:t>
            </a:r>
            <a:r>
              <a:rPr lang="fi-FI" sz="1400" dirty="0" smtClean="0"/>
              <a:t>rahoituksen turvaamisessa </a:t>
            </a:r>
            <a:r>
              <a:rPr lang="fi-FI" sz="1400" dirty="0"/>
              <a:t>parlamentaarista yhteisymmärrystä tulee seurata vähintään yhtä vahvoin perustein </a:t>
            </a:r>
            <a:r>
              <a:rPr lang="fi-FI" sz="1400" dirty="0" smtClean="0"/>
              <a:t>kuin TKI-rahoituksen </a:t>
            </a:r>
            <a:r>
              <a:rPr lang="fi-FI" sz="1400" dirty="0"/>
              <a:t>tuntuvassa lisäämisessä on tehty</a:t>
            </a:r>
            <a:r>
              <a:rPr lang="fi-FI" sz="1400" dirty="0" smtClean="0"/>
              <a:t>.</a:t>
            </a:r>
          </a:p>
          <a:p>
            <a:pPr marL="0" indent="0">
              <a:buNone/>
            </a:pPr>
            <a:r>
              <a:rPr lang="fi-FI" sz="1400" b="1" dirty="0" smtClean="0">
                <a:solidFill>
                  <a:schemeClr val="accent1"/>
                </a:solidFill>
              </a:rPr>
              <a:t>Lähde</a:t>
            </a:r>
            <a:r>
              <a:rPr lang="fi-FI" sz="1400" dirty="0" smtClean="0"/>
              <a:t>: </a:t>
            </a:r>
            <a:r>
              <a:rPr lang="fi-FI" sz="1400" dirty="0" smtClean="0">
                <a:hlinkClick r:id="rId2"/>
              </a:rPr>
              <a:t>Kannanotto</a:t>
            </a:r>
            <a:r>
              <a:rPr lang="fi-FI" sz="1400" dirty="0" smtClean="0"/>
              <a:t> (4.10.2023) </a:t>
            </a:r>
            <a:endParaRPr lang="fi-FI" sz="1400" dirty="0"/>
          </a:p>
        </p:txBody>
      </p:sp>
      <p:pic>
        <p:nvPicPr>
          <p:cNvPr id="5" name="Kuvan paikkamerkki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132" r="25132"/>
          <a:stretch>
            <a:fillRect/>
          </a:stretch>
        </p:blipFill>
        <p:spPr/>
      </p:pic>
    </p:spTree>
    <p:extLst>
      <p:ext uri="{BB962C8B-B14F-4D97-AF65-F5344CB8AC3E}">
        <p14:creationId xmlns:p14="http://schemas.microsoft.com/office/powerpoint/2010/main" val="123412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Kansalaisyhteiskuntapolitiikan neuvottelukunta </a:t>
            </a:r>
            <a:endParaRPr lang="fi-FI" dirty="0"/>
          </a:p>
        </p:txBody>
      </p:sp>
      <p:sp>
        <p:nvSpPr>
          <p:cNvPr id="3" name="Sisällön paikkamerkki 2"/>
          <p:cNvSpPr>
            <a:spLocks noGrp="1"/>
          </p:cNvSpPr>
          <p:nvPr>
            <p:ph idx="1"/>
          </p:nvPr>
        </p:nvSpPr>
        <p:spPr/>
        <p:txBody>
          <a:bodyPr>
            <a:normAutofit/>
          </a:bodyPr>
          <a:lstStyle/>
          <a:p>
            <a:r>
              <a:rPr lang="fi-FI" sz="1400" dirty="0"/>
              <a:t>Kansalaisyhteiskuntapolitiikan neuvottelukunnan puheenjohtajien </a:t>
            </a:r>
            <a:r>
              <a:rPr lang="fi-FI" sz="1400" dirty="0" smtClean="0"/>
              <a:t>viesti budjettiriiheen</a:t>
            </a:r>
            <a:r>
              <a:rPr lang="fi-FI" sz="1400" dirty="0"/>
              <a:t>: elinvoimaisen järjestö- ja </a:t>
            </a:r>
            <a:r>
              <a:rPr lang="fi-FI" sz="1400" dirty="0" smtClean="0"/>
              <a:t>vapaaehtoistoiminnan edellytyksistä </a:t>
            </a:r>
            <a:r>
              <a:rPr lang="fi-FI" sz="1400" dirty="0"/>
              <a:t>on pidettävä </a:t>
            </a:r>
            <a:r>
              <a:rPr lang="fi-FI" sz="1400" dirty="0" smtClean="0"/>
              <a:t>kiinni</a:t>
            </a:r>
          </a:p>
          <a:p>
            <a:r>
              <a:rPr lang="fi-FI" sz="1400" dirty="0" smtClean="0"/>
              <a:t>Ne [leikkaukset) </a:t>
            </a:r>
            <a:r>
              <a:rPr lang="fi-FI" sz="1400" dirty="0"/>
              <a:t>tulevat näkymään eri </a:t>
            </a:r>
            <a:r>
              <a:rPr lang="fi-FI" sz="1400" dirty="0" smtClean="0"/>
              <a:t>järjestösektoreilla eri </a:t>
            </a:r>
            <a:r>
              <a:rPr lang="fi-FI" sz="1400" dirty="0"/>
              <a:t>tavoin. Lisäksi on otettava huomioon yleinen kustannusten nousu, joka käytännössä jo nyt </a:t>
            </a:r>
            <a:r>
              <a:rPr lang="fi-FI" sz="1400" dirty="0" smtClean="0"/>
              <a:t>aiheuttaa järjestöille </a:t>
            </a:r>
            <a:r>
              <a:rPr lang="fi-FI" sz="1400" dirty="0"/>
              <a:t>paineita sopeuttaa toimintaansa. Uhkana on, että hallituskauden loppuun mennessä </a:t>
            </a:r>
            <a:r>
              <a:rPr lang="fi-FI" sz="1400" dirty="0" smtClean="0"/>
              <a:t>järjestöjen ja </a:t>
            </a:r>
            <a:r>
              <a:rPr lang="fi-FI" sz="1400" dirty="0"/>
              <a:t>kansalaisyhteiskunnan toimintakyky kyykkää dramaattisesti suhteutettuna järjestöjen </a:t>
            </a:r>
            <a:r>
              <a:rPr lang="fi-FI" sz="1400" dirty="0" smtClean="0"/>
              <a:t>toiminnan tarpeeseen </a:t>
            </a:r>
            <a:r>
              <a:rPr lang="fi-FI" sz="1400" dirty="0"/>
              <a:t>yhteiskunnassa. Muutokset voivat myös lisätä järjestökentän ammattimaistumista </a:t>
            </a:r>
            <a:r>
              <a:rPr lang="fi-FI" sz="1400" dirty="0" smtClean="0"/>
              <a:t>ja polarisaatiota</a:t>
            </a:r>
            <a:r>
              <a:rPr lang="fi-FI" sz="1400" dirty="0"/>
              <a:t>, jotka voimistuessaan voivat haastaa järjestölähtöisen toiminnan ydintä. </a:t>
            </a:r>
          </a:p>
          <a:p>
            <a:r>
              <a:rPr lang="fi-FI" sz="1400" dirty="0"/>
              <a:t>Jos leikkaussuunnitelmien kanssa kuitenkin edetään, tulee hallituksen ennen leikkauspäätöksiä </a:t>
            </a:r>
            <a:r>
              <a:rPr lang="fi-FI" sz="1400" dirty="0" smtClean="0"/>
              <a:t>arvioida niiden </a:t>
            </a:r>
            <a:r>
              <a:rPr lang="fi-FI" sz="1400" dirty="0"/>
              <a:t>kansalaisyhteiskuntaan kohdistuvat vaikutukset ja pyrkiä minimoimaan negatiiviset seuraukset. </a:t>
            </a:r>
            <a:endParaRPr lang="fi-FI" sz="1400" dirty="0" smtClean="0"/>
          </a:p>
          <a:p>
            <a:pPr marL="0" indent="0">
              <a:buNone/>
            </a:pPr>
            <a:r>
              <a:rPr lang="fi-FI" sz="1400" b="1" dirty="0" smtClean="0">
                <a:solidFill>
                  <a:schemeClr val="accent1"/>
                </a:solidFill>
              </a:rPr>
              <a:t>Lähde</a:t>
            </a:r>
            <a:r>
              <a:rPr lang="fi-FI" sz="1400" dirty="0" smtClean="0"/>
              <a:t>: </a:t>
            </a:r>
            <a:r>
              <a:rPr lang="fi-FI" sz="1400" dirty="0" smtClean="0">
                <a:hlinkClick r:id="rId2"/>
              </a:rPr>
              <a:t>Puheenjohtajien viesti budjettiriiheen</a:t>
            </a:r>
            <a:r>
              <a:rPr lang="fi-FI" sz="1400" dirty="0" smtClean="0"/>
              <a:t> (19.9.2023). </a:t>
            </a:r>
            <a:endParaRPr lang="fi-FI" sz="1400" dirty="0"/>
          </a:p>
        </p:txBody>
      </p:sp>
    </p:spTree>
    <p:extLst>
      <p:ext uri="{BB962C8B-B14F-4D97-AF65-F5344CB8AC3E}">
        <p14:creationId xmlns:p14="http://schemas.microsoft.com/office/powerpoint/2010/main" val="406540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Lähteitä</a:t>
            </a:r>
            <a:endParaRPr lang="fi-FI" dirty="0"/>
          </a:p>
        </p:txBody>
      </p:sp>
    </p:spTree>
    <p:extLst>
      <p:ext uri="{BB962C8B-B14F-4D97-AF65-F5344CB8AC3E}">
        <p14:creationId xmlns:p14="http://schemas.microsoft.com/office/powerpoint/2010/main" val="340303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Lue lisää</a:t>
            </a:r>
            <a:endParaRPr lang="fi-FI" dirty="0"/>
          </a:p>
        </p:txBody>
      </p:sp>
      <p:sp>
        <p:nvSpPr>
          <p:cNvPr id="3" name="Sisällön paikkamerkki 2"/>
          <p:cNvSpPr>
            <a:spLocks noGrp="1"/>
          </p:cNvSpPr>
          <p:nvPr>
            <p:ph idx="1"/>
          </p:nvPr>
        </p:nvSpPr>
        <p:spPr>
          <a:xfrm>
            <a:off x="814162" y="1943999"/>
            <a:ext cx="10871108" cy="4315125"/>
          </a:xfrm>
        </p:spPr>
        <p:txBody>
          <a:bodyPr>
            <a:normAutofit lnSpcReduction="10000"/>
          </a:bodyPr>
          <a:lstStyle/>
          <a:p>
            <a:pPr marL="0" indent="0">
              <a:buNone/>
            </a:pPr>
            <a:r>
              <a:rPr lang="fi-FI" sz="1400" b="1" dirty="0" smtClean="0">
                <a:solidFill>
                  <a:schemeClr val="accent1"/>
                </a:solidFill>
              </a:rPr>
              <a:t>Hallintopolitiikan julkaisusarjan julkaisuja </a:t>
            </a:r>
          </a:p>
          <a:p>
            <a:r>
              <a:rPr lang="fi-FI" sz="1400" dirty="0" smtClean="0"/>
              <a:t>Järjestöjä koskevat valtionavustuskäytännöt: Ehdotukset niiden kehittämiseksi ja yhdenmukaistamiseksi; </a:t>
            </a:r>
            <a:r>
              <a:rPr lang="fi-FI" sz="1400" dirty="0" smtClean="0">
                <a:hlinkClick r:id="rId2"/>
              </a:rPr>
              <a:t>valtiovarainministeriön julkaisuja 2021:27</a:t>
            </a:r>
            <a:r>
              <a:rPr lang="fi-FI" sz="1400" dirty="0" smtClean="0"/>
              <a:t> </a:t>
            </a:r>
          </a:p>
          <a:p>
            <a:r>
              <a:rPr lang="fi-FI" sz="1400" dirty="0" smtClean="0"/>
              <a:t>Järjestöjen varainhankinnan avustaminen ja tukeminen valtionavustustoiminnassa; </a:t>
            </a:r>
            <a:r>
              <a:rPr lang="fi-FI" sz="1400" dirty="0" smtClean="0">
                <a:hlinkClick r:id="rId3"/>
              </a:rPr>
              <a:t>valtiovarainministeriön julkaisuja 2023:20</a:t>
            </a:r>
            <a:endParaRPr lang="fi-FI" sz="1400" dirty="0" smtClean="0"/>
          </a:p>
          <a:p>
            <a:pPr marL="0" indent="0">
              <a:buNone/>
            </a:pPr>
            <a:r>
              <a:rPr lang="fi-FI" sz="1400" b="1" dirty="0" smtClean="0">
                <a:solidFill>
                  <a:schemeClr val="accent1"/>
                </a:solidFill>
              </a:rPr>
              <a:t>Muita julkaisuja</a:t>
            </a:r>
          </a:p>
          <a:p>
            <a:r>
              <a:rPr lang="fi-FI" sz="1400" dirty="0" smtClean="0"/>
              <a:t>Kansalaisyhteiskunnan tila ja </a:t>
            </a:r>
            <a:r>
              <a:rPr lang="fi-FI" sz="1400" dirty="0"/>
              <a:t>tulevaisuus 2020-luvulla; </a:t>
            </a:r>
            <a:r>
              <a:rPr lang="fi-FI" sz="1400" dirty="0" smtClean="0">
                <a:hlinkClick r:id="rId4"/>
              </a:rPr>
              <a:t>valtioneuvoston </a:t>
            </a:r>
            <a:r>
              <a:rPr lang="fi-FI" sz="1400" dirty="0">
                <a:hlinkClick r:id="rId4"/>
              </a:rPr>
              <a:t>selvitys- ja tutkimustoiminnan julkaisusarja 2020:47</a:t>
            </a:r>
            <a:endParaRPr lang="fi-FI" sz="1400" dirty="0" smtClean="0"/>
          </a:p>
          <a:p>
            <a:r>
              <a:rPr lang="fi-FI" sz="1400" dirty="0" smtClean="0"/>
              <a:t>Yhteisöllinen kansalaistoiminta 2020-luvulla</a:t>
            </a:r>
            <a:r>
              <a:rPr lang="fi-FI" sz="1400" dirty="0"/>
              <a:t>; </a:t>
            </a:r>
            <a:r>
              <a:rPr lang="fi-FI" sz="1400" dirty="0" smtClean="0">
                <a:hlinkClick r:id="rId5"/>
              </a:rPr>
              <a:t>oikeusministeriön </a:t>
            </a:r>
            <a:r>
              <a:rPr lang="fi-FI" sz="1400" dirty="0">
                <a:hlinkClick r:id="rId5"/>
              </a:rPr>
              <a:t>julkaisuja, Mietintöjä ja lausuntoja </a:t>
            </a:r>
            <a:r>
              <a:rPr lang="fi-FI" sz="1400" dirty="0" smtClean="0">
                <a:hlinkClick r:id="rId5"/>
              </a:rPr>
              <a:t>2021:8</a:t>
            </a:r>
            <a:endParaRPr lang="fi-FI" sz="1400" dirty="0" smtClean="0"/>
          </a:p>
          <a:p>
            <a:r>
              <a:rPr lang="fi-FI" sz="1400" dirty="0" err="1" smtClean="0"/>
              <a:t>Civic</a:t>
            </a:r>
            <a:r>
              <a:rPr lang="fi-FI" sz="1400" dirty="0" smtClean="0"/>
              <a:t> </a:t>
            </a:r>
            <a:r>
              <a:rPr lang="fi-FI" sz="1400" dirty="0" err="1" smtClean="0"/>
              <a:t>Space</a:t>
            </a:r>
            <a:r>
              <a:rPr lang="fi-FI" sz="1400" dirty="0" smtClean="0"/>
              <a:t> </a:t>
            </a:r>
            <a:r>
              <a:rPr lang="fi-FI" sz="1400" dirty="0" err="1" smtClean="0"/>
              <a:t>Scan</a:t>
            </a:r>
            <a:r>
              <a:rPr lang="fi-FI" sz="1400" dirty="0" smtClean="0"/>
              <a:t> of Finland</a:t>
            </a:r>
            <a:r>
              <a:rPr lang="fi-FI" sz="1400" dirty="0"/>
              <a:t>; </a:t>
            </a:r>
            <a:r>
              <a:rPr lang="fi-FI" sz="1400" dirty="0">
                <a:hlinkClick r:id="rId6"/>
              </a:rPr>
              <a:t>OECD Public </a:t>
            </a:r>
            <a:r>
              <a:rPr lang="fi-FI" sz="1400" dirty="0" err="1">
                <a:hlinkClick r:id="rId6"/>
              </a:rPr>
              <a:t>Governance</a:t>
            </a:r>
            <a:r>
              <a:rPr lang="fi-FI" sz="1400" dirty="0">
                <a:hlinkClick r:id="rId6"/>
              </a:rPr>
              <a:t> </a:t>
            </a:r>
            <a:r>
              <a:rPr lang="fi-FI" sz="1400" dirty="0" err="1" smtClean="0">
                <a:hlinkClick r:id="rId6"/>
              </a:rPr>
              <a:t>Reviews</a:t>
            </a:r>
            <a:r>
              <a:rPr lang="fi-FI" sz="1400" dirty="0" smtClean="0">
                <a:hlinkClick r:id="rId6"/>
              </a:rPr>
              <a:t> 2021</a:t>
            </a:r>
            <a:endParaRPr lang="fi-FI" sz="1400" dirty="0" smtClean="0"/>
          </a:p>
          <a:p>
            <a:r>
              <a:rPr lang="fi-FI" sz="1400" dirty="0" smtClean="0"/>
              <a:t>Protecting </a:t>
            </a:r>
            <a:r>
              <a:rPr lang="fi-FI" sz="1400" dirty="0" err="1" smtClean="0"/>
              <a:t>Civic</a:t>
            </a:r>
            <a:r>
              <a:rPr lang="fi-FI" sz="1400" dirty="0" smtClean="0"/>
              <a:t> </a:t>
            </a:r>
            <a:r>
              <a:rPr lang="fi-FI" sz="1400" dirty="0" err="1" smtClean="0"/>
              <a:t>Society</a:t>
            </a:r>
            <a:r>
              <a:rPr lang="fi-FI" sz="1400" dirty="0" smtClean="0"/>
              <a:t> – Update 2023; </a:t>
            </a:r>
            <a:r>
              <a:rPr lang="fi-FI" sz="1400" dirty="0" smtClean="0">
                <a:hlinkClick r:id="rId7"/>
              </a:rPr>
              <a:t>E</a:t>
            </a:r>
            <a:r>
              <a:rPr lang="en-US" sz="1400" dirty="0" err="1" smtClean="0">
                <a:hlinkClick r:id="rId7"/>
              </a:rPr>
              <a:t>uropean</a:t>
            </a:r>
            <a:r>
              <a:rPr lang="en-US" sz="1400" dirty="0" smtClean="0">
                <a:hlinkClick r:id="rId7"/>
              </a:rPr>
              <a:t> </a:t>
            </a:r>
            <a:r>
              <a:rPr lang="en-US" sz="1400" dirty="0">
                <a:hlinkClick r:id="rId7"/>
              </a:rPr>
              <a:t>Union Agency for Fundamental Rights, </a:t>
            </a:r>
            <a:r>
              <a:rPr lang="en-US" sz="1400" dirty="0" smtClean="0">
                <a:hlinkClick r:id="rId7"/>
              </a:rPr>
              <a:t>2023</a:t>
            </a:r>
            <a:endParaRPr lang="en-US" sz="1400" dirty="0" smtClean="0"/>
          </a:p>
          <a:p>
            <a:r>
              <a:rPr lang="fi-FI" sz="1400" dirty="0" smtClean="0"/>
              <a:t>Rahapelitoiminnan </a:t>
            </a:r>
            <a:r>
              <a:rPr lang="fi-FI" sz="1400" dirty="0"/>
              <a:t>tuotoista myönnetyt </a:t>
            </a:r>
            <a:r>
              <a:rPr lang="fi-FI" sz="1400" dirty="0" smtClean="0"/>
              <a:t>avustukset; </a:t>
            </a:r>
            <a:r>
              <a:rPr lang="fi-FI" sz="1400" dirty="0" smtClean="0">
                <a:hlinkClick r:id="rId8"/>
              </a:rPr>
              <a:t>Valtiontalouden tarkastusviraston tarkastuskertomus 9/2022</a:t>
            </a:r>
            <a:endParaRPr lang="en-US" sz="1400" dirty="0" smtClean="0"/>
          </a:p>
          <a:p>
            <a:pPr marL="0" indent="0">
              <a:buNone/>
            </a:pPr>
            <a:r>
              <a:rPr lang="en-US" sz="1400" b="1" dirty="0" err="1" smtClean="0">
                <a:solidFill>
                  <a:schemeClr val="accent1"/>
                </a:solidFill>
              </a:rPr>
              <a:t>Lisäksi</a:t>
            </a:r>
            <a:endParaRPr lang="en-US" sz="1400" b="1" dirty="0" smtClean="0">
              <a:solidFill>
                <a:schemeClr val="accent1"/>
              </a:solidFill>
            </a:endParaRPr>
          </a:p>
          <a:p>
            <a:r>
              <a:rPr lang="fi-FI" sz="1400" dirty="0"/>
              <a:t>Kansalaisyhteiskunta – mitä julkisen hallinnon tulisi siitä </a:t>
            </a:r>
            <a:r>
              <a:rPr lang="fi-FI" sz="1400" dirty="0" smtClean="0"/>
              <a:t>tietää </a:t>
            </a:r>
            <a:r>
              <a:rPr lang="fi-FI" sz="1400" dirty="0" smtClean="0">
                <a:hlinkClick r:id="rId9"/>
              </a:rPr>
              <a:t>-</a:t>
            </a:r>
            <a:r>
              <a:rPr lang="fi-FI" sz="1400" dirty="0" err="1" smtClean="0">
                <a:hlinkClick r:id="rId9"/>
              </a:rPr>
              <a:t>eOppiva</a:t>
            </a:r>
            <a:r>
              <a:rPr lang="fi-FI" sz="1400" dirty="0" smtClean="0">
                <a:hlinkClick r:id="rId9"/>
              </a:rPr>
              <a:t>-koulutus </a:t>
            </a:r>
            <a:endParaRPr lang="en-US" sz="1400" dirty="0" smtClean="0"/>
          </a:p>
        </p:txBody>
      </p:sp>
      <p:sp>
        <p:nvSpPr>
          <p:cNvPr id="4" name="Dian numeron paikkamerkki 3"/>
          <p:cNvSpPr>
            <a:spLocks noGrp="1"/>
          </p:cNvSpPr>
          <p:nvPr>
            <p:ph type="sldNum" sz="quarter" idx="12"/>
          </p:nvPr>
        </p:nvSpPr>
        <p:spPr/>
        <p:txBody>
          <a:bodyPr/>
          <a:lstStyle/>
          <a:p>
            <a:fld id="{7CD1C137-87C0-4E4B-8573-EDFCC21A7E6F}" type="slidenum">
              <a:rPr lang="fi-FI" noProof="0" smtClean="0"/>
              <a:pPr/>
              <a:t>34</a:t>
            </a:fld>
            <a:endParaRPr lang="fi-FI" noProof="0" dirty="0"/>
          </a:p>
        </p:txBody>
      </p:sp>
    </p:spTree>
    <p:extLst>
      <p:ext uri="{BB962C8B-B14F-4D97-AF65-F5344CB8AC3E}">
        <p14:creationId xmlns:p14="http://schemas.microsoft.com/office/powerpoint/2010/main" val="224545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Valtionavustushankkeen keskeiset tuotokset </a:t>
            </a:r>
            <a:endParaRPr lang="fi-FI" dirty="0"/>
          </a:p>
        </p:txBody>
      </p:sp>
      <p:sp>
        <p:nvSpPr>
          <p:cNvPr id="3" name="Tekstin paikkamerkki 2"/>
          <p:cNvSpPr>
            <a:spLocks noGrp="1"/>
          </p:cNvSpPr>
          <p:nvPr>
            <p:ph type="body" idx="1"/>
          </p:nvPr>
        </p:nvSpPr>
        <p:spPr/>
        <p:txBody>
          <a:bodyPr>
            <a:normAutofit/>
          </a:bodyPr>
          <a:lstStyle/>
          <a:p>
            <a:r>
              <a:rPr lang="fi-FI" sz="2000" dirty="0" smtClean="0"/>
              <a:t>Valtionavustustoiminnan kehittäminen </a:t>
            </a:r>
            <a:endParaRPr lang="fi-FI" sz="2000" dirty="0"/>
          </a:p>
        </p:txBody>
      </p:sp>
      <p:sp>
        <p:nvSpPr>
          <p:cNvPr id="4" name="Sisällön paikkamerkki 3"/>
          <p:cNvSpPr>
            <a:spLocks noGrp="1"/>
          </p:cNvSpPr>
          <p:nvPr>
            <p:ph sz="half" idx="10"/>
          </p:nvPr>
        </p:nvSpPr>
        <p:spPr/>
        <p:txBody>
          <a:bodyPr>
            <a:normAutofit/>
          </a:bodyPr>
          <a:lstStyle/>
          <a:p>
            <a:pPr marL="342900" indent="-342900">
              <a:buFont typeface="+mj-lt"/>
              <a:buAutoNum type="arabicPeriod"/>
            </a:pPr>
            <a:r>
              <a:rPr lang="fi-FI" sz="1600" dirty="0" smtClean="0"/>
              <a:t>Tieto- </a:t>
            </a:r>
            <a:r>
              <a:rPr lang="fi-FI" sz="1600" dirty="0"/>
              <a:t>ja vaikuttavuusperusteinen </a:t>
            </a:r>
            <a:r>
              <a:rPr lang="fi-FI" sz="1600" dirty="0" smtClean="0"/>
              <a:t>valtionavustustoiminta (toiminnan muutos), </a:t>
            </a:r>
          </a:p>
          <a:p>
            <a:pPr marL="342900" indent="-342900">
              <a:buFont typeface="+mj-lt"/>
              <a:buAutoNum type="arabicPeriod"/>
            </a:pPr>
            <a:r>
              <a:rPr lang="fi-FI" sz="1600" dirty="0" smtClean="0"/>
              <a:t>valtionhallinnon </a:t>
            </a:r>
            <a:r>
              <a:rPr lang="fi-FI" sz="1600" dirty="0"/>
              <a:t>yhteiset </a:t>
            </a:r>
            <a:r>
              <a:rPr lang="fi-FI" sz="1600" dirty="0" smtClean="0"/>
              <a:t>valtionavustuspalvelut sekä </a:t>
            </a:r>
          </a:p>
          <a:p>
            <a:pPr marL="342900" indent="-342900">
              <a:buFont typeface="+mj-lt"/>
              <a:buAutoNum type="arabicPeriod"/>
            </a:pPr>
            <a:r>
              <a:rPr lang="fi-FI" sz="1600" dirty="0" smtClean="0"/>
              <a:t>valtionavustusten </a:t>
            </a:r>
            <a:r>
              <a:rPr lang="fi-FI" sz="1600" dirty="0"/>
              <a:t>hallinnointi menettelyineen </a:t>
            </a:r>
            <a:r>
              <a:rPr lang="fi-FI" sz="1600" dirty="0" smtClean="0"/>
              <a:t/>
            </a:r>
            <a:br>
              <a:rPr lang="fi-FI" sz="1600" dirty="0" smtClean="0"/>
            </a:br>
            <a:r>
              <a:rPr lang="fi-FI" sz="1600" dirty="0" smtClean="0"/>
              <a:t/>
            </a:r>
            <a:br>
              <a:rPr lang="fi-FI" sz="1600" dirty="0" smtClean="0"/>
            </a:br>
            <a:r>
              <a:rPr lang="fi-FI" sz="1600" dirty="0" smtClean="0"/>
              <a:t>lisäävät valtionavustustoiminnan vaikuttavuutta, läpinäkyvyyttä, tehokkuutta ja yhdenmukaisuutta, minkä eteen on työskenneltävä määrätietoisesti myös jatkossa.   </a:t>
            </a:r>
            <a:endParaRPr lang="fi-FI" sz="1600" dirty="0"/>
          </a:p>
          <a:p>
            <a:endParaRPr lang="fi-FI" sz="1600" dirty="0"/>
          </a:p>
        </p:txBody>
      </p:sp>
      <p:sp>
        <p:nvSpPr>
          <p:cNvPr id="5" name="Tekstin paikkamerkki 4"/>
          <p:cNvSpPr>
            <a:spLocks noGrp="1"/>
          </p:cNvSpPr>
          <p:nvPr>
            <p:ph type="body" sz="quarter" idx="3"/>
          </p:nvPr>
        </p:nvSpPr>
        <p:spPr/>
        <p:txBody>
          <a:bodyPr>
            <a:normAutofit/>
          </a:bodyPr>
          <a:lstStyle/>
          <a:p>
            <a:r>
              <a:rPr lang="fi-FI" sz="2000" dirty="0" smtClean="0"/>
              <a:t>Keskeiset tuotokset  </a:t>
            </a:r>
            <a:endParaRPr lang="fi-FI" sz="2000" dirty="0"/>
          </a:p>
        </p:txBody>
      </p:sp>
      <p:sp>
        <p:nvSpPr>
          <p:cNvPr id="6" name="Sisällön paikkamerkki 5"/>
          <p:cNvSpPr>
            <a:spLocks noGrp="1"/>
          </p:cNvSpPr>
          <p:nvPr>
            <p:ph sz="half" idx="2"/>
          </p:nvPr>
        </p:nvSpPr>
        <p:spPr/>
        <p:txBody>
          <a:bodyPr>
            <a:normAutofit/>
          </a:bodyPr>
          <a:lstStyle/>
          <a:p>
            <a:r>
              <a:rPr lang="fi-FI" sz="1600" dirty="0" smtClean="0"/>
              <a:t>Valtionavustustoiminnan </a:t>
            </a:r>
            <a:r>
              <a:rPr lang="fi-FI" sz="1600" dirty="0"/>
              <a:t>yhteinen </a:t>
            </a:r>
            <a:r>
              <a:rPr lang="fi-FI" sz="1600" dirty="0" smtClean="0"/>
              <a:t>toimintamalli</a:t>
            </a:r>
          </a:p>
          <a:p>
            <a:r>
              <a:rPr lang="fi-FI" sz="1600" dirty="0" smtClean="0"/>
              <a:t>Valtionavustustoiminnan sanasto</a:t>
            </a:r>
          </a:p>
          <a:p>
            <a:r>
              <a:rPr lang="fi-FI" sz="1600" dirty="0" smtClean="0"/>
              <a:t>Valtionavustusten </a:t>
            </a:r>
            <a:r>
              <a:rPr lang="fi-FI" sz="1600" dirty="0"/>
              <a:t>hallinnointia koskevat </a:t>
            </a:r>
            <a:r>
              <a:rPr lang="fi-FI" sz="1600" dirty="0" smtClean="0"/>
              <a:t>oppaat</a:t>
            </a:r>
          </a:p>
          <a:p>
            <a:r>
              <a:rPr lang="fi-FI" sz="1600" dirty="0" smtClean="0"/>
              <a:t>Hakijaryhmäkohtaiset raportit</a:t>
            </a:r>
          </a:p>
          <a:p>
            <a:r>
              <a:rPr lang="fi-FI" sz="1600" dirty="0" smtClean="0"/>
              <a:t>Säädösmuutokset</a:t>
            </a:r>
          </a:p>
          <a:p>
            <a:r>
              <a:rPr lang="fi-FI" sz="1600" dirty="0" smtClean="0"/>
              <a:t>Valtionavustustoiminnan </a:t>
            </a:r>
            <a:r>
              <a:rPr lang="fi-FI" sz="1600" dirty="0"/>
              <a:t>tietovaranto ja siihen </a:t>
            </a:r>
            <a:r>
              <a:rPr lang="fi-FI" sz="1600" dirty="0" smtClean="0"/>
              <a:t>sisältyvät digitaaliset palvelut (valtionavustuspalvelut)</a:t>
            </a:r>
            <a:endParaRPr lang="fi-FI" sz="1600" dirty="0"/>
          </a:p>
        </p:txBody>
      </p:sp>
    </p:spTree>
    <p:extLst>
      <p:ext uri="{BB962C8B-B14F-4D97-AF65-F5344CB8AC3E}">
        <p14:creationId xmlns:p14="http://schemas.microsoft.com/office/powerpoint/2010/main" val="21898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idx="1"/>
          </p:nvPr>
        </p:nvSpPr>
        <p:spPr/>
        <p:txBody>
          <a:bodyPr>
            <a:normAutofit/>
          </a:bodyPr>
          <a:lstStyle/>
          <a:p>
            <a:pPr marL="0" indent="0">
              <a:buNone/>
            </a:pPr>
            <a:r>
              <a:rPr lang="fi-FI" i="1" dirty="0" smtClean="0">
                <a:solidFill>
                  <a:schemeClr val="bg1"/>
                </a:solidFill>
              </a:rPr>
              <a:t>”Kuten </a:t>
            </a:r>
            <a:r>
              <a:rPr lang="fi-FI" i="1" dirty="0">
                <a:solidFill>
                  <a:schemeClr val="bg1"/>
                </a:solidFill>
              </a:rPr>
              <a:t>perustuslakivaliokunta on huomauttanut, kyseessä on suuren mittaluokan uudistus, joka kytkee yhteen laajan joukon erilaisia toimijoita. Valiokunta pitää siksi välttämättömänä, että valtiovarainministeriö edelleen edistää uudistusta ja seuraa sen toimeenpanoa ja vaikutuksia tarkasti myös vuoden 2023 loppuun asti kestävän </a:t>
            </a:r>
            <a:r>
              <a:rPr lang="fi-FI" i="1" dirty="0" err="1">
                <a:solidFill>
                  <a:schemeClr val="bg1"/>
                </a:solidFill>
              </a:rPr>
              <a:t>kehittämis</a:t>
            </a:r>
            <a:r>
              <a:rPr lang="fi-FI" i="1" dirty="0">
                <a:solidFill>
                  <a:schemeClr val="bg1"/>
                </a:solidFill>
              </a:rPr>
              <a:t>- ja digitalisointihankkeen päätyttyä ja reagoi asianmukaisesti havaittuihin ongelmiin.”</a:t>
            </a:r>
          </a:p>
          <a:p>
            <a:pPr marL="0" indent="0">
              <a:buNone/>
            </a:pPr>
            <a:endParaRPr lang="fi-FI" dirty="0">
              <a:solidFill>
                <a:schemeClr val="bg1"/>
              </a:solidFill>
            </a:endParaRPr>
          </a:p>
          <a:p>
            <a:pPr marL="0" indent="0">
              <a:buNone/>
            </a:pPr>
            <a:r>
              <a:rPr lang="fi-FI" dirty="0">
                <a:solidFill>
                  <a:schemeClr val="bg1"/>
                </a:solidFill>
              </a:rPr>
              <a:t>Valiokunnan mietintö </a:t>
            </a:r>
            <a:r>
              <a:rPr lang="fi-FI" dirty="0" err="1">
                <a:solidFill>
                  <a:schemeClr val="bg1"/>
                </a:solidFill>
              </a:rPr>
              <a:t>VaVM</a:t>
            </a:r>
            <a:r>
              <a:rPr lang="fi-FI" dirty="0">
                <a:solidFill>
                  <a:schemeClr val="bg1"/>
                </a:solidFill>
              </a:rPr>
              <a:t> 29/2022 vp─ HE 88/2022 vp</a:t>
            </a:r>
          </a:p>
          <a:p>
            <a:pPr marL="0" indent="0">
              <a:buNone/>
            </a:pPr>
            <a:endParaRPr lang="fi-FI" dirty="0">
              <a:solidFill>
                <a:schemeClr val="bg1"/>
              </a:solidFill>
            </a:endParaRPr>
          </a:p>
        </p:txBody>
      </p:sp>
    </p:spTree>
    <p:extLst>
      <p:ext uri="{BB962C8B-B14F-4D97-AF65-F5344CB8AC3E}">
        <p14:creationId xmlns:p14="http://schemas.microsoft.com/office/powerpoint/2010/main" val="423271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Tuottavuus- ja vaikuttavuushyödyt </a:t>
            </a:r>
            <a:endParaRPr lang="fi-FI" dirty="0"/>
          </a:p>
        </p:txBody>
      </p:sp>
      <p:sp>
        <p:nvSpPr>
          <p:cNvPr id="3" name="Sisällön paikkamerkki 2"/>
          <p:cNvSpPr>
            <a:spLocks noGrp="1"/>
          </p:cNvSpPr>
          <p:nvPr>
            <p:ph sz="half" idx="1"/>
          </p:nvPr>
        </p:nvSpPr>
        <p:spPr/>
        <p:txBody>
          <a:bodyPr>
            <a:normAutofit/>
          </a:bodyPr>
          <a:lstStyle/>
          <a:p>
            <a:r>
              <a:rPr lang="fi-FI" sz="1800" dirty="0" smtClean="0"/>
              <a:t>Valtionapuviranomaisten </a:t>
            </a:r>
            <a:r>
              <a:rPr lang="fi-FI" sz="1800" dirty="0"/>
              <a:t>odotetaan saavan tuottavuus- ja vaikuttavuushyötyjä aikaan tulevina vuosina. </a:t>
            </a:r>
            <a:endParaRPr lang="fi-FI" sz="1800" dirty="0" smtClean="0"/>
          </a:p>
          <a:p>
            <a:r>
              <a:rPr lang="fi-FI" sz="1800" dirty="0" smtClean="0"/>
              <a:t>Tavoitteena ovat </a:t>
            </a:r>
          </a:p>
          <a:p>
            <a:pPr lvl="1"/>
            <a:r>
              <a:rPr lang="fi-FI" sz="1400" b="1" dirty="0">
                <a:solidFill>
                  <a:schemeClr val="accent1"/>
                </a:solidFill>
              </a:rPr>
              <a:t>v</a:t>
            </a:r>
            <a:r>
              <a:rPr lang="fi-FI" sz="1400" b="1" dirty="0" smtClean="0">
                <a:solidFill>
                  <a:schemeClr val="accent1"/>
                </a:solidFill>
              </a:rPr>
              <a:t>älittömät taloudelliset hyödyt</a:t>
            </a:r>
            <a:r>
              <a:rPr lang="fi-FI" sz="1400" b="1" dirty="0">
                <a:solidFill>
                  <a:schemeClr val="accent1"/>
                </a:solidFill>
              </a:rPr>
              <a:t> </a:t>
            </a:r>
            <a:r>
              <a:rPr lang="fi-FI" sz="1400" dirty="0" smtClean="0"/>
              <a:t>eli tietojärjestelmäkustannusten vähentäminen ja uusinvestointien välttäminen sekä valtionavustustoimintaan sitoutuneen henkilötyömäärän vähentäminen ja </a:t>
            </a:r>
          </a:p>
          <a:p>
            <a:pPr lvl="1"/>
            <a:r>
              <a:rPr lang="fi-FI" sz="1400" b="1" dirty="0">
                <a:solidFill>
                  <a:schemeClr val="accent1"/>
                </a:solidFill>
              </a:rPr>
              <a:t>v</a:t>
            </a:r>
            <a:r>
              <a:rPr lang="fi-FI" sz="1400" b="1" dirty="0" smtClean="0">
                <a:solidFill>
                  <a:schemeClr val="accent1"/>
                </a:solidFill>
              </a:rPr>
              <a:t>älilliset taloudelliset hyödyt</a:t>
            </a:r>
            <a:r>
              <a:rPr lang="fi-FI" sz="1400" dirty="0" smtClean="0"/>
              <a:t>, kuten valtionavustusten kohdentaminen ja käyttö. </a:t>
            </a:r>
            <a:endParaRPr lang="fi-FI" sz="1400" dirty="0"/>
          </a:p>
          <a:p>
            <a:endParaRPr lang="fi-FI" sz="1800" dirty="0"/>
          </a:p>
          <a:p>
            <a:endParaRPr lang="fi-FI" sz="1700" dirty="0" smtClean="0"/>
          </a:p>
        </p:txBody>
      </p:sp>
      <p:pic>
        <p:nvPicPr>
          <p:cNvPr id="7" name="Sisällön paikkamerkki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38913" y="1944000"/>
            <a:ext cx="4849812" cy="2728019"/>
          </a:xfrm>
        </p:spPr>
      </p:pic>
    </p:spTree>
    <p:extLst>
      <p:ext uri="{BB962C8B-B14F-4D97-AF65-F5344CB8AC3E}">
        <p14:creationId xmlns:p14="http://schemas.microsoft.com/office/powerpoint/2010/main" val="275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 välittömistä taloudellisista </a:t>
            </a:r>
            <a:r>
              <a:rPr lang="fi-FI" smtClean="0"/>
              <a:t>hyödyistä viranomaistoiminnassa </a:t>
            </a:r>
            <a:endParaRPr lang="fi-FI" dirty="0"/>
          </a:p>
        </p:txBody>
      </p:sp>
      <p:sp>
        <p:nvSpPr>
          <p:cNvPr id="5" name="Tekstiruutu 4"/>
          <p:cNvSpPr txBox="1"/>
          <p:nvPr/>
        </p:nvSpPr>
        <p:spPr>
          <a:xfrm>
            <a:off x="7429388" y="4300666"/>
            <a:ext cx="1842891" cy="1292662"/>
          </a:xfrm>
          <a:prstGeom prst="rect">
            <a:avLst/>
          </a:prstGeom>
          <a:noFill/>
        </p:spPr>
        <p:txBody>
          <a:bodyPr wrap="square" lIns="0" tIns="0" rIns="0" bIns="0" rtlCol="0" anchor="t">
            <a:spAutoFit/>
          </a:bodyPr>
          <a:lstStyle/>
          <a:p>
            <a:pPr>
              <a:defRPr/>
            </a:pPr>
            <a:r>
              <a:rPr lang="fi-FI" sz="1400" dirty="0">
                <a:solidFill>
                  <a:srgbClr val="000000"/>
                </a:solidFill>
                <a:latin typeface="Arial" panose="020B0604020202020204"/>
              </a:rPr>
              <a:t>217 </a:t>
            </a:r>
            <a:r>
              <a:rPr lang="fi-FI" sz="1400" dirty="0" smtClean="0">
                <a:solidFill>
                  <a:srgbClr val="000000"/>
                </a:solidFill>
                <a:latin typeface="Arial" panose="020B0604020202020204"/>
              </a:rPr>
              <a:t>henkilötyövuotta</a:t>
            </a:r>
            <a:r>
              <a:rPr kumimoji="0" lang="fi-FI" sz="1400" b="0" i="0" u="none" strike="noStrike" kern="1200" cap="none" spc="0" normalizeH="0" baseline="0" noProof="0" dirty="0" smtClean="0">
                <a:ln>
                  <a:noFill/>
                </a:ln>
                <a:solidFill>
                  <a:srgbClr val="000000"/>
                </a:solidFill>
                <a:effectLst/>
                <a:uLnTx/>
                <a:uFillTx/>
                <a:latin typeface="Arial" panose="020B0604020202020204"/>
              </a:rPr>
              <a:t>,</a:t>
            </a:r>
            <a:r>
              <a:rPr kumimoji="0" lang="fi-FI" sz="1400" b="0" i="0" u="none" strike="noStrike" kern="1200" cap="none" spc="0" normalizeH="0" noProof="0" dirty="0" smtClean="0">
                <a:ln>
                  <a:noFill/>
                </a:ln>
                <a:solidFill>
                  <a:srgbClr val="000000"/>
                </a:solidFill>
                <a:effectLst/>
                <a:uLnTx/>
                <a:uFillTx/>
                <a:latin typeface="Arial" panose="020B0604020202020204"/>
              </a:rPr>
              <a:t> </a:t>
            </a:r>
            <a:r>
              <a:rPr kumimoji="0" lang="fi-FI" sz="1400" b="0" i="0" u="none" strike="noStrike" kern="1200" cap="none" spc="0" normalizeH="0" baseline="0" noProof="0" dirty="0" smtClean="0">
                <a:ln>
                  <a:noFill/>
                </a:ln>
                <a:solidFill>
                  <a:srgbClr val="000000"/>
                </a:solidFill>
                <a:effectLst/>
                <a:uLnTx/>
                <a:uFillTx/>
                <a:latin typeface="Arial" panose="020B0604020202020204"/>
              </a:rPr>
              <a:t>40 %:a </a:t>
            </a:r>
            <a:r>
              <a:rPr kumimoji="0" lang="fi-FI" sz="1400" b="0" i="0" u="none" strike="noStrike" kern="1200" cap="none" spc="0" normalizeH="0" baseline="0" noProof="0" dirty="0">
                <a:ln>
                  <a:noFill/>
                </a:ln>
                <a:solidFill>
                  <a:srgbClr val="000000"/>
                </a:solidFill>
                <a:effectLst/>
                <a:uLnTx/>
                <a:uFillTx/>
                <a:latin typeface="Arial" panose="020B0604020202020204"/>
              </a:rPr>
              <a:t>542 </a:t>
            </a:r>
            <a:r>
              <a:rPr kumimoji="0" lang="fi-FI" sz="1400" b="0" i="0" u="none" strike="noStrike" kern="1200" cap="none" spc="0" normalizeH="0" baseline="0" noProof="0" dirty="0" smtClean="0">
                <a:ln>
                  <a:noFill/>
                </a:ln>
                <a:solidFill>
                  <a:srgbClr val="000000"/>
                </a:solidFill>
                <a:effectLst/>
                <a:uLnTx/>
                <a:uFillTx/>
                <a:latin typeface="Arial" panose="020B0604020202020204"/>
              </a:rPr>
              <a:t>henkilötyövuodesta</a:t>
            </a:r>
            <a:endParaRPr kumimoji="0" lang="fi-FI" sz="1400" b="0" i="0" u="none" strike="noStrike" kern="1200" cap="none" spc="0" normalizeH="0" baseline="0" noProof="0" dirty="0">
              <a:ln>
                <a:noFill/>
              </a:ln>
              <a:solidFill>
                <a:srgbClr val="000000"/>
              </a:solidFill>
              <a:effectLst/>
              <a:uLnTx/>
              <a:uFillTx/>
              <a:latin typeface="Arial" panose="020B0604020202020204"/>
            </a:endParaRPr>
          </a:p>
          <a:p>
            <a:pPr marR="0" lvl="0" algn="l" defTabSz="914400" rtl="0" eaLnBrk="1" fontAlgn="auto" latinLnBrk="0" hangingPunct="1">
              <a:lnSpc>
                <a:spcPct val="100000"/>
              </a:lnSpc>
              <a:spcBef>
                <a:spcPts val="0"/>
              </a:spcBef>
              <a:spcAft>
                <a:spcPts val="0"/>
              </a:spcAft>
              <a:buClrTx/>
              <a:buSzTx/>
              <a:tabLst/>
              <a:defRPr/>
            </a:pPr>
            <a:endParaRPr kumimoji="0" lang="fi-FI" sz="1400" b="0" i="0" u="none" strike="noStrike" kern="1200" cap="none" spc="0" normalizeH="0" baseline="0" noProof="0" dirty="0" smtClean="0">
              <a:ln>
                <a:noFill/>
              </a:ln>
              <a:solidFill>
                <a:srgbClr val="000000"/>
              </a:solidFill>
              <a:effectLst/>
              <a:uLnTx/>
              <a:uFillTx/>
              <a:latin typeface="Arial" panose="020B0604020202020204"/>
            </a:endParaRPr>
          </a:p>
          <a:p>
            <a:pPr marR="0" lvl="0" algn="l" defTabSz="914400" rtl="0" eaLnBrk="1" fontAlgn="auto" latinLnBrk="0" hangingPunct="1">
              <a:lnSpc>
                <a:spcPct val="100000"/>
              </a:lnSpc>
              <a:spcBef>
                <a:spcPts val="0"/>
              </a:spcBef>
              <a:spcAft>
                <a:spcPts val="0"/>
              </a:spcAft>
              <a:buClrTx/>
              <a:buSzTx/>
              <a:tabLst/>
              <a:defRPr/>
            </a:pPr>
            <a:r>
              <a:rPr kumimoji="0" lang="fi-FI" sz="1400" b="0" i="0" u="none" strike="noStrike" kern="1200" cap="none" spc="0" normalizeH="0" baseline="0" noProof="0" dirty="0" smtClean="0">
                <a:ln>
                  <a:noFill/>
                </a:ln>
                <a:solidFill>
                  <a:srgbClr val="000000"/>
                </a:solidFill>
                <a:effectLst/>
                <a:uLnTx/>
                <a:uFillTx/>
                <a:latin typeface="Arial" panose="020B0604020202020204"/>
              </a:rPr>
              <a:t>1 henkilötyö-</a:t>
            </a:r>
            <a:br>
              <a:rPr kumimoji="0" lang="fi-FI" sz="1400" b="0" i="0" u="none" strike="noStrike" kern="1200" cap="none" spc="0" normalizeH="0" baseline="0" noProof="0" dirty="0" smtClean="0">
                <a:ln>
                  <a:noFill/>
                </a:ln>
                <a:solidFill>
                  <a:srgbClr val="000000"/>
                </a:solidFill>
                <a:effectLst/>
                <a:uLnTx/>
                <a:uFillTx/>
                <a:latin typeface="Arial" panose="020B0604020202020204"/>
              </a:rPr>
            </a:br>
            <a:r>
              <a:rPr kumimoji="0" lang="fi-FI" sz="1400" b="0" i="0" u="none" strike="noStrike" kern="1200" cap="none" spc="0" normalizeH="0" baseline="0" noProof="0" dirty="0" smtClean="0">
                <a:ln>
                  <a:noFill/>
                </a:ln>
                <a:solidFill>
                  <a:srgbClr val="000000"/>
                </a:solidFill>
                <a:effectLst/>
                <a:uLnTx/>
                <a:uFillTx/>
                <a:latin typeface="Arial" panose="020B0604020202020204"/>
              </a:rPr>
              <a:t>vuosi/60 </a:t>
            </a:r>
            <a:r>
              <a:rPr kumimoji="0" lang="fi-FI" sz="1400" b="0" i="0" u="none" strike="noStrike" kern="1200" cap="none" spc="0" normalizeH="0" baseline="0" noProof="0" dirty="0">
                <a:ln>
                  <a:noFill/>
                </a:ln>
                <a:solidFill>
                  <a:srgbClr val="000000"/>
                </a:solidFill>
                <a:effectLst/>
                <a:uLnTx/>
                <a:uFillTx/>
                <a:latin typeface="Arial" panose="020B0604020202020204"/>
              </a:rPr>
              <a:t>000 </a:t>
            </a:r>
            <a:r>
              <a:rPr kumimoji="0" lang="fi-FI" sz="1400" b="0" i="0" u="none" strike="noStrike" kern="1200" cap="none" spc="0" normalizeH="0" baseline="0" noProof="0" dirty="0" smtClean="0">
                <a:ln>
                  <a:noFill/>
                </a:ln>
                <a:solidFill>
                  <a:srgbClr val="000000"/>
                </a:solidFill>
                <a:effectLst/>
                <a:uLnTx/>
                <a:uFillTx/>
                <a:latin typeface="Arial" panose="020B0604020202020204"/>
              </a:rPr>
              <a:t>euroa</a:t>
            </a:r>
            <a:endParaRPr kumimoji="0" lang="fi-FI" sz="1400" b="0" i="0" u="none" strike="noStrike" kern="1200" cap="none" spc="0" normalizeH="0" baseline="0" noProof="0" dirty="0">
              <a:ln>
                <a:noFill/>
              </a:ln>
              <a:solidFill>
                <a:srgbClr val="000000"/>
              </a:solidFill>
              <a:effectLst/>
              <a:uLnTx/>
              <a:uFillTx/>
              <a:latin typeface="Arial" panose="020B0604020202020204"/>
            </a:endParaRPr>
          </a:p>
        </p:txBody>
      </p:sp>
      <p:sp>
        <p:nvSpPr>
          <p:cNvPr id="6" name="Vuokaaviosymboli: Liitin 5"/>
          <p:cNvSpPr>
            <a:spLocks noChangeAspect="1"/>
          </p:cNvSpPr>
          <p:nvPr/>
        </p:nvSpPr>
        <p:spPr>
          <a:xfrm>
            <a:off x="1967676" y="2946141"/>
            <a:ext cx="1080000" cy="10800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FFFFFF"/>
                </a:solidFill>
                <a:effectLst/>
                <a:uLnTx/>
                <a:uFillTx/>
                <a:latin typeface="Arial" panose="020B0604020202020204"/>
                <a:ea typeface="+mn-ea"/>
                <a:cs typeface="+mn-cs"/>
              </a:rPr>
              <a:t>3,2</a:t>
            </a:r>
            <a:r>
              <a:rPr kumimoji="0" lang="fi-FI" sz="2000" b="0" i="0" u="none" strike="noStrike" kern="1200" cap="none" spc="0" normalizeH="0" baseline="0" noProof="0" dirty="0">
                <a:ln>
                  <a:noFill/>
                </a:ln>
                <a:solidFill>
                  <a:srgbClr val="FFFFFF"/>
                </a:solidFill>
                <a:effectLst/>
                <a:uLnTx/>
                <a:uFillTx/>
                <a:latin typeface="Arial" panose="020B0604020202020204"/>
                <a:ea typeface="+mn-ea"/>
                <a:cs typeface="+mn-cs"/>
              </a:rPr>
              <a:t> M€</a:t>
            </a:r>
          </a:p>
        </p:txBody>
      </p:sp>
      <p:sp>
        <p:nvSpPr>
          <p:cNvPr id="7" name="Tekstiruutu 6"/>
          <p:cNvSpPr txBox="1"/>
          <p:nvPr/>
        </p:nvSpPr>
        <p:spPr>
          <a:xfrm>
            <a:off x="1967676" y="4300666"/>
            <a:ext cx="2251613" cy="1292662"/>
          </a:xfrm>
          <a:prstGeom prst="rect">
            <a:avLst/>
          </a:prstGeom>
          <a:noFill/>
        </p:spPr>
        <p:txBody>
          <a:bodyPr wrap="square" lIns="0" tIns="0" rIns="0" bIns="0" rtlCol="0">
            <a:spAutoFit/>
          </a:bodyPr>
          <a:lstStyle/>
          <a:p>
            <a:pPr marR="0" lvl="0" defTabSz="914400" rtl="0" eaLnBrk="1" fontAlgn="auto" latinLnBrk="0" hangingPunct="1">
              <a:lnSpc>
                <a:spcPct val="100000"/>
              </a:lnSpc>
              <a:spcBef>
                <a:spcPts val="0"/>
              </a:spcBef>
              <a:spcAft>
                <a:spcPts val="0"/>
              </a:spcAft>
              <a:buClrTx/>
              <a:buSzTx/>
              <a:tabLst/>
              <a:defRPr/>
            </a:pPr>
            <a:r>
              <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rPr>
              <a:t>Poistuvat </a:t>
            </a:r>
            <a:r>
              <a:rPr kumimoji="0" lang="fi-FI" sz="1400" b="0" i="0" u="none" strike="noStrike" kern="1200" cap="none" spc="0" normalizeH="0" baseline="0" noProof="0" dirty="0" smtClean="0">
                <a:ln>
                  <a:noFill/>
                </a:ln>
                <a:solidFill>
                  <a:srgbClr val="000000"/>
                </a:solidFill>
                <a:effectLst/>
                <a:uLnTx/>
                <a:uFillTx/>
                <a:latin typeface="Arial" panose="020B0604020202020204"/>
                <a:ea typeface="+mn-ea"/>
                <a:cs typeface="+mn-cs"/>
              </a:rPr>
              <a:t>tietojärjestelmä-kustannukset</a:t>
            </a:r>
            <a:endPar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R="0" lvl="0" defTabSz="914400" rtl="0" eaLnBrk="1" fontAlgn="auto" latinLnBrk="0" hangingPunct="1">
              <a:lnSpc>
                <a:spcPct val="100000"/>
              </a:lnSpc>
              <a:spcBef>
                <a:spcPts val="0"/>
              </a:spcBef>
              <a:spcAft>
                <a:spcPts val="0"/>
              </a:spcAft>
              <a:buClrTx/>
              <a:buSzTx/>
              <a:tabLst/>
              <a:defRPr/>
            </a:pPr>
            <a:endParaRPr kumimoji="0" lang="fi-FI" sz="1400" b="0" i="0" u="none" strike="noStrike" kern="1200" cap="none" spc="0" normalizeH="0" baseline="0" noProof="0" dirty="0" smtClean="0">
              <a:ln>
                <a:noFill/>
              </a:ln>
              <a:solidFill>
                <a:srgbClr val="000000"/>
              </a:solidFill>
              <a:effectLst/>
              <a:uLnTx/>
              <a:uFillTx/>
              <a:latin typeface="Arial" panose="020B0604020202020204"/>
              <a:ea typeface="+mn-ea"/>
              <a:cs typeface="+mn-cs"/>
            </a:endParaRPr>
          </a:p>
          <a:p>
            <a:pPr marR="0" lvl="0" defTabSz="914400" rtl="0" eaLnBrk="1" fontAlgn="auto" latinLnBrk="0" hangingPunct="1">
              <a:lnSpc>
                <a:spcPct val="100000"/>
              </a:lnSpc>
              <a:spcBef>
                <a:spcPts val="0"/>
              </a:spcBef>
              <a:spcAft>
                <a:spcPts val="0"/>
              </a:spcAft>
              <a:buClrTx/>
              <a:buSzTx/>
              <a:tabLst/>
              <a:defRPr/>
            </a:pPr>
            <a:r>
              <a:rPr kumimoji="0" lang="fi-FI" sz="1400" b="0" i="0" u="none" strike="noStrike" kern="1200" cap="none" spc="0" normalizeH="0" baseline="0" noProof="0" dirty="0" smtClean="0">
                <a:ln>
                  <a:noFill/>
                </a:ln>
                <a:solidFill>
                  <a:srgbClr val="000000"/>
                </a:solidFill>
                <a:effectLst/>
                <a:uLnTx/>
                <a:uFillTx/>
                <a:latin typeface="Arial" panose="020B0604020202020204"/>
                <a:ea typeface="+mn-ea"/>
                <a:cs typeface="+mn-cs"/>
              </a:rPr>
              <a:t>Ylläpito- </a:t>
            </a:r>
            <a:r>
              <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rPr>
              <a:t>ja </a:t>
            </a:r>
            <a:r>
              <a:rPr kumimoji="0" lang="fi-FI" sz="1400" b="0" i="0" u="none" strike="noStrike" kern="1200" cap="none" spc="0" normalizeH="0" baseline="0" noProof="0" dirty="0" err="1" smtClean="0">
                <a:ln>
                  <a:noFill/>
                </a:ln>
                <a:solidFill>
                  <a:srgbClr val="000000"/>
                </a:solidFill>
                <a:effectLst/>
                <a:uLnTx/>
                <a:uFillTx/>
                <a:latin typeface="Arial" panose="020B0604020202020204"/>
                <a:ea typeface="+mn-ea"/>
                <a:cs typeface="+mn-cs"/>
              </a:rPr>
              <a:t>kehittämis</a:t>
            </a:r>
            <a:r>
              <a:rPr kumimoji="0" lang="fi-FI" sz="1400" b="0" i="0" u="none" strike="noStrike" kern="1200" cap="none" spc="0" normalizeH="0" baseline="0" noProof="0" dirty="0" smtClean="0">
                <a:ln>
                  <a:noFill/>
                </a:ln>
                <a:solidFill>
                  <a:srgbClr val="000000"/>
                </a:solidFill>
                <a:effectLst/>
                <a:uLnTx/>
                <a:uFillTx/>
                <a:latin typeface="Arial" panose="020B0604020202020204"/>
                <a:ea typeface="+mn-ea"/>
                <a:cs typeface="+mn-cs"/>
              </a:rPr>
              <a:t>-kustannukset 3,2</a:t>
            </a:r>
            <a:r>
              <a:rPr kumimoji="0" lang="fi-FI" sz="1400" b="0" i="0" u="none" strike="noStrike" kern="1200" cap="none" spc="0" normalizeH="0" noProof="0" dirty="0" smtClean="0">
                <a:ln>
                  <a:noFill/>
                </a:ln>
                <a:solidFill>
                  <a:srgbClr val="000000"/>
                </a:solidFill>
                <a:effectLst/>
                <a:uLnTx/>
                <a:uFillTx/>
                <a:latin typeface="Arial" panose="020B0604020202020204"/>
                <a:ea typeface="+mn-ea"/>
                <a:cs typeface="+mn-cs"/>
              </a:rPr>
              <a:t> miljoonaa euroa</a:t>
            </a:r>
            <a:r>
              <a:rPr kumimoji="0" lang="fi-FI" sz="1400" b="0" i="0" u="none" strike="noStrike" kern="1200" cap="none" spc="0" normalizeH="0" baseline="0" noProof="0" dirty="0" smtClean="0">
                <a:ln>
                  <a:noFill/>
                </a:ln>
                <a:solidFill>
                  <a:srgbClr val="000000"/>
                </a:solidFill>
                <a:effectLst/>
                <a:uLnTx/>
                <a:uFillTx/>
                <a:latin typeface="Arial" panose="020B0604020202020204"/>
                <a:ea typeface="+mn-ea"/>
                <a:cs typeface="+mn-cs"/>
              </a:rPr>
              <a:t>/vuosi</a:t>
            </a:r>
            <a:endParaRPr kumimoji="0" lang="fi-FI"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Vuokaaviosymboli: Liitin 7">
            <a:extLst>
              <a:ext uri="{FF2B5EF4-FFF2-40B4-BE49-F238E27FC236}">
                <a16:creationId xmlns:a16="http://schemas.microsoft.com/office/drawing/2014/main" id="{9D3860F5-918C-4D92-8BF5-02B51AA0323C}"/>
              </a:ext>
            </a:extLst>
          </p:cNvPr>
          <p:cNvSpPr>
            <a:spLocks noChangeAspect="1"/>
          </p:cNvSpPr>
          <p:nvPr/>
        </p:nvSpPr>
        <p:spPr>
          <a:xfrm>
            <a:off x="7429388" y="2946141"/>
            <a:ext cx="1080000" cy="10800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2000" b="1" dirty="0">
                <a:solidFill>
                  <a:schemeClr val="bg1"/>
                </a:solidFill>
                <a:latin typeface="Arial" panose="020B0604020202020204"/>
              </a:rPr>
              <a:t>13 </a:t>
            </a:r>
            <a:r>
              <a:rPr kumimoji="0" lang="fi-FI" sz="2000" b="0" i="0" u="none" strike="noStrike" kern="1200" cap="none" spc="0" normalizeH="0" baseline="0" noProof="0" dirty="0">
                <a:ln>
                  <a:noFill/>
                </a:ln>
                <a:solidFill>
                  <a:schemeClr val="bg1"/>
                </a:solidFill>
                <a:effectLst/>
                <a:uLnTx/>
                <a:uFillTx/>
                <a:latin typeface="Arial" panose="020B0604020202020204"/>
                <a:ea typeface="+mn-ea"/>
                <a:cs typeface="+mn-cs"/>
              </a:rPr>
              <a:t>M€</a:t>
            </a:r>
          </a:p>
        </p:txBody>
      </p:sp>
      <p:sp>
        <p:nvSpPr>
          <p:cNvPr id="9" name="Vuokaaviosymboli: Liitin 8"/>
          <p:cNvSpPr>
            <a:spLocks noChangeAspect="1"/>
          </p:cNvSpPr>
          <p:nvPr/>
        </p:nvSpPr>
        <p:spPr>
          <a:xfrm>
            <a:off x="4696396" y="2946141"/>
            <a:ext cx="1080000" cy="10800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smtClean="0">
                <a:ln>
                  <a:noFill/>
                </a:ln>
                <a:solidFill>
                  <a:srgbClr val="FFFFFF"/>
                </a:solidFill>
                <a:effectLst/>
                <a:uLnTx/>
                <a:uFillTx/>
                <a:latin typeface="Arial" panose="020B0604020202020204"/>
                <a:ea typeface="+mn-ea"/>
                <a:cs typeface="+mn-cs"/>
              </a:rPr>
              <a:t>4</a:t>
            </a:r>
            <a:r>
              <a:rPr kumimoji="0" lang="fi-FI" sz="2000" b="0"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fi-FI" sz="2000" b="0" i="0" u="none" strike="noStrike" kern="1200" cap="none" spc="0" normalizeH="0" baseline="0" noProof="0" dirty="0">
                <a:ln>
                  <a:noFill/>
                </a:ln>
                <a:solidFill>
                  <a:srgbClr val="FFFFFF"/>
                </a:solidFill>
                <a:effectLst/>
                <a:uLnTx/>
                <a:uFillTx/>
                <a:latin typeface="Arial" panose="020B0604020202020204"/>
                <a:ea typeface="+mn-ea"/>
                <a:cs typeface="+mn-cs"/>
              </a:rPr>
              <a:t>M€</a:t>
            </a:r>
          </a:p>
        </p:txBody>
      </p:sp>
      <p:sp>
        <p:nvSpPr>
          <p:cNvPr id="10" name="Suorakulmio 9"/>
          <p:cNvSpPr/>
          <p:nvPr/>
        </p:nvSpPr>
        <p:spPr>
          <a:xfrm>
            <a:off x="4691542" y="4300666"/>
            <a:ext cx="2089080" cy="2031325"/>
          </a:xfrm>
          <a:prstGeom prst="rect">
            <a:avLst/>
          </a:prstGeom>
        </p:spPr>
        <p:txBody>
          <a:bodyPr wrap="square">
            <a:spAutoFit/>
          </a:bodyPr>
          <a:lstStyle/>
          <a:p>
            <a:pPr lvl="0">
              <a:defRPr/>
            </a:pPr>
            <a:r>
              <a:rPr lang="fi-FI" sz="1400" dirty="0" smtClean="0">
                <a:solidFill>
                  <a:srgbClr val="000000"/>
                </a:solidFill>
              </a:rPr>
              <a:t>Valtion virastojen ja laitosten </a:t>
            </a:r>
            <a:r>
              <a:rPr lang="fi-FI" sz="1400" dirty="0" err="1" smtClean="0">
                <a:solidFill>
                  <a:srgbClr val="000000"/>
                </a:solidFill>
              </a:rPr>
              <a:t>uus</a:t>
            </a:r>
            <a:r>
              <a:rPr lang="fi-FI" sz="1400" dirty="0" smtClean="0">
                <a:solidFill>
                  <a:srgbClr val="000000"/>
                </a:solidFill>
              </a:rPr>
              <a:t>-investointien välttäminen</a:t>
            </a:r>
            <a:endParaRPr lang="fi-FI" sz="1400" dirty="0">
              <a:solidFill>
                <a:srgbClr val="000000"/>
              </a:solidFill>
            </a:endParaRPr>
          </a:p>
          <a:p>
            <a:pPr lvl="0">
              <a:defRPr/>
            </a:pPr>
            <a:endParaRPr lang="fi-FI" sz="1400" dirty="0" smtClean="0">
              <a:solidFill>
                <a:srgbClr val="000000"/>
              </a:solidFill>
            </a:endParaRPr>
          </a:p>
          <a:p>
            <a:pPr lvl="0">
              <a:defRPr/>
            </a:pPr>
            <a:r>
              <a:rPr lang="fi-FI" sz="1400" dirty="0" smtClean="0">
                <a:solidFill>
                  <a:srgbClr val="000000"/>
                </a:solidFill>
              </a:rPr>
              <a:t>4 miljoonaa euroa on varovainen arvio vuoteen 2029 mennessä</a:t>
            </a:r>
            <a:endParaRPr lang="fi-FI" sz="1400" dirty="0">
              <a:solidFill>
                <a:srgbClr val="000000"/>
              </a:solidFill>
            </a:endParaRPr>
          </a:p>
        </p:txBody>
      </p:sp>
      <p:sp>
        <p:nvSpPr>
          <p:cNvPr id="11" name="Suorakulmio 10"/>
          <p:cNvSpPr/>
          <p:nvPr/>
        </p:nvSpPr>
        <p:spPr>
          <a:xfrm>
            <a:off x="1463427" y="1967380"/>
            <a:ext cx="4812946" cy="698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accent1"/>
                </a:solidFill>
              </a:rPr>
              <a:t>Tietojärjestelmäkustannukset</a:t>
            </a:r>
            <a:r>
              <a:rPr lang="fi-FI" sz="1600" b="1" dirty="0" smtClean="0">
                <a:solidFill>
                  <a:schemeClr val="accent1"/>
                </a:solidFill>
              </a:rPr>
              <a:t> </a:t>
            </a:r>
            <a:endParaRPr lang="fi-FI" sz="1600" b="1" dirty="0">
              <a:solidFill>
                <a:schemeClr val="accent1"/>
              </a:solidFill>
            </a:endParaRPr>
          </a:p>
        </p:txBody>
      </p:sp>
      <p:sp>
        <p:nvSpPr>
          <p:cNvPr id="12" name="Suorakulmio 11"/>
          <p:cNvSpPr/>
          <p:nvPr/>
        </p:nvSpPr>
        <p:spPr>
          <a:xfrm>
            <a:off x="5562915" y="1973526"/>
            <a:ext cx="4812946" cy="698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smtClean="0">
                <a:solidFill>
                  <a:schemeClr val="accent1"/>
                </a:solidFill>
              </a:rPr>
              <a:t>Henkilötyömäärä ja -kustannukset </a:t>
            </a:r>
            <a:endParaRPr lang="fi-FI" sz="2000" b="1" dirty="0">
              <a:solidFill>
                <a:schemeClr val="accent1"/>
              </a:solidFill>
            </a:endParaRPr>
          </a:p>
        </p:txBody>
      </p:sp>
      <p:sp>
        <p:nvSpPr>
          <p:cNvPr id="13" name="Plus 12"/>
          <p:cNvSpPr/>
          <p:nvPr/>
        </p:nvSpPr>
        <p:spPr>
          <a:xfrm>
            <a:off x="3514650" y="3167943"/>
            <a:ext cx="710501" cy="636396"/>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lus 13"/>
          <p:cNvSpPr/>
          <p:nvPr/>
        </p:nvSpPr>
        <p:spPr>
          <a:xfrm>
            <a:off x="6247641" y="3167943"/>
            <a:ext cx="710501" cy="636396"/>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770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Valtionavustuspalveluiden tuottavuushyötyjä</a:t>
            </a:r>
            <a:endParaRPr lang="fi-FI" dirty="0"/>
          </a:p>
        </p:txBody>
      </p:sp>
      <p:sp>
        <p:nvSpPr>
          <p:cNvPr id="3" name="Sisällön paikkamerkki 2"/>
          <p:cNvSpPr>
            <a:spLocks noGrp="1"/>
          </p:cNvSpPr>
          <p:nvPr>
            <p:ph idx="1"/>
          </p:nvPr>
        </p:nvSpPr>
        <p:spPr/>
        <p:txBody>
          <a:bodyPr>
            <a:normAutofit lnSpcReduction="10000"/>
          </a:bodyPr>
          <a:lstStyle/>
          <a:p>
            <a:r>
              <a:rPr lang="fi-FI" sz="1600" dirty="0"/>
              <a:t>Valtionavustuspalveluiden käyttäminen on valtionapuviranomaisille maksutonta. </a:t>
            </a:r>
          </a:p>
          <a:p>
            <a:r>
              <a:rPr lang="fi-FI" sz="1600" dirty="0"/>
              <a:t>Valtionavustuspalvelut vähentävät manuaalista työtä, samalla on kiinnitettävä huomiota osaamisen kehittämiseen.</a:t>
            </a:r>
          </a:p>
          <a:p>
            <a:r>
              <a:rPr lang="fi-FI" sz="1600" dirty="0"/>
              <a:t>Valtionavustuspalvelut lisäävät valtionavustusprosessin ja siihen liittyvien toimintatapojen tehokkuutta sekä läpinäkyvyyttä valtionavustuksen hakuilmoituksen laadinnasta sen käytön raportointiin. Valtionavustuspalveluja </a:t>
            </a:r>
            <a:r>
              <a:rPr lang="fi-FI" sz="1600" dirty="0" err="1"/>
              <a:t>pilotoineet</a:t>
            </a:r>
            <a:r>
              <a:rPr lang="fi-FI" sz="1600" dirty="0"/>
              <a:t> valtionapuviranomaiset ovat olleet valtaosin tyytyväisiä. </a:t>
            </a:r>
          </a:p>
          <a:p>
            <a:r>
              <a:rPr lang="fi-FI" sz="1600" dirty="0"/>
              <a:t>Valtionavustuspalveluiden käyttö säästää aikaa ja rahaa, koska esimerkiksi   </a:t>
            </a:r>
          </a:p>
          <a:p>
            <a:pPr lvl="1"/>
            <a:r>
              <a:rPr lang="fi-FI" sz="1400" dirty="0"/>
              <a:t>kertaalleen saatu/syötetty </a:t>
            </a:r>
            <a:r>
              <a:rPr lang="fi-FI" sz="1400" b="1" dirty="0">
                <a:solidFill>
                  <a:schemeClr val="accent1"/>
                </a:solidFill>
              </a:rPr>
              <a:t>rakenteinen tieto </a:t>
            </a:r>
            <a:r>
              <a:rPr lang="fi-FI" sz="1400" dirty="0"/>
              <a:t>on käytettävissä valtionavustusprosessin myöhemmissä vaiheissa;</a:t>
            </a:r>
          </a:p>
          <a:p>
            <a:pPr lvl="1"/>
            <a:r>
              <a:rPr lang="fi-FI" sz="1400" dirty="0"/>
              <a:t>l</a:t>
            </a:r>
            <a:r>
              <a:rPr lang="fi-FI" sz="1400" dirty="0" smtClean="0"/>
              <a:t>omakkeet </a:t>
            </a:r>
            <a:r>
              <a:rPr lang="fi-FI" sz="1400" dirty="0"/>
              <a:t>on kätevä tehdä </a:t>
            </a:r>
            <a:r>
              <a:rPr lang="fi-FI" sz="1400" b="1" dirty="0">
                <a:solidFill>
                  <a:schemeClr val="accent1"/>
                </a:solidFill>
              </a:rPr>
              <a:t>tietomallieditorin</a:t>
            </a:r>
            <a:r>
              <a:rPr lang="fi-FI" sz="1400" dirty="0"/>
              <a:t> ansiosta; </a:t>
            </a:r>
          </a:p>
          <a:p>
            <a:pPr lvl="1"/>
            <a:r>
              <a:rPr lang="fi-FI" sz="1400" b="1" dirty="0">
                <a:solidFill>
                  <a:schemeClr val="accent1"/>
                </a:solidFill>
              </a:rPr>
              <a:t>kirjanpito- ja maksuaineisto muodostuu automaattisesti </a:t>
            </a:r>
            <a:r>
              <a:rPr lang="fi-FI" sz="1400" dirty="0"/>
              <a:t>poistaen monelta valtionapuviranomaiselta yhden työvaiheen kokonaan; </a:t>
            </a:r>
          </a:p>
          <a:p>
            <a:pPr lvl="1"/>
            <a:r>
              <a:rPr lang="fi-FI" sz="1400" dirty="0"/>
              <a:t>valtionavustuspalveluissa otetaan</a:t>
            </a:r>
            <a:r>
              <a:rPr lang="fi-FI" sz="1400" dirty="0">
                <a:solidFill>
                  <a:srgbClr val="FF0000"/>
                </a:solidFill>
              </a:rPr>
              <a:t> </a:t>
            </a:r>
            <a:r>
              <a:rPr lang="fi-FI" sz="1400" dirty="0"/>
              <a:t>käyttöön </a:t>
            </a:r>
            <a:r>
              <a:rPr lang="fi-FI" sz="1400" b="1" dirty="0">
                <a:solidFill>
                  <a:schemeClr val="accent1"/>
                </a:solidFill>
              </a:rPr>
              <a:t>automaation keinoja</a:t>
            </a:r>
            <a:r>
              <a:rPr lang="fi-FI" sz="1400" dirty="0"/>
              <a:t>,</a:t>
            </a:r>
            <a:r>
              <a:rPr lang="fi-FI" sz="1400" b="1" dirty="0">
                <a:solidFill>
                  <a:schemeClr val="accent1"/>
                </a:solidFill>
              </a:rPr>
              <a:t> </a:t>
            </a:r>
            <a:r>
              <a:rPr lang="fi-FI" sz="1400" dirty="0"/>
              <a:t>ja jatkossa on tarkoitus myös hyödyntää </a:t>
            </a:r>
            <a:r>
              <a:rPr lang="fi-FI" sz="1400" b="1" dirty="0">
                <a:solidFill>
                  <a:schemeClr val="accent1"/>
                </a:solidFill>
              </a:rPr>
              <a:t>tekoälyä</a:t>
            </a:r>
            <a:r>
              <a:rPr lang="fi-FI" sz="1400" dirty="0"/>
              <a:t>.</a:t>
            </a:r>
          </a:p>
        </p:txBody>
      </p:sp>
    </p:spTree>
    <p:extLst>
      <p:ext uri="{BB962C8B-B14F-4D97-AF65-F5344CB8AC3E}">
        <p14:creationId xmlns:p14="http://schemas.microsoft.com/office/powerpoint/2010/main" val="70179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Valtionavustusten hallinnoinnin tuottavuushyötyjä</a:t>
            </a:r>
            <a:endParaRPr lang="fi-FI" dirty="0"/>
          </a:p>
        </p:txBody>
      </p:sp>
      <p:sp>
        <p:nvSpPr>
          <p:cNvPr id="3" name="Sisällön paikkamerkki 2"/>
          <p:cNvSpPr>
            <a:spLocks noGrp="1"/>
          </p:cNvSpPr>
          <p:nvPr>
            <p:ph idx="1"/>
          </p:nvPr>
        </p:nvSpPr>
        <p:spPr/>
        <p:txBody>
          <a:bodyPr>
            <a:noAutofit/>
          </a:bodyPr>
          <a:lstStyle/>
          <a:p>
            <a:r>
              <a:rPr lang="fi-FI" sz="1600" dirty="0" smtClean="0"/>
              <a:t>Koska valtionavustuspalvelut ja toimintatapojen kehittäminen helpottavat valtionavustusten hakemista ja myöntämistä, valtionapuviranomaisia suositellaan panostamaan suunnitteluun ja arviointiin</a:t>
            </a:r>
            <a:r>
              <a:rPr lang="fi-FI" sz="1600" dirty="0"/>
              <a:t>, jotta </a:t>
            </a:r>
            <a:r>
              <a:rPr lang="fi-FI" sz="1600" dirty="0" smtClean="0"/>
              <a:t>valtionavustuksilla </a:t>
            </a:r>
            <a:r>
              <a:rPr lang="fi-FI" sz="1600" dirty="0"/>
              <a:t>saadaan aikaan tavoiteltuja vaikutuksia ja </a:t>
            </a:r>
            <a:r>
              <a:rPr lang="fi-FI" sz="1600" dirty="0" smtClean="0"/>
              <a:t>vaikuttavuutta. Valtionavustusten hallinnoinnin keinoja: </a:t>
            </a:r>
          </a:p>
          <a:p>
            <a:pPr lvl="1"/>
            <a:r>
              <a:rPr lang="fi-FI" sz="1400" dirty="0" smtClean="0"/>
              <a:t>Arvioidaan, milloin valtionavustus on </a:t>
            </a:r>
            <a:r>
              <a:rPr lang="fi-FI" sz="1400" b="1" dirty="0" smtClean="0">
                <a:solidFill>
                  <a:schemeClr val="accent1"/>
                </a:solidFill>
              </a:rPr>
              <a:t>oikea yhteiskuntapoliittinen keino </a:t>
            </a:r>
            <a:r>
              <a:rPr lang="fi-FI" sz="1400" dirty="0" smtClean="0"/>
              <a:t>saavuttaa valittuja päämääriä ja edistää niihin liittyviä tavoitteita. </a:t>
            </a:r>
          </a:p>
          <a:p>
            <a:pPr lvl="1"/>
            <a:r>
              <a:rPr lang="fi-FI" sz="1400" dirty="0" smtClean="0"/>
              <a:t>Punnitaan, mitä tietoja valtionavustuksen myöntämisessä tarvitaan.</a:t>
            </a:r>
          </a:p>
          <a:p>
            <a:pPr lvl="1"/>
            <a:r>
              <a:rPr lang="fi-FI" sz="1400" dirty="0" smtClean="0"/>
              <a:t>Informoidaan valtionavustuksen hakijaa oikea-aikaisesti ymmärrettävällä tavalla (</a:t>
            </a:r>
            <a:r>
              <a:rPr lang="fi-FI" sz="1400" b="1" dirty="0" smtClean="0">
                <a:solidFill>
                  <a:schemeClr val="accent1"/>
                </a:solidFill>
              </a:rPr>
              <a:t>valtionavustuksen hakuilmoituksessa</a:t>
            </a:r>
            <a:r>
              <a:rPr lang="fi-FI" sz="1400" dirty="0" smtClean="0"/>
              <a:t>)</a:t>
            </a:r>
          </a:p>
          <a:p>
            <a:pPr lvl="1"/>
            <a:r>
              <a:rPr lang="fi-FI" sz="1400" dirty="0" smtClean="0"/>
              <a:t>Varmistetaan </a:t>
            </a:r>
            <a:r>
              <a:rPr lang="fi-FI" sz="1400" b="1" dirty="0" smtClean="0">
                <a:solidFill>
                  <a:schemeClr val="accent1"/>
                </a:solidFill>
              </a:rPr>
              <a:t>hyvä hallinto ja taloudenhoito</a:t>
            </a:r>
            <a:r>
              <a:rPr lang="fi-FI" sz="1400" dirty="0" smtClean="0"/>
              <a:t>, esimerkiksi: </a:t>
            </a:r>
            <a:endParaRPr lang="fi-FI" sz="1400" dirty="0"/>
          </a:p>
          <a:p>
            <a:pPr lvl="2"/>
            <a:r>
              <a:rPr lang="fi-FI" sz="1050" dirty="0" smtClean="0"/>
              <a:t>Valtionavustuksen vakioehdot sekä selkeät arviointiperusteet ja -kriteerit </a:t>
            </a:r>
            <a:r>
              <a:rPr lang="fi-FI" sz="1050" smtClean="0"/>
              <a:t>luovat edellytykset </a:t>
            </a:r>
            <a:r>
              <a:rPr lang="fi-FI" sz="1050" dirty="0" smtClean="0"/>
              <a:t>valtionavustusten väärinkäytön sekä oikaisupyyntöjen ja takaisinperinnän määrien vähenemiseksi.</a:t>
            </a:r>
          </a:p>
          <a:p>
            <a:pPr lvl="2"/>
            <a:r>
              <a:rPr lang="fi-FI" sz="1050" dirty="0" smtClean="0"/>
              <a:t>Ennakoinnin ja suunnitelmallisuuden korostaminen valtionavustustoiminnan valvonnan järjestämisessä.  </a:t>
            </a:r>
            <a:endParaRPr lang="fi-FI" sz="1050" dirty="0"/>
          </a:p>
          <a:p>
            <a:r>
              <a:rPr lang="fi-FI" sz="1600" dirty="0" smtClean="0"/>
              <a:t>Valtionapuviranomaiset voivat kehittää toimintatapojaan valtionavustushankkeen tuotosten avulla siitä huolimatta, että ne käyttävät omia asiointi- ja hallinnointipalvelujaan valtionavustustoiminnassa. </a:t>
            </a:r>
          </a:p>
        </p:txBody>
      </p:sp>
    </p:spTree>
    <p:extLst>
      <p:ext uri="{BB962C8B-B14F-4D97-AF65-F5344CB8AC3E}">
        <p14:creationId xmlns:p14="http://schemas.microsoft.com/office/powerpoint/2010/main" val="234581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ltiovarainministeriö">
  <a:themeElements>
    <a:clrScheme name="VM väripaletti">
      <a:dk1>
        <a:srgbClr val="000000"/>
      </a:dk1>
      <a:lt1>
        <a:srgbClr val="FFFFFF"/>
      </a:lt1>
      <a:dk2>
        <a:srgbClr val="1A7483"/>
      </a:dk2>
      <a:lt2>
        <a:srgbClr val="F3F3F1"/>
      </a:lt2>
      <a:accent1>
        <a:srgbClr val="006475"/>
      </a:accent1>
      <a:accent2>
        <a:srgbClr val="B5D8CC"/>
      </a:accent2>
      <a:accent3>
        <a:srgbClr val="365ABD"/>
      </a:accent3>
      <a:accent4>
        <a:srgbClr val="F3F3F1"/>
      </a:accent4>
      <a:accent5>
        <a:srgbClr val="1B396D"/>
      </a:accent5>
      <a:accent6>
        <a:srgbClr val="C48903"/>
      </a:accent6>
      <a:hlink>
        <a:srgbClr val="1A7483"/>
      </a:hlink>
      <a:folHlink>
        <a:srgbClr val="0064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AE8A5ABE-A8FF-40F7-AA49-8D25FFD83B22}" vid="{A7AE3D7A-9652-4E67-AC39-6426DCC99A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6" ma:contentTypeDescription="Luo uusi asiakirja." ma:contentTypeScope="" ma:versionID="b4b87d35bb8690742c8b46c6dc2d5860">
  <xsd:schema xmlns:xsd="http://www.w3.org/2001/XMLSchema" xmlns:xs="http://www.w3.org/2001/XMLSchema" xmlns:p="http://schemas.microsoft.com/office/2006/metadata/properties" xmlns:ns2="9752e244-cda5-4ecb-9bf0-70253e6af92a" xmlns:ns3="ebb82943-49da-4504-a2f3-a33fb2eb95f1" targetNamespace="http://schemas.microsoft.com/office/2006/metadata/properties" ma:root="true" ma:fieldsID="ce3ef95cce54b789c158efa1d948d47a" ns2:_="" ns3:_="">
    <xsd:import namespace="9752e244-cda5-4ecb-9bf0-70253e6af92a"/>
    <xsd:import namespace="ebb82943-49da-4504-a2f3-a33fb2eb95f1"/>
    <xsd:element name="properties">
      <xsd:complexType>
        <xsd:sequence>
          <xsd:element name="documentManagement">
            <xsd:complexType>
              <xsd:all>
                <xsd:element ref="ns2:Asiakirjatyyppi"/>
                <xsd:element ref="ns2:Kokousp_x00e4_iv_x00e4_m_x00e4__x00e4_r_x00e4_" minOccurs="0"/>
                <xsd:element ref="ns2:Kokousnumero"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2e244-cda5-4ecb-9bf0-70253e6af92a" elementFormDefault="qualified">
    <xsd:import namespace="http://schemas.microsoft.com/office/2006/documentManagement/types"/>
    <xsd:import namespace="http://schemas.microsoft.com/office/infopath/2007/PartnerControls"/>
    <xsd:element name="Asiakirjatyyppi" ma:index="8" ma:displayName="Asiakirjatyyppi" ma:default="Esityslista" ma:format="Dropdown" ma:internalName="Asiakirjatyyppi">
      <xsd:simpleType>
        <xsd:restriction base="dms:Choice">
          <xsd:enumeration value="Esityslista"/>
          <xsd:enumeration value="Pöytäkirja"/>
          <xsd:enumeration value="Liite"/>
        </xsd:restriction>
      </xsd:simpleType>
    </xsd:element>
    <xsd:element name="Kokousp_x00e4_iv_x00e4_m_x00e4__x00e4_r_x00e4_" ma:index="9" nillable="true" ma:displayName="Kokouspäivämäärä" ma:format="DateOnly" ma:internalName="Kokousp_x00e4_iv_x00e4_m_x00e4__x00e4_r_x00e4_">
      <xsd:simpleType>
        <xsd:restriction base="dms:DateTime"/>
      </xsd:simpleType>
    </xsd:element>
    <xsd:element name="Kokousnumero" ma:index="10" nillable="true" ma:displayName="Kokousnumero" ma:default="Kokous 1/2023" ma:format="Dropdown" ma:internalName="Kokousnumero">
      <xsd:simpleType>
        <xsd:restriction base="dms:Choice">
          <xsd:enumeration value="Kokous 1/2023"/>
          <xsd:enumeration value="Kokous 1/2024"/>
          <xsd:enumeration value="Kokous 2/2024"/>
          <xsd:enumeration value="Kokous 3/2024"/>
          <xsd:enumeration value="Kokous 4/2024"/>
          <xsd:enumeration value="Kokous 5/2024"/>
        </xsd:restriction>
      </xsd:simple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1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siakirjatyyppi xmlns="9752e244-cda5-4ecb-9bf0-70253e6af92a">Liite</Asiakirjatyyppi>
    <Kokousp_x00e4_iv_x00e4_m_x00e4__x00e4_r_x00e4_ xmlns="9752e244-cda5-4ecb-9bf0-70253e6af92a">2023-12-04T22:00:00+00:00</Kokousp_x00e4_iv_x00e4_m_x00e4__x00e4_r_x00e4_>
    <Kokousnumero xmlns="9752e244-cda5-4ecb-9bf0-70253e6af92a">Kokous 1/2023</Kokousnumero>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28A94A-CF2C-4C2D-A014-933A16724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52e244-cda5-4ecb-9bf0-70253e6af92a"/>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8C4176-6D22-4C15-B233-CBEF468EEAE9}">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bb82943-49da-4504-a2f3-a33fb2eb95f1"/>
    <ds:schemaRef ds:uri="http://purl.org/dc/elements/1.1/"/>
    <ds:schemaRef ds:uri="http://schemas.microsoft.com/office/2006/metadata/properties"/>
    <ds:schemaRef ds:uri="9752e244-cda5-4ecb-9bf0-70253e6af92a"/>
    <ds:schemaRef ds:uri="http://www.w3.org/XML/1998/namespace"/>
  </ds:schemaRefs>
</ds:datastoreItem>
</file>

<file path=customXml/itemProps3.xml><?xml version="1.0" encoding="utf-8"?>
<ds:datastoreItem xmlns:ds="http://schemas.openxmlformats.org/officeDocument/2006/customXml" ds:itemID="{AC523539-4B8C-4A36-AA93-64897A7D52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01-Esitysmalli-VM-FI-SV (1)</Template>
  <TotalTime>555</TotalTime>
  <Words>1871</Words>
  <Application>Microsoft Office PowerPoint</Application>
  <PresentationFormat>Laajakuva</PresentationFormat>
  <Paragraphs>319</Paragraphs>
  <Slides>34</Slides>
  <Notes>5</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34</vt:i4>
      </vt:variant>
    </vt:vector>
  </HeadingPairs>
  <TitlesOfParts>
    <vt:vector size="37" baseType="lpstr">
      <vt:lpstr>Arial</vt:lpstr>
      <vt:lpstr>Calibri</vt:lpstr>
      <vt:lpstr>Valtiovarainministeriö</vt:lpstr>
      <vt:lpstr>Valtionavustus-toiminnan kehittäminen </vt:lpstr>
      <vt:lpstr>Valtionavustushanke</vt:lpstr>
      <vt:lpstr>Valtionavustustoiminnan kehittämis-  ja digitalisointihanke </vt:lpstr>
      <vt:lpstr>Valtionavustushankkeen keskeiset tuotokset </vt:lpstr>
      <vt:lpstr>PowerPoint-esitys</vt:lpstr>
      <vt:lpstr>Tuottavuus- ja vaikuttavuushyödyt </vt:lpstr>
      <vt:lpstr>Arvio välittömistä taloudellisista hyödyistä viranomaistoiminnassa </vt:lpstr>
      <vt:lpstr>Valtionavustuspalveluiden tuottavuushyötyjä</vt:lpstr>
      <vt:lpstr>Valtionavustusten hallinnoinnin tuottavuushyötyjä</vt:lpstr>
      <vt:lpstr>Valtionavustusten kohdentamisen  ja käytön tuottavuushyötyjä </vt:lpstr>
      <vt:lpstr>Valtionavustus-toiminnasta muualla </vt:lpstr>
      <vt:lpstr>Tutustu tarkemmin </vt:lpstr>
      <vt:lpstr>Esimerkki valtionavustus-hankkeen valmistelusta</vt:lpstr>
      <vt:lpstr>Järjestöille myönnettäviin valtionavustuksiin liittyvien käytäntöjen kehittäminen</vt:lpstr>
      <vt:lpstr>PowerPoint-esitys</vt:lpstr>
      <vt:lpstr>Valtionavustuspalvelut</vt:lpstr>
      <vt:lpstr>Valtionavustuspalvelut</vt:lpstr>
      <vt:lpstr>Valtionavustus-palveluiden kehittäminen</vt:lpstr>
      <vt:lpstr>PowerPoint-esitys</vt:lpstr>
      <vt:lpstr>Automaatiosta odotetaan tuottavuushyötyjä</vt:lpstr>
      <vt:lpstr>Tutustu tarkemmin </vt:lpstr>
      <vt:lpstr>Lisätiedot </vt:lpstr>
      <vt:lpstr>Tausta-aineistoa seuraavaa kokousta varten</vt:lpstr>
      <vt:lpstr>Kansalaisyhteiskunta ja julkinen rahoitus </vt:lpstr>
      <vt:lpstr>Kansalaisyhteiskunta ja yleishyödyllisyys</vt:lpstr>
      <vt:lpstr>Julkisen rahoituksen yleisiä haasteita</vt:lpstr>
      <vt:lpstr>Kansalaisyhteiskunnan  toimintamahdollisuuksien tukeminen</vt:lpstr>
      <vt:lpstr>Rahoitustaso ja leikkaukset </vt:lpstr>
      <vt:lpstr>Uusi rahoitusmalli ja rahoitustaso </vt:lpstr>
      <vt:lpstr>Vahva ja välittävä Suomi -hallitusohjelma (liite B)</vt:lpstr>
      <vt:lpstr>Edellinen parlament. neuvottelukunta </vt:lpstr>
      <vt:lpstr>Kansalaisyhteiskuntapolitiikan neuvottelukunta </vt:lpstr>
      <vt:lpstr>Lähteitä</vt:lpstr>
      <vt:lpstr>Lue lisää</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Liite 3 Valtionavustustoiminnan kehittäminen</dc:title>
  <dc:creator>Lehtonen Mikko (VM)</dc:creator>
  <cp:lastModifiedBy> </cp:lastModifiedBy>
  <cp:revision>77</cp:revision>
  <dcterms:created xsi:type="dcterms:W3CDTF">2023-11-06T13:07:28Z</dcterms:created>
  <dcterms:modified xsi:type="dcterms:W3CDTF">2024-03-14T13:22:28Z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