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4"/>
  </p:sldMasterIdLst>
  <p:notesMasterIdLst>
    <p:notesMasterId r:id="rId13"/>
  </p:notesMasterIdLst>
  <p:sldIdLst>
    <p:sldId id="353" r:id="rId5"/>
    <p:sldId id="382" r:id="rId6"/>
    <p:sldId id="383" r:id="rId7"/>
    <p:sldId id="380" r:id="rId8"/>
    <p:sldId id="378" r:id="rId9"/>
    <p:sldId id="381" r:id="rId10"/>
    <p:sldId id="376" r:id="rId11"/>
    <p:sldId id="333" r:id="rId1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LT(" lastIdx="58" clrIdx="0">
    <p:extLst>
      <p:ext uri="{19B8F6BF-5375-455C-9EA6-DF929625EA0E}">
        <p15:presenceInfo xmlns:p15="http://schemas.microsoft.com/office/powerpoint/2012/main" userId="S-1-5-21-3521595049-301303566-333748410-66220" providerId="AD"/>
      </p:ext>
    </p:extLst>
  </p:cmAuthor>
  <p:cmAuthor id="2" name="Leena Rantala" initials="LR" lastIdx="12" clrIdx="1">
    <p:extLst>
      <p:ext uri="{19B8F6BF-5375-455C-9EA6-DF929625EA0E}">
        <p15:presenceInfo xmlns:p15="http://schemas.microsoft.com/office/powerpoint/2012/main" userId="S-1-5-21-3521595049-301303566-333748410-144961" providerId="AD"/>
      </p:ext>
    </p:extLst>
  </p:cmAuthor>
  <p:cmAuthor id="3" name="Murto Carita (STM)" initials="MC(" lastIdx="2" clrIdx="2">
    <p:extLst>
      <p:ext uri="{19B8F6BF-5375-455C-9EA6-DF929625EA0E}">
        <p15:presenceInfo xmlns:p15="http://schemas.microsoft.com/office/powerpoint/2012/main" userId="S-1-5-21-3521595049-301303566-333748410-389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CCFD3"/>
    <a:srgbClr val="9BBAC0"/>
    <a:srgbClr val="B5DACC"/>
    <a:srgbClr val="00959B"/>
    <a:srgbClr val="365ABD"/>
    <a:srgbClr val="C48903"/>
    <a:srgbClr val="00A892"/>
    <a:srgbClr val="0098E8"/>
    <a:srgbClr val="1A7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3979" autoAdjust="0"/>
  </p:normalViewPr>
  <p:slideViewPr>
    <p:cSldViewPr snapToGrid="0" snapToObjects="1" showGuides="1">
      <p:cViewPr varScale="1">
        <p:scale>
          <a:sx n="118" d="100"/>
          <a:sy n="118" d="100"/>
        </p:scale>
        <p:origin x="436" y="72"/>
      </p:cViewPr>
      <p:guideLst>
        <p:guide orient="horz" pos="2183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03/14/2024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67CB69-F670-CE45-9316-2F76980D240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10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0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0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654843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74029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2097978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948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8658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37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33E0-C1C4-43F1-B96F-5F62591EB33A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1762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8617-00F4-4058-B227-3DCF57183A67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45054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77EC-470E-438C-9A4C-35573211BE4C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8604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038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40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490469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777-3D65-4E81-BD4F-0AAB44BB4CB1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59377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10A9-1A86-441A-9A84-F9C483C85F49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0F9-2B9B-44D7-8E80-FBB5E353EDFA}" type="datetime1">
              <a:rPr lang="fi-FI" smtClean="0"/>
              <a:t>14.3.2024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1086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1C87-343D-4084-BBDB-5C1411D6A3C1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0449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F875-FA9D-410E-807E-F28C87A12965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0899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2165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36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B0B2E085-9BC5-4686-8B7C-3E0EA1CFD6ED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6343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o.fi/syventavat-vero-ohjeet/ohje-hakusivu/47999/verotusohje-yleishyodyllisille-yhteisoille4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4400" dirty="0"/>
              <a:t>N</a:t>
            </a:r>
            <a:r>
              <a:rPr lang="fi-FI" sz="4400" dirty="0" smtClean="0"/>
              <a:t>euvottelukunnan </a:t>
            </a:r>
            <a:br>
              <a:rPr lang="fi-FI" sz="4400" dirty="0" smtClean="0"/>
            </a:br>
            <a:r>
              <a:rPr lang="fi-FI" sz="4400" dirty="0" smtClean="0"/>
              <a:t>tavoite, käsite- ja</a:t>
            </a:r>
            <a:br>
              <a:rPr lang="fi-FI" sz="4400" dirty="0" smtClean="0"/>
            </a:br>
            <a:r>
              <a:rPr lang="fi-FI" sz="4400" dirty="0" smtClean="0"/>
              <a:t>tehtävärajaus ja kokoussuunnitelma 2024</a:t>
            </a:r>
            <a:endParaRPr lang="fi-FI" sz="4400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Yleishyödyllisten yhteisöjen rahoituksen ja toiminnan kehittämisen parlamentaarinen neuvottelukunta 13.2.2024</a:t>
            </a:r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Neuvottelukunnan työskentelyn tavoite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1" y="1384489"/>
            <a:ext cx="10613134" cy="41601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1A7483"/>
              </a:buClr>
            </a:pPr>
            <a:r>
              <a:rPr lang="fi-FI" sz="7200" i="1" dirty="0" smtClean="0"/>
              <a:t>”Neuvottelukunnan </a:t>
            </a:r>
            <a:r>
              <a:rPr lang="fi-FI" sz="7200" i="1" dirty="0"/>
              <a:t>tarkoituksena on tukea yleishyödyllisille yhteisöille myönnettävien valtionavustusten kehittämistä, käyttöä ja kohdentamista valtionhallinnossa eduskunnan lainsäädäntö- ja finanssivallan näkökulmasta</a:t>
            </a:r>
            <a:r>
              <a:rPr lang="fi-FI" sz="7200" i="1" dirty="0" smtClean="0"/>
              <a:t>.*</a:t>
            </a:r>
            <a:endParaRPr lang="fi-FI" sz="7200" i="1" dirty="0">
              <a:solidFill>
                <a:srgbClr val="000000"/>
              </a:solidFill>
            </a:endParaRPr>
          </a:p>
          <a:p>
            <a:pPr>
              <a:buClr>
                <a:srgbClr val="1A7483"/>
              </a:buClr>
            </a:pPr>
            <a:r>
              <a:rPr lang="fi-FI" sz="7200" b="1" dirty="0" smtClean="0"/>
              <a:t>Tavoitteena on kokonaiskuvan muodostuminen yleishyödyllisille </a:t>
            </a:r>
            <a:r>
              <a:rPr lang="fi-FI" sz="7200" b="1" dirty="0"/>
              <a:t>yhteisöille </a:t>
            </a:r>
            <a:r>
              <a:rPr lang="fi-FI" sz="7200" b="1" dirty="0" smtClean="0"/>
              <a:t>kohdennettavista valtionavustuksista ja avustettavasta toiminnasta sekä näiden kehityksestä</a:t>
            </a:r>
          </a:p>
          <a:p>
            <a:pPr lvl="1">
              <a:buClr>
                <a:srgbClr val="1A7483"/>
              </a:buClr>
            </a:pPr>
            <a:r>
              <a:rPr lang="fi-FI" sz="6400" dirty="0" smtClean="0">
                <a:solidFill>
                  <a:srgbClr val="000000"/>
                </a:solidFill>
              </a:rPr>
              <a:t>Kokonaiskuva avustuksista mahdollistaa </a:t>
            </a:r>
            <a:r>
              <a:rPr lang="fi-FI" sz="6400" dirty="0">
                <a:solidFill>
                  <a:srgbClr val="000000"/>
                </a:solidFill>
              </a:rPr>
              <a:t>eduskunnalle </a:t>
            </a:r>
            <a:r>
              <a:rPr lang="fi-FI" sz="6400" dirty="0" smtClean="0">
                <a:solidFill>
                  <a:srgbClr val="000000"/>
                </a:solidFill>
              </a:rPr>
              <a:t>aiempaa paremman tietopohjan valtionavustuksia </a:t>
            </a:r>
            <a:r>
              <a:rPr lang="fi-FI" sz="6400" dirty="0">
                <a:solidFill>
                  <a:srgbClr val="000000"/>
                </a:solidFill>
              </a:rPr>
              <a:t>koskevalle yhteiskunnalliselle </a:t>
            </a:r>
            <a:r>
              <a:rPr lang="fi-FI" sz="6400" dirty="0" smtClean="0">
                <a:solidFill>
                  <a:srgbClr val="000000"/>
                </a:solidFill>
              </a:rPr>
              <a:t>päätöksenteolle</a:t>
            </a:r>
          </a:p>
          <a:p>
            <a:pPr lvl="1">
              <a:buClr>
                <a:srgbClr val="1A7483"/>
              </a:buClr>
            </a:pPr>
            <a:r>
              <a:rPr lang="fi-FI" sz="6400" dirty="0">
                <a:solidFill>
                  <a:srgbClr val="000000"/>
                </a:solidFill>
              </a:rPr>
              <a:t>Kokonaiskuvaan </a:t>
            </a:r>
            <a:r>
              <a:rPr lang="fi-FI" sz="6400" dirty="0" smtClean="0">
                <a:solidFill>
                  <a:srgbClr val="000000"/>
                </a:solidFill>
              </a:rPr>
              <a:t>sisältyvät </a:t>
            </a:r>
            <a:r>
              <a:rPr lang="fi-FI" sz="6400" dirty="0">
                <a:solidFill>
                  <a:srgbClr val="000000"/>
                </a:solidFill>
              </a:rPr>
              <a:t>mm. määrärahat, käyttötarkoitukset, </a:t>
            </a:r>
            <a:r>
              <a:rPr lang="fi-FI" sz="6400" dirty="0" smtClean="0">
                <a:solidFill>
                  <a:srgbClr val="000000"/>
                </a:solidFill>
              </a:rPr>
              <a:t>saajaryhmät</a:t>
            </a:r>
            <a:r>
              <a:rPr lang="fi-FI" sz="6400" dirty="0">
                <a:solidFill>
                  <a:srgbClr val="000000"/>
                </a:solidFill>
              </a:rPr>
              <a:t>, </a:t>
            </a:r>
            <a:r>
              <a:rPr lang="fi-FI" sz="6400" dirty="0" smtClean="0">
                <a:solidFill>
                  <a:srgbClr val="000000"/>
                </a:solidFill>
              </a:rPr>
              <a:t>säädösperusta, </a:t>
            </a:r>
            <a:r>
              <a:rPr lang="fi-FI" sz="6400" dirty="0">
                <a:solidFill>
                  <a:srgbClr val="000000"/>
                </a:solidFill>
              </a:rPr>
              <a:t>päämäärät ja yhteiskunnalliset vaikuttavuustavoitteet </a:t>
            </a:r>
          </a:p>
          <a:p>
            <a:pPr lvl="1">
              <a:buClr>
                <a:srgbClr val="1A7483"/>
              </a:buClr>
            </a:pPr>
            <a:r>
              <a:rPr lang="fi-FI" sz="6400" dirty="0" smtClean="0">
                <a:solidFill>
                  <a:srgbClr val="000000"/>
                </a:solidFill>
              </a:rPr>
              <a:t>Neuvottelukunnassa käsitellään valtionavustusten ja valtionavustustoiminnan isoa kuvaa ja yleisiä periaatteita hallinnonalojen ja toimialojen näkökulmasta, ei yksittäisten hakijoiden tai päätösten näkökulmaa </a:t>
            </a:r>
          </a:p>
          <a:p>
            <a:pPr lvl="1">
              <a:buClr>
                <a:srgbClr val="1A7483"/>
              </a:buClr>
            </a:pPr>
            <a:r>
              <a:rPr lang="fi-FI" sz="6400" dirty="0" smtClean="0">
                <a:solidFill>
                  <a:srgbClr val="000000"/>
                </a:solidFill>
              </a:rPr>
              <a:t>Näkyvyys yksittäisiin hakuihin, hakijoihin tai päätöksiin on tulevaisuudessa saatavissa haeavustuksia.fi- ja tutkiavustuksia.fi-palveluista</a:t>
            </a:r>
          </a:p>
          <a:p>
            <a:pPr>
              <a:buClr>
                <a:srgbClr val="1A7483"/>
              </a:buClr>
            </a:pPr>
            <a:r>
              <a:rPr lang="fi-FI" sz="7200" dirty="0" smtClean="0"/>
              <a:t>Mittarit?</a:t>
            </a:r>
          </a:p>
          <a:p>
            <a:pPr marL="0" indent="0">
              <a:buClr>
                <a:srgbClr val="1A7483"/>
              </a:buClr>
              <a:buNone/>
            </a:pPr>
            <a:endParaRPr lang="fi-FI" sz="2900" dirty="0" smtClean="0">
              <a:solidFill>
                <a:srgbClr val="000000"/>
              </a:solidFill>
            </a:endParaRPr>
          </a:p>
          <a:p>
            <a:pPr marL="0" indent="-25400">
              <a:buClr>
                <a:srgbClr val="1A7483"/>
              </a:buClr>
              <a:buNone/>
            </a:pPr>
            <a:endParaRPr lang="fi-FI" sz="2000" dirty="0">
              <a:solidFill>
                <a:srgbClr val="000000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411233" y="6217550"/>
            <a:ext cx="2967644" cy="356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rgbClr val="000000"/>
                </a:solidFill>
              </a:rPr>
              <a:t>* Neuvottelukunnan </a:t>
            </a:r>
            <a:r>
              <a:rPr lang="fi-FI" sz="1200" dirty="0" smtClean="0">
                <a:solidFill>
                  <a:srgbClr val="000000"/>
                </a:solidFill>
              </a:rPr>
              <a:t>asettamismuistio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97740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Huomioon otettavia </a:t>
            </a:r>
            <a:r>
              <a:rPr lang="fi-FI" dirty="0" smtClean="0"/>
              <a:t>muutostekijöitä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Rahapelituotoilla </a:t>
            </a:r>
            <a:r>
              <a:rPr lang="fi-FI" sz="2000" dirty="0"/>
              <a:t>rahoitettavien yleishyödyllisten toimintojen </a:t>
            </a:r>
            <a:r>
              <a:rPr lang="fi-FI" sz="2000" dirty="0" smtClean="0"/>
              <a:t>uusi, </a:t>
            </a:r>
            <a:r>
              <a:rPr lang="fi-FI" sz="2000" dirty="0"/>
              <a:t>vuoden 2024 alussa voimaan tullut rahoitusmalli</a:t>
            </a:r>
          </a:p>
          <a:p>
            <a:r>
              <a:rPr lang="fi-FI" sz="2000" dirty="0"/>
              <a:t>Julkisen talouden kestävyysvajeesta </a:t>
            </a:r>
            <a:r>
              <a:rPr lang="fi-FI" sz="2000" dirty="0" smtClean="0"/>
              <a:t>aiheutuvat (hallitusohjelmaan sisältyvät</a:t>
            </a:r>
            <a:r>
              <a:rPr lang="fi-FI" sz="2000" dirty="0"/>
              <a:t>)</a:t>
            </a:r>
            <a:r>
              <a:rPr lang="fi-FI" sz="2000" dirty="0" smtClean="0"/>
              <a:t> leikkaukset </a:t>
            </a:r>
            <a:r>
              <a:rPr lang="fi-FI" sz="2000" dirty="0"/>
              <a:t>valtionavustuksiin</a:t>
            </a:r>
          </a:p>
          <a:p>
            <a:r>
              <a:rPr lang="fi-FI" sz="2000" dirty="0"/>
              <a:t>Valtionavustustoiminnan </a:t>
            </a:r>
            <a:r>
              <a:rPr lang="fi-FI" sz="2000" dirty="0" smtClean="0"/>
              <a:t>kehittämistavoite: valtionavustusten kohdentaminen vaikuttavammin </a:t>
            </a:r>
            <a:r>
              <a:rPr lang="fi-FI" sz="2000" dirty="0"/>
              <a:t>ja tuottavammin sekä tietoon </a:t>
            </a:r>
            <a:r>
              <a:rPr lang="fi-FI" sz="2000" dirty="0" smtClean="0"/>
              <a:t>perustuen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06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701476"/>
          </a:xfrm>
        </p:spPr>
        <p:txBody>
          <a:bodyPr>
            <a:normAutofit fontScale="90000"/>
          </a:bodyPr>
          <a:lstStyle/>
          <a:p>
            <a:r>
              <a:rPr lang="fi-FI" dirty="0"/>
              <a:t>Y</a:t>
            </a:r>
            <a:r>
              <a:rPr lang="fi-FI" dirty="0" smtClean="0"/>
              <a:t>leishyödyllinen yhteisön käsitteen rajaus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2" y="1246908"/>
            <a:ext cx="10871108" cy="5121427"/>
          </a:xfrm>
        </p:spPr>
        <p:txBody>
          <a:bodyPr>
            <a:normAutofit fontScale="32500" lnSpcReduction="20000"/>
          </a:bodyPr>
          <a:lstStyle/>
          <a:p>
            <a:pPr>
              <a:buClr>
                <a:srgbClr val="1A7483"/>
              </a:buClr>
            </a:pPr>
            <a:r>
              <a:rPr lang="fi-FI" sz="3700" dirty="0" smtClean="0">
                <a:solidFill>
                  <a:srgbClr val="000000"/>
                </a:solidFill>
              </a:rPr>
              <a:t>Yleishyödyllinen yhteisö –käsite on toiminnan ominaisuus eikä sitä voida sellaisenaan suoraan liittää johonkin oikeussubjektiin. </a:t>
            </a:r>
            <a:endParaRPr lang="fi-FI" sz="3700" dirty="0">
              <a:solidFill>
                <a:srgbClr val="000000"/>
              </a:solidFill>
            </a:endParaRPr>
          </a:p>
          <a:p>
            <a:pPr>
              <a:buClr>
                <a:srgbClr val="1A7483"/>
              </a:buClr>
            </a:pPr>
            <a:r>
              <a:rPr lang="fi-FI" sz="3700" dirty="0" smtClean="0"/>
              <a:t>Tuloverolain </a:t>
            </a:r>
            <a:r>
              <a:rPr lang="fi-FI" sz="3700" dirty="0"/>
              <a:t>(1535/1992) 22 §:</a:t>
            </a:r>
            <a:r>
              <a:rPr lang="fi-FI" sz="3700" dirty="0" smtClean="0"/>
              <a:t>ssä </a:t>
            </a:r>
            <a:r>
              <a:rPr lang="fi-FI" sz="3700" dirty="0" smtClean="0">
                <a:solidFill>
                  <a:srgbClr val="000000"/>
                </a:solidFill>
              </a:rPr>
              <a:t>määritellään </a:t>
            </a:r>
            <a:r>
              <a:rPr lang="fi-FI" sz="3700" i="1" dirty="0" smtClean="0">
                <a:solidFill>
                  <a:srgbClr val="000000"/>
                </a:solidFill>
              </a:rPr>
              <a:t>Yleishyödyllinen yhteisö </a:t>
            </a:r>
            <a:r>
              <a:rPr lang="fi-FI" sz="3700" dirty="0" smtClean="0">
                <a:solidFill>
                  <a:srgbClr val="000000"/>
                </a:solidFill>
              </a:rPr>
              <a:t>seuraavasti</a:t>
            </a:r>
            <a:r>
              <a:rPr lang="fi-FI" sz="3700" dirty="0" smtClean="0"/>
              <a:t>:</a:t>
            </a:r>
            <a:endParaRPr lang="fi-FI" sz="3700" dirty="0" smtClean="0">
              <a:solidFill>
                <a:srgbClr val="000000"/>
              </a:solidFill>
            </a:endParaRPr>
          </a:p>
          <a:p>
            <a:pPr marL="449262" lvl="1" indent="0" fontAlgn="base">
              <a:buNone/>
            </a:pPr>
            <a:r>
              <a:rPr lang="fi-FI" sz="3100" dirty="0" smtClean="0">
                <a:latin typeface="IntervalSansProRegular"/>
              </a:rPr>
              <a:t>1) se toimii yksinomaan ja välittömästi yleiseksi hyväksi aineellisessa, henkisessä, siveellisessä tai yhteiskunnallisessa mielessä;</a:t>
            </a:r>
          </a:p>
          <a:p>
            <a:pPr marL="449262" lvl="1" indent="0" fontAlgn="base">
              <a:buNone/>
            </a:pPr>
            <a:r>
              <a:rPr lang="fi-FI" sz="3100" dirty="0" smtClean="0">
                <a:latin typeface="IntervalSansProRegular"/>
              </a:rPr>
              <a:t>2) sen toiminta ei kohdistu vain rajoitettuihin henkilöpiireihin;</a:t>
            </a:r>
          </a:p>
          <a:p>
            <a:pPr marL="449262" lvl="1" indent="0" fontAlgn="base">
              <a:buNone/>
            </a:pPr>
            <a:r>
              <a:rPr lang="fi-FI" sz="3100" dirty="0" smtClean="0">
                <a:latin typeface="IntervalSansProRegular"/>
              </a:rPr>
              <a:t>3) se ei tuota toiminnallaan siihen osalliselle taloudellista etua osinkona, voitto-osuutena taikka kohtuullista suurempana palkkana tai muuna hyvityksenä.</a:t>
            </a:r>
            <a:endParaRPr lang="fi-FI" sz="3100" i="1" dirty="0" smtClean="0"/>
          </a:p>
          <a:p>
            <a:pPr lvl="1">
              <a:buClr>
                <a:srgbClr val="1A7483"/>
              </a:buClr>
            </a:pPr>
            <a:r>
              <a:rPr lang="fi-FI" sz="3100" dirty="0" smtClean="0"/>
              <a:t>Yleishyödyllisiä </a:t>
            </a:r>
            <a:r>
              <a:rPr lang="fi-FI" sz="3100" dirty="0" smtClean="0">
                <a:solidFill>
                  <a:srgbClr val="000000"/>
                </a:solidFill>
              </a:rPr>
              <a:t>ja yleishyödyllisiä tarkoituksia edistäviä yhteisöjä voivat olla esimerkiksi rekisteröidyt yhdistykset ja säätiöt sekä osuuskunnat. Myös osakeyhtiö voi olla yleishyödyllinen yhteisö (kiinnitä huomiota yhtiöjärjestykseen). * Kts myös: </a:t>
            </a:r>
            <a:r>
              <a:rPr lang="fi-FI" sz="3100" b="1" dirty="0" smtClean="0">
                <a:solidFill>
                  <a:srgbClr val="000000"/>
                </a:solidFill>
                <a:hlinkClick r:id="rId2"/>
              </a:rPr>
              <a:t>Verotusohje yleishyödyllisille yhteisöille</a:t>
            </a:r>
            <a:endParaRPr lang="fi-FI" sz="3100" b="1" dirty="0" smtClean="0">
              <a:solidFill>
                <a:srgbClr val="000000"/>
              </a:solidFill>
            </a:endParaRPr>
          </a:p>
          <a:p>
            <a:pPr lvl="1">
              <a:buClr>
                <a:srgbClr val="1A7483"/>
              </a:buClr>
            </a:pPr>
            <a:r>
              <a:rPr lang="fi-FI" sz="3100" dirty="0" smtClean="0"/>
              <a:t>Verotuksen </a:t>
            </a:r>
            <a:r>
              <a:rPr lang="fi-FI" sz="3100" dirty="0"/>
              <a:t>yhteydessä yleishyödyllinen yhteisö </a:t>
            </a:r>
            <a:r>
              <a:rPr lang="fi-FI" sz="3100" dirty="0" smtClean="0"/>
              <a:t>määritellään toiminnan luonteen kautta. </a:t>
            </a:r>
          </a:p>
          <a:p>
            <a:pPr lvl="0">
              <a:buClr>
                <a:srgbClr val="1A7483"/>
              </a:buClr>
            </a:pPr>
            <a:r>
              <a:rPr lang="fi-FI" sz="3700" dirty="0" smtClean="0">
                <a:solidFill>
                  <a:srgbClr val="000000"/>
                </a:solidFill>
              </a:rPr>
              <a:t>Rahankeräyslain (863/2019) 2 </a:t>
            </a:r>
            <a:r>
              <a:rPr lang="fi-FI" sz="3700" dirty="0" smtClean="0"/>
              <a:t>§:n </a:t>
            </a:r>
            <a:r>
              <a:rPr lang="fi-FI" sz="3700" dirty="0" smtClean="0">
                <a:latin typeface="IntervalSansProRegular"/>
              </a:rPr>
              <a:t>4</a:t>
            </a:r>
            <a:r>
              <a:rPr lang="fi-FI" sz="3700" dirty="0">
                <a:latin typeface="IntervalSansProRegular"/>
              </a:rPr>
              <a:t> </a:t>
            </a:r>
            <a:r>
              <a:rPr lang="fi-FI" sz="3700" dirty="0" smtClean="0">
                <a:latin typeface="IntervalSansProRegular"/>
              </a:rPr>
              <a:t>kohdan mukaan</a:t>
            </a:r>
            <a:r>
              <a:rPr lang="fi-FI" sz="3700" dirty="0">
                <a:latin typeface="IntervalSansProRegular"/>
              </a:rPr>
              <a:t> </a:t>
            </a:r>
            <a:r>
              <a:rPr lang="fi-FI" sz="3700" i="1" dirty="0">
                <a:latin typeface="IntervalSansProRegular"/>
              </a:rPr>
              <a:t>yleishyödyllisellä toiminnalla</a:t>
            </a:r>
            <a:r>
              <a:rPr lang="fi-FI" sz="3700" dirty="0">
                <a:latin typeface="IntervalSansProRegular"/>
              </a:rPr>
              <a:t> toimintaa yleistä sosiaalista, sivistyksellistä tai aatteellista tarkoitusta varten taikka muuta yleistä </a:t>
            </a:r>
            <a:r>
              <a:rPr lang="fi-FI" sz="3700" dirty="0" smtClean="0">
                <a:latin typeface="IntervalSansProRegular"/>
              </a:rPr>
              <a:t>kansalaistoimintaa.</a:t>
            </a:r>
          </a:p>
          <a:p>
            <a:pPr lvl="0">
              <a:buClr>
                <a:srgbClr val="1A7483"/>
              </a:buClr>
            </a:pPr>
            <a:r>
              <a:rPr lang="fi-FI" sz="3700" dirty="0" smtClean="0">
                <a:latin typeface="IntervalSansProRegular"/>
              </a:rPr>
              <a:t>V. 2016 loppuun saakka voimassa ollut arpajaislain 22 § (1047/2001): ”Raha-automaattien</a:t>
            </a:r>
            <a:r>
              <a:rPr lang="fi-FI" sz="3700" dirty="0">
                <a:latin typeface="IntervalSansProRegular"/>
              </a:rPr>
              <a:t>, kasinopelien ja pelikasinotoiminnan tuotto käytetään avustusten myöntämiseen oikeuskelpoisille </a:t>
            </a:r>
            <a:r>
              <a:rPr lang="fi-FI" sz="3700" i="1" dirty="0">
                <a:latin typeface="IntervalSansProRegular"/>
              </a:rPr>
              <a:t>yleishyödyllisille yhteisöille ja säätiöille</a:t>
            </a:r>
            <a:r>
              <a:rPr lang="fi-FI" sz="3700" dirty="0" smtClean="0">
                <a:latin typeface="IntervalSansProRegular"/>
              </a:rPr>
              <a:t>.” V. 2023 loppuun saakka voimassa olleessa arpajaislain 17 b§ (1286/2016): ”Terveyden </a:t>
            </a:r>
            <a:r>
              <a:rPr lang="fi-FI" sz="3700" dirty="0">
                <a:latin typeface="IntervalSansProRegular"/>
              </a:rPr>
              <a:t>ja sosiaalisen hyvinvoinnin edistämiseen tarkoitettu tuotto käytetään avustusten myöntämiseen oikeuskelpoisille </a:t>
            </a:r>
            <a:r>
              <a:rPr lang="fi-FI" sz="3700" i="1" dirty="0">
                <a:latin typeface="IntervalSansProRegular"/>
              </a:rPr>
              <a:t>yleishyödyllisille yhteisöille ja säätiöille</a:t>
            </a:r>
            <a:r>
              <a:rPr lang="fi-FI" sz="3700" dirty="0" smtClean="0">
                <a:latin typeface="IntervalSansProRegular"/>
              </a:rPr>
              <a:t>. </a:t>
            </a:r>
          </a:p>
          <a:p>
            <a:pPr>
              <a:buClr>
                <a:srgbClr val="1A7483"/>
              </a:buClr>
            </a:pPr>
            <a:r>
              <a:rPr lang="fi-FI" sz="3700" dirty="0"/>
              <a:t>Tarkastelussa </a:t>
            </a:r>
            <a:r>
              <a:rPr lang="fi-FI" sz="3700" dirty="0" smtClean="0"/>
              <a:t>avustukset esim</a:t>
            </a:r>
            <a:r>
              <a:rPr lang="fi-FI" sz="3700" dirty="0"/>
              <a:t>. </a:t>
            </a:r>
            <a:r>
              <a:rPr lang="fi-FI" sz="3700" dirty="0" smtClean="0"/>
              <a:t>liikunnan, nuorisotoiminnan, taiteen ja kulttuurin, sosiaali- ja terveysalan, kehitysyhteistyön, maa- ja metsätalouden ja ympäristöalan yleishyödyllisille yhteisöille</a:t>
            </a:r>
            <a:endParaRPr lang="fi-FI" sz="3700" dirty="0"/>
          </a:p>
          <a:p>
            <a:pPr>
              <a:buClr>
                <a:srgbClr val="1A7483"/>
              </a:buClr>
            </a:pPr>
            <a:r>
              <a:rPr lang="fi-FI" sz="3700" dirty="0"/>
              <a:t>T</a:t>
            </a:r>
            <a:r>
              <a:rPr lang="fi-FI" sz="3700" dirty="0" smtClean="0"/>
              <a:t>arkasteluun eivät kuulu yksityishenkilöille, </a:t>
            </a:r>
            <a:r>
              <a:rPr lang="fi-FI" sz="3700" dirty="0"/>
              <a:t>kunnille, tutkimuslaitoksille tai </a:t>
            </a:r>
            <a:r>
              <a:rPr lang="fi-FI" sz="3700" dirty="0" smtClean="0"/>
              <a:t>yrityksille taloudelliseen toimintaan kohdennettavat avustukset, vaikka niitä saattaa sisältyä </a:t>
            </a:r>
            <a:r>
              <a:rPr lang="fi-FI" sz="3700" smtClean="0"/>
              <a:t>joltakin osin </a:t>
            </a:r>
            <a:r>
              <a:rPr lang="fi-FI" sz="3700" dirty="0" smtClean="0"/>
              <a:t>tiedonkeruuseen</a:t>
            </a:r>
          </a:p>
          <a:p>
            <a:pPr lvl="0">
              <a:buClr>
                <a:srgbClr val="1A7483"/>
              </a:buClr>
            </a:pPr>
            <a:r>
              <a:rPr lang="fi-FI" sz="3700" b="1" dirty="0" smtClean="0"/>
              <a:t>Neuvottelukunnan tiedonkeruuvaiheessa </a:t>
            </a:r>
            <a:r>
              <a:rPr lang="fi-FI" sz="3700" b="1" dirty="0"/>
              <a:t>yleishyödyllisen yhteisön tarkastelunäkökulmaksi </a:t>
            </a:r>
            <a:r>
              <a:rPr lang="fi-FI" sz="3700" b="1" dirty="0" smtClean="0"/>
              <a:t>otetaan valtion </a:t>
            </a:r>
            <a:r>
              <a:rPr lang="fi-FI" sz="3700" b="1" dirty="0"/>
              <a:t>keskuskirjanpidossa siirtotalouden kulut voittoa tavoittelemattomille </a:t>
            </a:r>
            <a:r>
              <a:rPr lang="fi-FI" sz="3700" b="1" dirty="0" smtClean="0"/>
              <a:t>yhteisöille. Työskentelyn rajausta on mahdollista tarkistaa tiedonkeruuvaiheen tulosten perusteella. </a:t>
            </a:r>
          </a:p>
          <a:p>
            <a:pPr lvl="0">
              <a:buClr>
                <a:srgbClr val="1A7483"/>
              </a:buClr>
            </a:pPr>
            <a:endParaRPr lang="fi-FI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Tehtävien rajaus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2" y="1800000"/>
            <a:ext cx="10888566" cy="431512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1600" dirty="0"/>
              <a:t>Neuvottelukunta seuraa yleishyödyllisille yhteisöille myönnettäviin valtionavustuksiin osoitettavien määrärahojen kokonaisuutta ja sen kehitystä.</a:t>
            </a:r>
          </a:p>
          <a:p>
            <a:pPr marL="792162" lvl="1" indent="-342900"/>
            <a:r>
              <a:rPr lang="fi-FI" sz="1300" dirty="0"/>
              <a:t>Tietojen kerääminen valtion keskuskirjanpidon ja talousarvion momenttien perusteella (Tiedonkeruu 1)</a:t>
            </a:r>
          </a:p>
          <a:p>
            <a:pPr marL="792162" lvl="1" indent="-342900"/>
            <a:r>
              <a:rPr lang="fi-FI" sz="1300" dirty="0"/>
              <a:t>Tiedontarpeiden tunnistaminen ja uuden tiedon </a:t>
            </a:r>
            <a:r>
              <a:rPr lang="fi-FI" sz="1300" dirty="0" smtClean="0"/>
              <a:t>tuottaminen </a:t>
            </a:r>
            <a:r>
              <a:rPr lang="fi-FI" sz="1300" dirty="0"/>
              <a:t>Valtiokonttorin analysointi- ja raportointipalveluiden avulla</a:t>
            </a:r>
          </a:p>
          <a:p>
            <a:pPr marL="792162" lvl="1" indent="-342900"/>
            <a:r>
              <a:rPr lang="fi-FI" sz="1300" dirty="0"/>
              <a:t>Talousarviopäätösten seuraaminen ja vaikutusten arviointi (esimerkiksi leikkausten suhde päämääriin ja tavoitteisiin)  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Neuvottelukunta seuraa yleishyödyllisiin yhteisöihin liittyvän valtionavustustoiminnan kehittämistä, valtionavustusten kohteena olevan toiminnan ja hankkeiden kehitystä sekä valtionavustuksilla aikaansaatavan toiminnan vaikuttavuuden lisäämistä.</a:t>
            </a:r>
          </a:p>
          <a:p>
            <a:pPr marL="792162" lvl="1" indent="-342900"/>
            <a:r>
              <a:rPr lang="fi-FI" sz="1300" dirty="0"/>
              <a:t>Valtionavustustoiminnan kehittämisen seuraaminen hallinnonaloilla (vaikuttavuuden ja käytänteiden yhdenmukaisuuden lisääminen)       (Tiedonkeruu 2)</a:t>
            </a:r>
          </a:p>
          <a:p>
            <a:pPr marL="792162" lvl="1" indent="-342900"/>
            <a:r>
              <a:rPr lang="fi-FI" sz="1300" dirty="0"/>
              <a:t>Kokonaiskuvan muodostaminen muutosten vaikutuksista valtionavustuksilla aikaansaatavaan toimintaan eri toimialoilla (Tiedonkeruu 3)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Neuvottelukunta voi myös kuulla ja antaa lausuntoja yleishyödyllisten yhteisöjen toimintaedellytysten ja julkisen sektorin niille osoittamien resurssien kehittämisestä.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D1C137-87C0-4E4B-8573-EDFCC21A7E6F}" type="slidenum">
              <a:rPr kumimoji="0" lang="fi-FI" sz="1100" b="0" i="0" u="none" strike="noStrike" kern="1200" cap="none" spc="0" normalizeH="0" baseline="0" noProof="0" smtClean="0">
                <a:ln>
                  <a:noFill/>
                </a:ln>
                <a:solidFill>
                  <a:srgbClr val="1A748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1A748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3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12436" y="5920509"/>
            <a:ext cx="2179782" cy="822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6</a:t>
            </a:fld>
            <a:endParaRPr lang="fi-FI" noProof="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37325"/>
              </p:ext>
            </p:extLst>
          </p:nvPr>
        </p:nvGraphicFramePr>
        <p:xfrm>
          <a:off x="660400" y="1270511"/>
          <a:ext cx="108712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309">
                  <a:extLst>
                    <a:ext uri="{9D8B030D-6E8A-4147-A177-3AD203B41FA5}">
                      <a16:colId xmlns:a16="http://schemas.microsoft.com/office/drawing/2014/main" val="2090703470"/>
                    </a:ext>
                  </a:extLst>
                </a:gridCol>
                <a:gridCol w="2096655">
                  <a:extLst>
                    <a:ext uri="{9D8B030D-6E8A-4147-A177-3AD203B41FA5}">
                      <a16:colId xmlns:a16="http://schemas.microsoft.com/office/drawing/2014/main" val="3403292774"/>
                    </a:ext>
                  </a:extLst>
                </a:gridCol>
                <a:gridCol w="5200072">
                  <a:extLst>
                    <a:ext uri="{9D8B030D-6E8A-4147-A177-3AD203B41FA5}">
                      <a16:colId xmlns:a16="http://schemas.microsoft.com/office/drawing/2014/main" val="1638630276"/>
                    </a:ext>
                  </a:extLst>
                </a:gridCol>
                <a:gridCol w="1667164">
                  <a:extLst>
                    <a:ext uri="{9D8B030D-6E8A-4147-A177-3AD203B41FA5}">
                      <a16:colId xmlns:a16="http://schemas.microsoft.com/office/drawing/2014/main" val="171924906"/>
                    </a:ext>
                  </a:extLst>
                </a:gridCol>
              </a:tblGrid>
              <a:tr h="23422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Kokousnumero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Päivämäärä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Alustava asialista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Lisätiedot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218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1/2023 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49</a:t>
                      </a:r>
                    </a:p>
                    <a:p>
                      <a:r>
                        <a:rPr lang="fi-FI" sz="1200" baseline="0" dirty="0" smtClean="0"/>
                        <a:t>Ti 5.12.2023 klo 9.30-11.00</a:t>
                      </a:r>
                    </a:p>
                    <a:p>
                      <a:r>
                        <a:rPr lang="fi-FI" sz="1200" baseline="0" dirty="0" smtClean="0"/>
                        <a:t>Paikka: A-kabinetit 1&amp;2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Perehdytys; tilannekuva; valtionavustustoiminnan kehittäminen; kokousten suunnitteleminen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Kutsuttavat asiantuntijat (OM)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85070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1/2024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Ti 13.2.2024 </a:t>
                      </a:r>
                      <a:r>
                        <a:rPr kumimoji="0" lang="fi-FI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klo 9.30-11.30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Paikka: RES A116 </a:t>
                      </a:r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Tavoite,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äsite,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tehtävien rajaus, työsuunnitelma 2024</a:t>
                      </a:r>
                      <a:endParaRPr lang="fi-FI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Valtionavustusten kohdentamista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koskeva tiedonkeruu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Leikkausten valmistelun tilanne hallinnonaloilla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Katsaus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ka</a:t>
                      </a: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nsalaisjärjestöstrategian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valmistelemiseen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Tiedonkeruu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Kutsuttavat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 asiantuntijat (OM)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3006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2/2024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14</a:t>
                      </a:r>
                    </a:p>
                    <a:p>
                      <a:r>
                        <a:rPr lang="fi-FI" sz="1200" dirty="0" smtClean="0"/>
                        <a:t>Ti</a:t>
                      </a:r>
                      <a:r>
                        <a:rPr lang="fi-FI" sz="1200" baseline="0" dirty="0" smtClean="0"/>
                        <a:t> 2.4.2024 klo 9.30-11.30</a:t>
                      </a:r>
                    </a:p>
                    <a:p>
                      <a:r>
                        <a:rPr lang="fi-FI" sz="1200" baseline="0" dirty="0" smtClean="0"/>
                        <a:t>Paikka: A-kabinetit 1&amp;2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smtClean="0"/>
                        <a:t>Tiedonkeruun 1</a:t>
                      </a:r>
                      <a:r>
                        <a:rPr lang="fi-FI" sz="1200" baseline="0" smtClean="0"/>
                        <a:t> tulokset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smtClean="0"/>
                        <a:t>Leikkausten valmistelun tilanne hallinnonaloilla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smtClean="0"/>
                        <a:t>Lähetekeskustelu tiedonkeruun aloittamisesta toimialoilla</a:t>
                      </a:r>
                      <a:endParaRPr lang="fi-FI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369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3/2024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</a:t>
                      </a:r>
                      <a:r>
                        <a:rPr lang="fi-FI" sz="1200" baseline="0" dirty="0" smtClean="0"/>
                        <a:t>23</a:t>
                      </a:r>
                    </a:p>
                    <a:p>
                      <a:r>
                        <a:rPr lang="fi-FI" sz="1200" baseline="0" dirty="0" smtClean="0"/>
                        <a:t>Ti 4.6.2024 klo 9.30-11.30</a:t>
                      </a:r>
                    </a:p>
                    <a:p>
                      <a:r>
                        <a:rPr lang="fi-FI" sz="1200" baseline="0" dirty="0" smtClean="0"/>
                        <a:t>Paikka: RES A 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Valtionavustustoiminnan kehittämistä koskeva tiedonkeruu (hallinnonalat)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Valtionavustuksilla aikaansaatavan toiminnan kehittämistä koskeva tiedonkeruu toimialoilta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fi-FI" sz="1200" dirty="0" smtClean="0"/>
                        <a:t>(yleishyödylliset</a:t>
                      </a:r>
                      <a:r>
                        <a:rPr lang="fi-FI" sz="1200" baseline="0" dirty="0" smtClean="0"/>
                        <a:t> yhteisöt</a:t>
                      </a:r>
                      <a:r>
                        <a:rPr lang="fi-FI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Tiedonkeruu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Tiedonkeruu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21883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4/2024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38</a:t>
                      </a:r>
                    </a:p>
                    <a:p>
                      <a:r>
                        <a:rPr lang="fi-FI" sz="1200" dirty="0" smtClean="0"/>
                        <a:t>Ti</a:t>
                      </a:r>
                      <a:r>
                        <a:rPr lang="fi-FI" sz="1200" baseline="0" dirty="0" smtClean="0"/>
                        <a:t> 17.9.2024 klo 9.30-11.30</a:t>
                      </a:r>
                    </a:p>
                    <a:p>
                      <a:r>
                        <a:rPr lang="fi-FI" sz="1200" baseline="0" dirty="0" smtClean="0"/>
                        <a:t>Paikka: A-kabinetit 1&amp;2</a:t>
                      </a:r>
                      <a:r>
                        <a:rPr lang="fi-FI" sz="1200" dirty="0" smtClean="0"/>
                        <a:t> 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Tiedonkeruun tulokset toimialoilta (yleishyödylliset yhteisöt)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5674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5/2024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45</a:t>
                      </a:r>
                    </a:p>
                    <a:p>
                      <a:r>
                        <a:rPr lang="fi-FI" sz="1200" dirty="0" smtClean="0"/>
                        <a:t>Ti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fi-FI" sz="1200" dirty="0" smtClean="0"/>
                        <a:t>5.11.2024 klo 9.30-11.30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Paikka: A-kabinetit 1&amp;2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Tiedonkeruun</a:t>
                      </a:r>
                      <a:r>
                        <a:rPr lang="fi-FI" sz="1200" baseline="0" dirty="0" smtClean="0"/>
                        <a:t> tulokset hallinnonaloilta</a:t>
                      </a:r>
                      <a:endParaRPr lang="fi-FI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9512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Parlamentaarisen neuvottelukunnan</a:t>
                      </a:r>
                      <a:r>
                        <a:rPr lang="fi-FI" sz="1200" baseline="0" dirty="0" smtClean="0"/>
                        <a:t> kokous 6/2024</a:t>
                      </a: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Viikko 49 </a:t>
                      </a:r>
                    </a:p>
                    <a:p>
                      <a:r>
                        <a:rPr lang="fi-FI" sz="1200" dirty="0" smtClean="0"/>
                        <a:t>Ti</a:t>
                      </a:r>
                      <a:r>
                        <a:rPr lang="fi-FI" sz="1200" baseline="0" dirty="0" smtClean="0"/>
                        <a:t> 3.12.2024 klo 9.30-11.30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Paikka: A-kabinetit 1&amp;2</a:t>
                      </a:r>
                      <a:r>
                        <a:rPr lang="fi-FI" sz="1200" dirty="0" smtClean="0"/>
                        <a:t> 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Johtopäätökset</a:t>
                      </a:r>
                      <a:r>
                        <a:rPr lang="fi-FI" sz="1200" baseline="0" dirty="0" smtClean="0"/>
                        <a:t> ensimmäisestä toimintavuodesta</a:t>
                      </a:r>
                    </a:p>
                    <a:p>
                      <a:r>
                        <a:rPr lang="fi-FI" sz="1200" dirty="0" smtClean="0"/>
                        <a:t>Suunnitelma</a:t>
                      </a:r>
                      <a:r>
                        <a:rPr lang="fi-FI" sz="1200" baseline="0" dirty="0" smtClean="0"/>
                        <a:t> tulevan vuoden toiminnasta</a:t>
                      </a:r>
                    </a:p>
                    <a:p>
                      <a:r>
                        <a:rPr lang="fi-FI" sz="1200" baseline="0" dirty="0" smtClean="0"/>
                        <a:t>Suunnitelma Haeavustuksia.fi ja Tutkiavustuksia.fi –palvelujen tietojen hyödyntämisestä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3712"/>
                  </a:ext>
                </a:extLst>
              </a:tr>
            </a:tbl>
          </a:graphicData>
        </a:graphic>
      </p:graphicFrame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660400" y="254052"/>
            <a:ext cx="10888566" cy="783360"/>
          </a:xfrm>
        </p:spPr>
        <p:txBody>
          <a:bodyPr>
            <a:normAutofit/>
          </a:bodyPr>
          <a:lstStyle/>
          <a:p>
            <a:r>
              <a:rPr lang="fi-FI" dirty="0"/>
              <a:t>V</a:t>
            </a:r>
            <a:r>
              <a:rPr lang="fi-FI" dirty="0" smtClean="0"/>
              <a:t>uoden 2024 kokoussuunnitelma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104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Yhteydet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Parlamentaarisen neuvottelukunnan sihteeristö varmistaa </a:t>
            </a:r>
            <a:r>
              <a:rPr lang="fi-FI" sz="1800" dirty="0" err="1"/>
              <a:t>OM:ssä</a:t>
            </a:r>
            <a:r>
              <a:rPr lang="fi-FI" sz="1800" dirty="0"/>
              <a:t> toimivan kansalaisyhteiskuntapolitiikan neuvottelukunnan sihteeristön kanssa, etteivät neuvottelukunnat tee päällekkäisiä tehtäviä. </a:t>
            </a:r>
            <a:r>
              <a:rPr lang="fi-FI" sz="1800" dirty="0" smtClean="0"/>
              <a:t>Sovittu tehtäväksi vastuita koskeva työnjako.</a:t>
            </a:r>
          </a:p>
          <a:p>
            <a:r>
              <a:rPr lang="fi-FI" sz="1800" dirty="0" smtClean="0"/>
              <a:t>Sihteeristöt </a:t>
            </a:r>
            <a:r>
              <a:rPr lang="fi-FI" sz="1800" dirty="0"/>
              <a:t>huolehtivat myös tiedonkulusta, joka liittyy esimerkiksi oikeusministeriön kansalaisjärjestöstrategiahankkeeseen.</a:t>
            </a:r>
          </a:p>
          <a:p>
            <a:r>
              <a:rPr lang="fi-FI" sz="1800" dirty="0"/>
              <a:t>Parlamentaarisen neuvottelukunnan sihteeristö varmistaa tiedonkulun VM:ssä asetettavan valtionavustustoiminnan yhteiskehittämisen ja yhteisten valtionavustuspalvelujen strategisen ohjaamisen yhteistyöryhmälle yleishyödyllisiä yhteisöjä koskevaan valtionavustustoimintaan liittyvissä asioissa. </a:t>
            </a:r>
          </a:p>
          <a:p>
            <a:r>
              <a:rPr lang="fi-FI" sz="1800" dirty="0">
                <a:solidFill>
                  <a:srgbClr val="000000"/>
                </a:solidFill>
              </a:rPr>
              <a:t>Laajemman vuoropuhelun tarve? </a:t>
            </a:r>
          </a:p>
          <a:p>
            <a:pPr lvl="1"/>
            <a:r>
              <a:rPr lang="fi-FI" sz="1500" dirty="0">
                <a:solidFill>
                  <a:srgbClr val="000000"/>
                </a:solidFill>
              </a:rPr>
              <a:t>neuvottelukunnan järjestämä avoin keskustelu-/infotilaisuus? </a:t>
            </a:r>
            <a:endParaRPr lang="fi-FI" sz="1300" dirty="0">
              <a:solidFill>
                <a:srgbClr val="000000"/>
              </a:solidFill>
            </a:endParaRP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92225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EBD5E47-586D-2B3F-F1D0-8C682154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Lisätiedot </a:t>
            </a:r>
            <a:endParaRPr lang="fi-FI" dirty="0"/>
          </a:p>
        </p:txBody>
      </p:sp>
      <p:sp>
        <p:nvSpPr>
          <p:cNvPr id="2" name="Alaotsikko 1">
            <a:extLst>
              <a:ext uri="{FF2B5EF4-FFF2-40B4-BE49-F238E27FC236}">
                <a16:creationId xmlns:a16="http://schemas.microsoft.com/office/drawing/2014/main" id="{AA25236A-989A-B9CB-9EE9-348A39670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Tuula </a:t>
            </a:r>
            <a:r>
              <a:rPr lang="fi-FI" dirty="0" err="1" smtClean="0"/>
              <a:t>lybeck</a:t>
            </a:r>
            <a:r>
              <a:rPr lang="fi-FI" dirty="0" smtClean="0"/>
              <a:t>, Johtava erityisasiantuntija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tuula.lybeck@gov.fi 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vm.fi | </a:t>
            </a:r>
            <a:r>
              <a:rPr lang="fi-FI" dirty="0" smtClean="0"/>
              <a:t>@</a:t>
            </a:r>
            <a:r>
              <a:rPr lang="fi-FI" dirty="0" err="1"/>
              <a:t>VMuutiset</a:t>
            </a:r>
            <a:r>
              <a:rPr lang="en-FI" dirty="0"/>
              <a:t> </a:t>
            </a:r>
            <a:endParaRPr lang="fi-FI" dirty="0" smtClean="0"/>
          </a:p>
          <a:p>
            <a:r>
              <a:rPr lang="fi-FI" dirty="0"/>
              <a:t>https://vm.fi/valtionavustukset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86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tyyppi xmlns="9752e244-cda5-4ecb-9bf0-70253e6af92a">Liite</Asiakirjatyyppi>
    <Kokousp_x00e4_iv_x00e4_m_x00e4__x00e4_r_x00e4_ xmlns="9752e244-cda5-4ecb-9bf0-70253e6af92a">2024-02-12T22:00:00+00:00</Kokousp_x00e4_iv_x00e4_m_x00e4__x00e4_r_x00e4_>
    <Kokousnumero xmlns="9752e244-cda5-4ecb-9bf0-70253e6af92a">Kokous 1/2024</Kokousnumero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6" ma:contentTypeDescription="Luo uusi asiakirja." ma:contentTypeScope="" ma:versionID="b4b87d35bb8690742c8b46c6dc2d5860">
  <xsd:schema xmlns:xsd="http://www.w3.org/2001/XMLSchema" xmlns:xs="http://www.w3.org/2001/XMLSchema" xmlns:p="http://schemas.microsoft.com/office/2006/metadata/properties" xmlns:ns2="9752e244-cda5-4ecb-9bf0-70253e6af92a" xmlns:ns3="ebb82943-49da-4504-a2f3-a33fb2eb95f1" targetNamespace="http://schemas.microsoft.com/office/2006/metadata/properties" ma:root="true" ma:fieldsID="ce3ef95cce54b789c158efa1d948d47a" ns2:_="" ns3:_="">
    <xsd:import namespace="9752e244-cda5-4ecb-9bf0-70253e6af92a"/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Asiakirjatyyppi"/>
                <xsd:element ref="ns2:Kokousp_x00e4_iv_x00e4_m_x00e4__x00e4_r_x00e4_" minOccurs="0"/>
                <xsd:element ref="ns2:Kokousnumero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2e244-cda5-4ecb-9bf0-70253e6af92a" elementFormDefault="qualified">
    <xsd:import namespace="http://schemas.microsoft.com/office/2006/documentManagement/types"/>
    <xsd:import namespace="http://schemas.microsoft.com/office/infopath/2007/PartnerControls"/>
    <xsd:element name="Asiakirjatyyppi" ma:index="8" ma:displayName="Asiakirjatyyppi" ma:default="Esityslista" ma:format="Dropdown" ma:internalName="Asiakirjatyyppi">
      <xsd:simpleType>
        <xsd:restriction base="dms:Choice">
          <xsd:enumeration value="Esityslista"/>
          <xsd:enumeration value="Pöytäkirja"/>
          <xsd:enumeration value="Liite"/>
        </xsd:restriction>
      </xsd:simpleType>
    </xsd:element>
    <xsd:element name="Kokousp_x00e4_iv_x00e4_m_x00e4__x00e4_r_x00e4_" ma:index="9" nillable="true" ma:displayName="Kokouspäivämäärä" ma:format="DateOnly" ma:internalName="Kokousp_x00e4_iv_x00e4_m_x00e4__x00e4_r_x00e4_">
      <xsd:simpleType>
        <xsd:restriction base="dms:DateTime"/>
      </xsd:simpleType>
    </xsd:element>
    <xsd:element name="Kokousnumero" ma:index="10" nillable="true" ma:displayName="Kokousnumero" ma:default="Kokous 1/2023" ma:format="Dropdown" ma:internalName="Kokousnumero">
      <xsd:simpleType>
        <xsd:restriction base="dms:Choice">
          <xsd:enumeration value="Kokous 1/2023"/>
          <xsd:enumeration value="Kokous 1/2024"/>
          <xsd:enumeration value="Kokous 2/2024"/>
          <xsd:enumeration value="Kokous 3/2024"/>
          <xsd:enumeration value="Kokous 4/2024"/>
          <xsd:enumeration value="Kokous 5/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8C4176-6D22-4C15-B233-CBEF468EEAE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bb82943-49da-4504-a2f3-a33fb2eb95f1"/>
    <ds:schemaRef ds:uri="9752e244-cda5-4ecb-9bf0-70253e6af92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246C7B-7B2D-4274-BC79-61E100E92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2e244-cda5-4ecb-9bf0-70253e6af92a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523539-4B8C-4A36-AA93-64897A7D52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 (1)</Template>
  <TotalTime>7874</TotalTime>
  <Words>856</Words>
  <Application>Microsoft Office PowerPoint</Application>
  <PresentationFormat>Laajakuva</PresentationFormat>
  <Paragraphs>103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IntervalSansProRegular</vt:lpstr>
      <vt:lpstr>Valtiovarainministeriö</vt:lpstr>
      <vt:lpstr>Neuvottelukunnan  tavoite, käsite- ja tehtävärajaus ja kokoussuunnitelma 2024</vt:lpstr>
      <vt:lpstr>Neuvottelukunnan työskentelyn tavoite </vt:lpstr>
      <vt:lpstr>Huomioon otettavia muutostekijöitä  </vt:lpstr>
      <vt:lpstr>Yleishyödyllinen yhteisön käsitteen rajaus </vt:lpstr>
      <vt:lpstr>Tehtävien rajaus</vt:lpstr>
      <vt:lpstr>Vuoden 2024 kokoussuunnitelma  </vt:lpstr>
      <vt:lpstr>Yhteydet </vt:lpstr>
      <vt:lpstr>Lisätiedot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Neuvottelukunnan tavoite, rajaukset ja työsuunnitelma</dc:title>
  <dc:creator>Lehtonen Mikko (VM)</dc:creator>
  <cp:lastModifiedBy> </cp:lastModifiedBy>
  <cp:revision>425</cp:revision>
  <dcterms:created xsi:type="dcterms:W3CDTF">2023-11-06T13:07:28Z</dcterms:created>
  <dcterms:modified xsi:type="dcterms:W3CDTF">2024-03-14T13:09:45Z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