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58" r:id="rId5"/>
    <p:sldId id="260" r:id="rId6"/>
    <p:sldId id="263" r:id="rId7"/>
  </p:sldIdLst>
  <p:sldSz cx="9144000" cy="6858000" type="screen4x3"/>
  <p:notesSz cx="6718300" cy="98552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91A0"/>
    <a:srgbClr val="B20031"/>
    <a:srgbClr val="800032"/>
    <a:srgbClr val="D58A24"/>
    <a:srgbClr val="EBEEF4"/>
    <a:srgbClr val="C2CBDC"/>
    <a:srgbClr val="98A7C4"/>
    <a:srgbClr val="304E8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1" autoAdjust="0"/>
    <p:restoredTop sz="94686" autoAdjust="0"/>
  </p:normalViewPr>
  <p:slideViewPr>
    <p:cSldViewPr snapToGrid="0">
      <p:cViewPr varScale="1">
        <p:scale>
          <a:sx n="51" d="100"/>
          <a:sy n="51" d="100"/>
        </p:scale>
        <p:origin x="-125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462F88B-E6BC-4296-8E4E-F267905CAF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1778369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F892FC-FEE0-4608-8E0B-CCEE637348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316539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C695F-6D2F-47E5-A994-A41F5A4BF051}" type="slidenum">
              <a:rPr lang="fi-FI" smtClean="0"/>
              <a:pPr/>
              <a:t>1</a:t>
            </a:fld>
            <a:endParaRPr lang="fi-FI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tusivu_kuv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9613"/>
            <a:ext cx="9144000" cy="362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2239963"/>
            <a:ext cx="7200900" cy="1649412"/>
          </a:xfrm>
        </p:spPr>
        <p:txBody>
          <a:bodyPr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171950"/>
            <a:ext cx="7191375" cy="1011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10" descr="su_pys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983" y="399700"/>
            <a:ext cx="2170112" cy="12398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30" y="5326813"/>
            <a:ext cx="2222066" cy="12314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6F497-09CF-46C7-9736-63C6D060B29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ADFB0-BBB5-4CB7-998C-5ACC48C7CE6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0" y="1381125"/>
            <a:ext cx="3900488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8" y="1381125"/>
            <a:ext cx="3900487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1BC6F-91C6-4AD5-8A2E-81810114C0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5108C-BCF5-4741-8073-9119049FE9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A776-7226-44D0-8EF4-4F0B14F16F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4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38C7-6E8F-4D07-95C5-6119738ACE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3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9CD2B-774D-43A9-87C6-0F739F1BCCE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6EA7A-C59E-4661-93C0-5DDE3155042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6219825"/>
            <a:ext cx="9144000" cy="638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>
              <a:cs typeface="+mn-cs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51114DF0-2AA0-4BD3-9DE7-6F8CD6A1EA9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28" name="Picture 9" descr="kuvio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723313" y="0"/>
            <a:ext cx="42068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234950"/>
            <a:ext cx="7959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381125"/>
            <a:ext cx="79533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>
              <a:latin typeface="Arial Narrow" pitchFamily="34" charset="0"/>
              <a:cs typeface="+mn-cs"/>
            </a:endParaRP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7561263" y="6375400"/>
            <a:ext cx="846137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 err="1" smtClean="0">
                <a:solidFill>
                  <a:schemeClr val="bg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  <p:pic>
        <p:nvPicPr>
          <p:cNvPr id="12" name="Picture 23" descr="vm_txt_neg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22" y="6412053"/>
            <a:ext cx="1889125" cy="1317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906" y="6280095"/>
            <a:ext cx="1016000" cy="5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1" fontAlgn="base" hangingPunct="1">
        <a:spcBef>
          <a:spcPct val="20000"/>
        </a:spcBef>
        <a:spcAft>
          <a:spcPct val="0"/>
        </a:spcAft>
        <a:buClr>
          <a:srgbClr val="304E88"/>
        </a:buClr>
        <a:buFont typeface="Wingdings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259013"/>
            <a:ext cx="7200900" cy="1735137"/>
          </a:xfrm>
        </p:spPr>
        <p:txBody>
          <a:bodyPr/>
          <a:lstStyle/>
          <a:p>
            <a:pPr eaLnBrk="1" hangingPunct="1"/>
            <a:r>
              <a:rPr lang="fi-FI" sz="4000" dirty="0" smtClean="0"/>
              <a:t>Avoimen tiedon ohjelman viestintäsuunnitelma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Viestinnän periaatteet</a:t>
            </a:r>
          </a:p>
        </p:txBody>
      </p:sp>
      <p:sp>
        <p:nvSpPr>
          <p:cNvPr id="409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Toimintasuunnitelmasta nostetaan tärkeimmät viestintää vaativat toimenpiteet viestintäsuunnitelmaan</a:t>
            </a:r>
          </a:p>
          <a:p>
            <a:pPr eaLnBrk="1" hangingPunct="1"/>
            <a:r>
              <a:rPr lang="fi-FI" dirty="0" smtClean="0"/>
              <a:t>Viestintäprojektit </a:t>
            </a:r>
            <a:r>
              <a:rPr lang="fi-FI" dirty="0" err="1" smtClean="0"/>
              <a:t>vastuutetaan</a:t>
            </a:r>
            <a:r>
              <a:rPr lang="fi-FI" dirty="0" smtClean="0"/>
              <a:t> ohjelman sisällä ja käytetään mahdollisuuksien mukaan </a:t>
            </a:r>
            <a:r>
              <a:rPr lang="fi-FI" dirty="0" err="1" smtClean="0"/>
              <a:t>VM:n</a:t>
            </a:r>
            <a:r>
              <a:rPr lang="fi-FI" dirty="0" smtClean="0"/>
              <a:t> viestinnän asiantuntemusta</a:t>
            </a:r>
          </a:p>
          <a:p>
            <a:r>
              <a:rPr lang="fi-FI" dirty="0" smtClean="0"/>
              <a:t>Lisäksi käytetään </a:t>
            </a:r>
            <a:r>
              <a:rPr lang="fi-FI" dirty="0" err="1" smtClean="0"/>
              <a:t>VM:n</a:t>
            </a:r>
            <a:r>
              <a:rPr lang="fi-FI" dirty="0" smtClean="0"/>
              <a:t> ja ohjelman päivittäisviestinnän keinoja </a:t>
            </a:r>
            <a:endParaRPr lang="fi-FI" dirty="0"/>
          </a:p>
        </p:txBody>
      </p:sp>
      <p:sp>
        <p:nvSpPr>
          <p:cNvPr id="4100" name="Päivämäärän paikkamerkki 3"/>
          <p:cNvSpPr>
            <a:spLocks noGrp="1"/>
          </p:cNvSpPr>
          <p:nvPr>
            <p:ph type="dt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i-FI" smtClean="0">
                <a:latin typeface="Arial Narrow" charset="0"/>
              </a:rPr>
              <a:t>27.8.2014</a:t>
            </a:r>
            <a:endParaRPr lang="fi-FI" dirty="0">
              <a:latin typeface="Arial Narrow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3DA484-3EF0-4685-B79E-F076FB37F2E7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Päivittäisviestinnällä tarkoitetaan mm.</a:t>
            </a:r>
          </a:p>
        </p:txBody>
      </p:sp>
      <p:sp>
        <p:nvSpPr>
          <p:cNvPr id="409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uutiskirjeitä</a:t>
            </a:r>
          </a:p>
          <a:p>
            <a:pPr eaLnBrk="1" hangingPunct="1"/>
            <a:r>
              <a:rPr lang="fi-FI" dirty="0" smtClean="0"/>
              <a:t>ohjelman verkkosivuja</a:t>
            </a:r>
          </a:p>
          <a:p>
            <a:pPr eaLnBrk="1" hangingPunct="1"/>
            <a:r>
              <a:rPr lang="fi-FI" dirty="0" smtClean="0"/>
              <a:t>mediatiedotteita</a:t>
            </a:r>
          </a:p>
          <a:p>
            <a:pPr eaLnBrk="1" hangingPunct="1"/>
            <a:r>
              <a:rPr lang="fi-FI" dirty="0" err="1" smtClean="0"/>
              <a:t>Avoindata.fi-portaalia</a:t>
            </a:r>
            <a:endParaRPr lang="fi-FI" dirty="0" smtClean="0"/>
          </a:p>
          <a:p>
            <a:r>
              <a:rPr lang="fi-FI" dirty="0" smtClean="0"/>
              <a:t>sosiaalisen median välineitä</a:t>
            </a:r>
            <a:endParaRPr lang="fi-FI" dirty="0"/>
          </a:p>
        </p:txBody>
      </p:sp>
      <p:sp>
        <p:nvSpPr>
          <p:cNvPr id="4100" name="Päivämäärän paikkamerkki 3"/>
          <p:cNvSpPr>
            <a:spLocks noGrp="1"/>
          </p:cNvSpPr>
          <p:nvPr>
            <p:ph type="dt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i-FI" smtClean="0">
                <a:latin typeface="Arial Narrow" charset="0"/>
              </a:rPr>
              <a:t>27.8.2014</a:t>
            </a:r>
            <a:endParaRPr lang="fi-FI" dirty="0">
              <a:latin typeface="Arial Narrow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3DA484-3EF0-4685-B79E-F076FB37F2E7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Viestinnän kohteita </a:t>
            </a:r>
            <a:r>
              <a:rPr lang="fi-FI" dirty="0" smtClean="0"/>
              <a:t>syksy 2014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8147" y="1245402"/>
            <a:ext cx="4040188" cy="639762"/>
          </a:xfrm>
        </p:spPr>
        <p:txBody>
          <a:bodyPr/>
          <a:lstStyle/>
          <a:p>
            <a:r>
              <a:rPr lang="fi-FI" dirty="0" smtClean="0"/>
              <a:t>Asia ja kohderyhmä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939485"/>
            <a:ext cx="4040188" cy="3951288"/>
          </a:xfrm>
        </p:spPr>
        <p:txBody>
          <a:bodyPr/>
          <a:lstStyle/>
          <a:p>
            <a:r>
              <a:rPr lang="fi-FI" i="1" dirty="0" err="1" smtClean="0"/>
              <a:t>JHS-suositusluonnos</a:t>
            </a:r>
            <a:r>
              <a:rPr lang="fi-FI" i="1" dirty="0" smtClean="0"/>
              <a:t> Avoimen </a:t>
            </a:r>
            <a:r>
              <a:rPr lang="fi-FI" i="1" dirty="0" smtClean="0"/>
              <a:t>tietoaineiston käyttölupa</a:t>
            </a:r>
          </a:p>
          <a:p>
            <a:r>
              <a:rPr lang="fi-FI" sz="2000" dirty="0" smtClean="0"/>
              <a:t>Julkishallinnon tietovarantojen ja tietojärjestelmien omistajat, jakelijat ja ylläpitäjät</a:t>
            </a:r>
          </a:p>
          <a:p>
            <a:r>
              <a:rPr lang="fi-FI" sz="2000" dirty="0" smtClean="0"/>
              <a:t>Julkishallinnon tietovarantojen käyttäjät, hyödyntäjät ja sovellusten kehittäjät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17865" y="1227295"/>
            <a:ext cx="4041775" cy="639762"/>
          </a:xfrm>
        </p:spPr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984752"/>
            <a:ext cx="4041775" cy="3951288"/>
          </a:xfrm>
        </p:spPr>
        <p:txBody>
          <a:bodyPr/>
          <a:lstStyle/>
          <a:p>
            <a:r>
              <a:rPr lang="fi-FI" dirty="0" smtClean="0"/>
              <a:t>Avoin Suomi 2014 –messut 15.-16.9.2014</a:t>
            </a:r>
          </a:p>
          <a:p>
            <a:r>
              <a:rPr lang="fi-FI" dirty="0" err="1" smtClean="0"/>
              <a:t>JHS-uutiskirje</a:t>
            </a:r>
            <a:endParaRPr lang="fi-FI" dirty="0" smtClean="0"/>
          </a:p>
          <a:p>
            <a:r>
              <a:rPr lang="fi-FI" dirty="0" err="1" smtClean="0"/>
              <a:t>JHS-seminaari</a:t>
            </a:r>
            <a:r>
              <a:rPr lang="fi-FI" dirty="0" smtClean="0"/>
              <a:t> loka-marraskuussa 2014</a:t>
            </a:r>
          </a:p>
          <a:p>
            <a:r>
              <a:rPr lang="fi-FI" dirty="0" err="1" smtClean="0"/>
              <a:t>Avoindata.fi</a:t>
            </a:r>
            <a:r>
              <a:rPr lang="fi-FI" dirty="0" smtClean="0"/>
              <a:t> </a:t>
            </a:r>
            <a:r>
              <a:rPr lang="fi-FI" dirty="0" err="1" smtClean="0"/>
              <a:t>-&gt;ohjeistus</a:t>
            </a:r>
            <a:endParaRPr lang="fi-FI" dirty="0" smtClean="0"/>
          </a:p>
          <a:p>
            <a:r>
              <a:rPr lang="fi-FI" dirty="0" err="1" smtClean="0"/>
              <a:t>VM:n</a:t>
            </a:r>
            <a:r>
              <a:rPr lang="fi-FI" dirty="0" smtClean="0"/>
              <a:t> ja ohjelman päivittäisviestinnän keinot 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5108C-BCF5-4741-8073-9119049FE9C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Viestinnän kohteita </a:t>
            </a:r>
            <a:r>
              <a:rPr lang="fi-FI" dirty="0" smtClean="0"/>
              <a:t>syksy 2014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8147" y="1245402"/>
            <a:ext cx="4040188" cy="639762"/>
          </a:xfrm>
        </p:spPr>
        <p:txBody>
          <a:bodyPr/>
          <a:lstStyle/>
          <a:p>
            <a:r>
              <a:rPr lang="fi-FI" dirty="0" smtClean="0"/>
              <a:t>Asia ja kohderyhmä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939485"/>
            <a:ext cx="4040188" cy="3951288"/>
          </a:xfrm>
        </p:spPr>
        <p:txBody>
          <a:bodyPr/>
          <a:lstStyle/>
          <a:p>
            <a:r>
              <a:rPr lang="fi-FI" i="1" dirty="0" err="1" smtClean="0"/>
              <a:t>Avoindata.fin</a:t>
            </a:r>
            <a:r>
              <a:rPr lang="fi-FI" i="1" dirty="0" smtClean="0"/>
              <a:t> eli kansallisen </a:t>
            </a:r>
            <a:r>
              <a:rPr lang="fi-FI" i="1" dirty="0" err="1" smtClean="0"/>
              <a:t>dataportaalin</a:t>
            </a:r>
            <a:r>
              <a:rPr lang="fi-FI" i="1" dirty="0" smtClean="0"/>
              <a:t> julkistaminen ja käyttöönoton edistäminen</a:t>
            </a:r>
          </a:p>
          <a:p>
            <a:r>
              <a:rPr lang="fi-FI" sz="2000" dirty="0" smtClean="0"/>
              <a:t>Julkishallinnon tietovarantojen ja tietojärjestelmien omistajat, jakelijat ja ylläpitäjät</a:t>
            </a:r>
          </a:p>
          <a:p>
            <a:r>
              <a:rPr lang="fi-FI" sz="2000" dirty="0" smtClean="0"/>
              <a:t>Julkishallinnon tietovarantojen käyttäjät, hyödyntäjät ja sovellusten kehittäjät</a:t>
            </a:r>
          </a:p>
          <a:p>
            <a:endParaRPr lang="fi-FI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17865" y="1227295"/>
            <a:ext cx="4041775" cy="639762"/>
          </a:xfrm>
        </p:spPr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984752"/>
            <a:ext cx="4041775" cy="3951288"/>
          </a:xfrm>
        </p:spPr>
        <p:txBody>
          <a:bodyPr/>
          <a:lstStyle/>
          <a:p>
            <a:r>
              <a:rPr lang="fi-FI" dirty="0" smtClean="0"/>
              <a:t>Esittely Avoin Suomi 2014 –messuilla 15.-16.9.2014</a:t>
            </a:r>
          </a:p>
          <a:p>
            <a:r>
              <a:rPr lang="fi-FI" dirty="0" smtClean="0"/>
              <a:t>Tietovarantojen </a:t>
            </a:r>
            <a:r>
              <a:rPr lang="fi-FI" dirty="0" smtClean="0"/>
              <a:t>avaamista tukevien sisältöjen </a:t>
            </a:r>
            <a:r>
              <a:rPr lang="fi-FI" dirty="0" smtClean="0"/>
              <a:t>toimittaminen</a:t>
            </a:r>
          </a:p>
          <a:p>
            <a:r>
              <a:rPr lang="fi-FI" dirty="0" smtClean="0"/>
              <a:t>Tiedottaminen </a:t>
            </a:r>
            <a:r>
              <a:rPr lang="fi-FI" dirty="0" err="1" smtClean="0"/>
              <a:t>portaalista</a:t>
            </a:r>
            <a:r>
              <a:rPr lang="fi-FI" dirty="0" smtClean="0"/>
              <a:t> </a:t>
            </a:r>
            <a:r>
              <a:rPr lang="fi-FI" dirty="0" err="1" smtClean="0"/>
              <a:t>VM:n</a:t>
            </a:r>
            <a:r>
              <a:rPr lang="fi-FI" dirty="0" smtClean="0"/>
              <a:t> ja ohjelman päivittäisviestinnän keinoin </a:t>
            </a:r>
          </a:p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5108C-BCF5-4741-8073-9119049FE9C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Viestinnän kohteita syksy </a:t>
            </a:r>
            <a:r>
              <a:rPr lang="fi-FI" dirty="0" smtClean="0"/>
              <a:t>2014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8147" y="1227296"/>
            <a:ext cx="4040188" cy="639762"/>
          </a:xfrm>
        </p:spPr>
        <p:txBody>
          <a:bodyPr/>
          <a:lstStyle/>
          <a:p>
            <a:r>
              <a:rPr lang="fi-FI" dirty="0" smtClean="0"/>
              <a:t>Muita viestintätehtäviä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199" y="1939484"/>
            <a:ext cx="4174761" cy="3951649"/>
          </a:xfrm>
        </p:spPr>
        <p:txBody>
          <a:bodyPr/>
          <a:lstStyle/>
          <a:p>
            <a:r>
              <a:rPr lang="fi-FI" i="1" dirty="0" smtClean="0"/>
              <a:t>Uudistetun </a:t>
            </a:r>
            <a:r>
              <a:rPr lang="fi-FI" i="1" dirty="0" err="1" smtClean="0"/>
              <a:t>PSI-direktiivin</a:t>
            </a:r>
            <a:r>
              <a:rPr lang="fi-FI" i="1" dirty="0" smtClean="0"/>
              <a:t>  toimeenpano Suomessa</a:t>
            </a:r>
          </a:p>
          <a:p>
            <a:r>
              <a:rPr lang="fi-FI" i="1" dirty="0" smtClean="0"/>
              <a:t>Apps4Finland –kilpailu 2014</a:t>
            </a:r>
          </a:p>
          <a:p>
            <a:r>
              <a:rPr lang="fi-FI" i="1" dirty="0" smtClean="0"/>
              <a:t>Mahdollinen seminaari </a:t>
            </a:r>
            <a:r>
              <a:rPr lang="fi-FI" i="1" dirty="0" smtClean="0"/>
              <a:t>tietovarantojen avaamiseen liittyvistä tietosuojakysymyksistä yhdessä Avoimen hallinnon hankkeen kanssa</a:t>
            </a:r>
          </a:p>
          <a:p>
            <a:endParaRPr lang="fi-FI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17865" y="1209189"/>
            <a:ext cx="4041775" cy="639762"/>
          </a:xfrm>
        </p:spPr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912328"/>
            <a:ext cx="4041775" cy="3951288"/>
          </a:xfrm>
        </p:spPr>
        <p:txBody>
          <a:bodyPr/>
          <a:lstStyle/>
          <a:p>
            <a:r>
              <a:rPr lang="fi-FI" dirty="0" smtClean="0"/>
              <a:t>Tiedottaminen </a:t>
            </a:r>
            <a:r>
              <a:rPr lang="fi-FI" dirty="0" err="1" smtClean="0"/>
              <a:t>VM:n</a:t>
            </a:r>
            <a:r>
              <a:rPr lang="fi-FI" dirty="0" smtClean="0"/>
              <a:t> </a:t>
            </a:r>
            <a:r>
              <a:rPr lang="fi-FI" dirty="0" smtClean="0"/>
              <a:t>ja </a:t>
            </a:r>
            <a:r>
              <a:rPr lang="fi-FI" dirty="0" smtClean="0"/>
              <a:t>ohjelman päivittäisviestinnän </a:t>
            </a:r>
            <a:r>
              <a:rPr lang="fi-FI" dirty="0" smtClean="0"/>
              <a:t>keinoin </a:t>
            </a:r>
          </a:p>
          <a:p>
            <a:r>
              <a:rPr lang="fi-FI" dirty="0" smtClean="0"/>
              <a:t>Kilpailusuunnittelun oman aikataulun mukaan</a:t>
            </a:r>
          </a:p>
          <a:p>
            <a:pPr lvl="1"/>
            <a:r>
              <a:rPr lang="fi-FI" dirty="0" smtClean="0"/>
              <a:t>valtion talousarvioesitys (budjettidata) kilpailun kohteena</a:t>
            </a:r>
          </a:p>
          <a:p>
            <a:r>
              <a:rPr lang="fi-FI" dirty="0" smtClean="0"/>
              <a:t>Yhteisen suunnitelman mukaisesti</a:t>
            </a:r>
          </a:p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5108C-BCF5-4741-8073-9119049FE9C0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voimen_tiedon_ohjelma">
  <a:themeElements>
    <a:clrScheme name="dian perustyyli 1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dian perustyyli 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an perustyyli 1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Avoimen_tiedon_ohjelma</Template>
  <TotalTime>152</TotalTime>
  <Words>203</Words>
  <Application>Microsoft Office PowerPoint</Application>
  <PresentationFormat>Näytössä katseltava diaesitys (4:3)</PresentationFormat>
  <Paragraphs>52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Avoimen_tiedon_ohjelma</vt:lpstr>
      <vt:lpstr>Avoimen tiedon ohjelman viestintäsuunnitelma</vt:lpstr>
      <vt:lpstr>Viestinnän periaatteet</vt:lpstr>
      <vt:lpstr>Päivittäisviestinnällä tarkoitetaan mm.</vt:lpstr>
      <vt:lpstr>Viestinnän kohteita syksy 2014</vt:lpstr>
      <vt:lpstr>Viestinnän kohteita syksy 2014</vt:lpstr>
      <vt:lpstr>Viestinnän kohteita syksy 2014</vt:lpstr>
    </vt:vector>
  </TitlesOfParts>
  <Company>VIP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Avoimen tiedon ohjelman viestintäsuunnitelma</dc:title>
  <dc:creator>vmsuurha</dc:creator>
  <cp:lastModifiedBy>vmsuurha</cp:lastModifiedBy>
  <cp:revision>18</cp:revision>
  <dcterms:created xsi:type="dcterms:W3CDTF">2014-08-20T11:58:36Z</dcterms:created>
  <dcterms:modified xsi:type="dcterms:W3CDTF">2014-08-25T12:02:35Z</dcterms:modified>
</cp:coreProperties>
</file>