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4"/>
  </p:sldMasterIdLst>
  <p:notesMasterIdLst>
    <p:notesMasterId r:id="rId9"/>
  </p:notesMasterIdLst>
  <p:handoutMasterIdLst>
    <p:handoutMasterId r:id="rId10"/>
  </p:handoutMasterIdLst>
  <p:sldIdLst>
    <p:sldId id="257" r:id="rId5"/>
    <p:sldId id="258" r:id="rId6"/>
    <p:sldId id="259" r:id="rId7"/>
    <p:sldId id="260" r:id="rId8"/>
  </p:sldIdLst>
  <p:sldSz cx="9144000" cy="6858000" type="screen4x3"/>
  <p:notesSz cx="6718300" cy="98552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91A0"/>
    <a:srgbClr val="B20031"/>
    <a:srgbClr val="800032"/>
    <a:srgbClr val="D58A24"/>
    <a:srgbClr val="EBEEF4"/>
    <a:srgbClr val="C2CBDC"/>
    <a:srgbClr val="98A7C4"/>
    <a:srgbClr val="304E8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1" autoAdjust="0"/>
    <p:restoredTop sz="94686" autoAdjust="0"/>
  </p:normalViewPr>
  <p:slideViewPr>
    <p:cSldViewPr snapToGrid="0">
      <p:cViewPr varScale="1">
        <p:scale>
          <a:sx n="65" d="100"/>
          <a:sy n="65" d="100"/>
        </p:scale>
        <p:origin x="-14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462F88B-E6BC-4296-8E4E-F267905CAF3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1778369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9F892FC-FEE0-4608-8E0B-CCEE6373480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3165394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tusivu_kuv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49613"/>
            <a:ext cx="9144000" cy="362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4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1550" y="2239963"/>
            <a:ext cx="7200900" cy="1649412"/>
          </a:xfrm>
        </p:spPr>
        <p:txBody>
          <a:bodyPr/>
          <a:lstStyle>
            <a:lvl1pPr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171950"/>
            <a:ext cx="7191375" cy="101123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7" name="Picture 10" descr="su_pyst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1983" y="399700"/>
            <a:ext cx="2170112" cy="1239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Kuva 2" descr="Avoimen tiedon ohjelma hanketunnus_nega_PP_pohjaan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130" y="5326813"/>
            <a:ext cx="2222066" cy="12314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6F497-09CF-46C7-9736-63C6D060B29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5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pp.kk.vvvv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ADFB0-BBB5-4CB7-998C-5ACC48C7CE6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5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pp.kk.vvvv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96900" y="1381125"/>
            <a:ext cx="3900488" cy="474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9788" y="1381125"/>
            <a:ext cx="3900487" cy="474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1BC6F-91C6-4AD5-8A2E-81810114C0B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pp.kk.vvvv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5108C-BCF5-4741-8073-9119049FE9C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8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pp.kk.vvvv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2A776-7226-44D0-8EF4-4F0B14F16F7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4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pp.kk.vvvv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D38C7-6E8F-4D07-95C5-6119738ACE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3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pp.kk.vvvv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9CD2B-774D-43A9-87C6-0F739F1BCCE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pp.kk.vvvv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6EA7A-C59E-4661-93C0-5DDE3155042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Päivämäärän paikkamerkki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pp.kk.vvvv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6219825"/>
            <a:ext cx="9144000" cy="6381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i-FI">
              <a:cs typeface="+mn-cs"/>
            </a:endParaRP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51114DF0-2AA0-4BD3-9DE7-6F8CD6A1EA9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28" name="Picture 9" descr="kuviot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723313" y="0"/>
            <a:ext cx="420687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96900" y="234950"/>
            <a:ext cx="79597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30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6900" y="1381125"/>
            <a:ext cx="7953375" cy="474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3862388" y="3392488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endParaRPr lang="fi-FI" sz="1000">
              <a:latin typeface="Arial Narrow" pitchFamily="34" charset="0"/>
              <a:cs typeface="+mn-cs"/>
            </a:endParaRP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7561263" y="6375400"/>
            <a:ext cx="846137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dirty="0" err="1" smtClean="0">
                <a:solidFill>
                  <a:schemeClr val="bg1"/>
                </a:solidFill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/>
              <a:t>pp.kk.vvvv</a:t>
            </a:r>
          </a:p>
        </p:txBody>
      </p:sp>
      <p:pic>
        <p:nvPicPr>
          <p:cNvPr id="12" name="Picture 23" descr="vm_txt_nega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5422" y="6412053"/>
            <a:ext cx="1889125" cy="13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Kuva 2" descr="Avoimen tiedon ohjelma hanketunnus_nega_PP_pohjaan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16906" y="6280095"/>
            <a:ext cx="1016000" cy="5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9pPr>
    </p:titleStyle>
    <p:bodyStyle>
      <a:lvl1pPr marL="365125" indent="-36512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7813" algn="l" rtl="0" eaLnBrk="1" fontAlgn="base" hangingPunct="1">
        <a:spcBef>
          <a:spcPct val="20000"/>
        </a:spcBef>
        <a:spcAft>
          <a:spcPct val="0"/>
        </a:spcAft>
        <a:buClr>
          <a:srgbClr val="304E88"/>
        </a:buClr>
        <a:buFont typeface="Wingdings" charset="2"/>
        <a:buChar char="§"/>
        <a:defRPr sz="2600">
          <a:solidFill>
            <a:schemeClr val="tx1"/>
          </a:solidFill>
          <a:latin typeface="+mn-lt"/>
        </a:defRPr>
      </a:lvl2pPr>
      <a:lvl3pPr marL="1616075" indent="-3206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3pPr>
      <a:lvl4pPr marL="2239963" indent="-3079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4pPr>
      <a:lvl5pPr marL="30257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5pPr>
      <a:lvl6pPr marL="34829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39401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43973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48545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ko 1"/>
          <p:cNvSpPr>
            <a:spLocks noGrp="1"/>
          </p:cNvSpPr>
          <p:nvPr>
            <p:ph type="title"/>
          </p:nvPr>
        </p:nvSpPr>
        <p:spPr>
          <a:xfrm>
            <a:off x="585216" y="234951"/>
            <a:ext cx="7971409" cy="990346"/>
          </a:xfrm>
        </p:spPr>
        <p:txBody>
          <a:bodyPr/>
          <a:lstStyle/>
          <a:p>
            <a:pPr eaLnBrk="1" hangingPunct="1"/>
            <a:r>
              <a:rPr lang="fi-FI" dirty="0" smtClean="0"/>
              <a:t>Datan avaamisen ohjeistus</a:t>
            </a:r>
          </a:p>
        </p:txBody>
      </p:sp>
      <p:sp>
        <p:nvSpPr>
          <p:cNvPr id="4099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fi-FI" dirty="0" smtClean="0"/>
              <a:t>Tarkoituksena tukea datan avaajia ja hyödyntäjiä</a:t>
            </a:r>
          </a:p>
          <a:p>
            <a:pPr eaLnBrk="1" hangingPunct="1"/>
            <a:r>
              <a:rPr lang="fi-FI" dirty="0" smtClean="0"/>
              <a:t>Tarjoaa hyviä käytäntöjä, suosituksia, työkaluja ja </a:t>
            </a:r>
            <a:r>
              <a:rPr lang="fi-FI" dirty="0" err="1" smtClean="0"/>
              <a:t>case-esimerkkejä</a:t>
            </a:r>
            <a:r>
              <a:rPr lang="fi-FI" dirty="0" smtClean="0"/>
              <a:t> sekä mahdollisesti verkkokoulutusmateriaalia valtion ja kuntien käyttöön</a:t>
            </a:r>
          </a:p>
          <a:p>
            <a:pPr eaLnBrk="1" hangingPunct="1"/>
            <a:r>
              <a:rPr lang="fi-FI" dirty="0" smtClean="0"/>
              <a:t>Tehdään yhteistyössä Kuntaliiton, 6aika –hankkeen ja muiden keskeisien toimijoiden kanssa</a:t>
            </a:r>
          </a:p>
          <a:p>
            <a:pPr eaLnBrk="1" hangingPunct="1"/>
            <a:r>
              <a:rPr lang="fi-FI" dirty="0" err="1" smtClean="0"/>
              <a:t>Viestinnällista</a:t>
            </a:r>
            <a:r>
              <a:rPr lang="fi-FI" dirty="0" smtClean="0"/>
              <a:t> asiantuntemusta rakennesuunnittelussa antaa </a:t>
            </a:r>
            <a:r>
              <a:rPr lang="fi-FI" dirty="0" err="1" smtClean="0"/>
              <a:t>Recommended</a:t>
            </a:r>
            <a:endParaRPr lang="fi-FI" dirty="0" smtClean="0"/>
          </a:p>
        </p:txBody>
      </p:sp>
      <p:sp>
        <p:nvSpPr>
          <p:cNvPr id="4100" name="Päivämäärän paikkamerkki 3"/>
          <p:cNvSpPr>
            <a:spLocks noGrp="1"/>
          </p:cNvSpPr>
          <p:nvPr>
            <p:ph type="dt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i-FI" dirty="0" err="1" smtClean="0">
                <a:latin typeface="Arial Narrow" charset="0"/>
              </a:rPr>
              <a:t>pp.kk.vvvv</a:t>
            </a:r>
            <a:endParaRPr lang="fi-FI" dirty="0">
              <a:latin typeface="Arial Narrow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3DA484-3EF0-4685-B79E-F076FB37F2E7}" type="slidenum">
              <a:rPr lang="fi-FI" smtClean="0"/>
              <a:pPr>
                <a:defRPr/>
              </a:pPr>
              <a:t>1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Ohjeistuksesta verkko-opas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Ohjeistus toteutetaan verkko-oppaana </a:t>
            </a:r>
            <a:r>
              <a:rPr lang="fi-FI" dirty="0" err="1" smtClean="0"/>
              <a:t>Avoindata.fissä</a:t>
            </a:r>
            <a:endParaRPr lang="fi-FI" dirty="0" smtClean="0"/>
          </a:p>
          <a:p>
            <a:r>
              <a:rPr lang="fi-FI" dirty="0" smtClean="0"/>
              <a:t>Tehdään mahdollisimman </a:t>
            </a:r>
            <a:r>
              <a:rPr lang="fi-FI" dirty="0" err="1" smtClean="0"/>
              <a:t>geneeriseksi</a:t>
            </a:r>
            <a:r>
              <a:rPr lang="fi-FI" dirty="0" smtClean="0"/>
              <a:t>, jotta voidaan julkaista ns. pala kerrallaan ja täydentää aina, kun ohjeistusta/materiaalia saadaan valmiiksi</a:t>
            </a:r>
          </a:p>
          <a:p>
            <a:r>
              <a:rPr lang="fi-FI" dirty="0" smtClean="0"/>
              <a:t>Tuotetaan suomeksi ja ruotsiksi. Englannin kielinen versio?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E6F497-09CF-46C7-9736-63C6D060B295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pp.kk.vvvv</a:t>
            </a:r>
            <a:endParaRPr lang="fi-F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Missä vaiheessa ollaan?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Datan avaamisen prosessin (sisältää myös kokonaisarkkitehtuurin keskeiset elementit) eri vaiheet ja niihin liittyvät tehtävät on hahmotettu</a:t>
            </a:r>
          </a:p>
          <a:p>
            <a:r>
              <a:rPr lang="fi-FI" dirty="0" smtClean="0"/>
              <a:t>Ensimmäiset rautalankamallit </a:t>
            </a:r>
            <a:r>
              <a:rPr lang="fi-FI" dirty="0" err="1" smtClean="0"/>
              <a:t>Avoindata.fissä</a:t>
            </a:r>
            <a:r>
              <a:rPr lang="fi-FI" dirty="0" smtClean="0"/>
              <a:t> julkaistavasta verkko-oppaasta luonnosteltu</a:t>
            </a:r>
          </a:p>
          <a:p>
            <a:r>
              <a:rPr lang="fi-FI" dirty="0" smtClean="0"/>
              <a:t>Aloitetaan aineistojen keruu ja kartoitus</a:t>
            </a:r>
          </a:p>
          <a:p>
            <a:r>
              <a:rPr lang="fi-FI" smtClean="0"/>
              <a:t>Ensimmäisen julkaistaan kuntien datan avaamiseen liittyviä hyviä käytäntöjä</a:t>
            </a:r>
          </a:p>
          <a:p>
            <a:endParaRPr lang="fi-FI" dirty="0" smtClean="0"/>
          </a:p>
          <a:p>
            <a:endParaRPr 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E6F497-09CF-46C7-9736-63C6D060B295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pp.kk.vvvv</a:t>
            </a:r>
            <a:endParaRPr lang="fi-F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3D38C7-6E8F-4D07-95C5-6119738ACE91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pp.kk.vvvv</a:t>
            </a:r>
            <a:endParaRPr lang="fi-FI"/>
          </a:p>
        </p:txBody>
      </p:sp>
      <p:pic>
        <p:nvPicPr>
          <p:cNvPr id="1027" name="Picture 3" descr="C:\Users\vmsuurha\Desktop\Avoindata fi_4_ohjeosio_alasivu_v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743" y="-1"/>
            <a:ext cx="8108805" cy="69875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voimen_tiedon_ohjelma">
  <a:themeElements>
    <a:clrScheme name="dian perustyyli 1 1">
      <a:dk1>
        <a:srgbClr val="000000"/>
      </a:dk1>
      <a:lt1>
        <a:srgbClr val="FFFFFF"/>
      </a:lt1>
      <a:dk2>
        <a:srgbClr val="304E88"/>
      </a:dk2>
      <a:lt2>
        <a:srgbClr val="DDDDDD"/>
      </a:lt2>
      <a:accent1>
        <a:srgbClr val="98A7C4"/>
      </a:accent1>
      <a:accent2>
        <a:srgbClr val="C2CBDC"/>
      </a:accent2>
      <a:accent3>
        <a:srgbClr val="FFFFFF"/>
      </a:accent3>
      <a:accent4>
        <a:srgbClr val="000000"/>
      </a:accent4>
      <a:accent5>
        <a:srgbClr val="CAD0DE"/>
      </a:accent5>
      <a:accent6>
        <a:srgbClr val="B0B8C7"/>
      </a:accent6>
      <a:hlink>
        <a:srgbClr val="969696"/>
      </a:hlink>
      <a:folHlink>
        <a:srgbClr val="6F84AC"/>
      </a:folHlink>
    </a:clrScheme>
    <a:fontScheme name="dian perustyyli 1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an perustyyli 1 1">
        <a:dk1>
          <a:srgbClr val="000000"/>
        </a:dk1>
        <a:lt1>
          <a:srgbClr val="FFFFFF"/>
        </a:lt1>
        <a:dk2>
          <a:srgbClr val="304E88"/>
        </a:dk2>
        <a:lt2>
          <a:srgbClr val="DDDDDD"/>
        </a:lt2>
        <a:accent1>
          <a:srgbClr val="98A7C4"/>
        </a:accent1>
        <a:accent2>
          <a:srgbClr val="C2CBDC"/>
        </a:accent2>
        <a:accent3>
          <a:srgbClr val="FFFFFF"/>
        </a:accent3>
        <a:accent4>
          <a:srgbClr val="000000"/>
        </a:accent4>
        <a:accent5>
          <a:srgbClr val="CAD0DE"/>
        </a:accent5>
        <a:accent6>
          <a:srgbClr val="B0B8C7"/>
        </a:accent6>
        <a:hlink>
          <a:srgbClr val="969696"/>
        </a:hlink>
        <a:folHlink>
          <a:srgbClr val="6F84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52BAF6A517FB1459E6ABE8DAF636D83" ma:contentTypeVersion="" ma:contentTypeDescription="Luo uusi asiakirja." ma:contentTypeScope="" ma:versionID="c4621304013972d8e7292dd109160f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5d0c2c2ee298487bfc6598426cc5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68D5B4-7017-4CC1-B2D4-2BACB89BC23E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04B7061-8548-470A-BEDB-4D889701CC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E8EDA14-2EDD-4213-A96C-87B322E940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Avoimen_tiedon_ohjelma</Template>
  <TotalTime>25</TotalTime>
  <Words>125</Words>
  <Application>Microsoft Office PowerPoint</Application>
  <PresentationFormat>Näytössä katseltava diaesitys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Avoimen_tiedon_ohjelma</vt:lpstr>
      <vt:lpstr>Datan avaamisen ohjeistus</vt:lpstr>
      <vt:lpstr>Ohjeistuksesta verkko-opas</vt:lpstr>
      <vt:lpstr>Missä vaiheessa ollaan?</vt:lpstr>
      <vt:lpstr>Dia 4</vt:lpstr>
    </vt:vector>
  </TitlesOfParts>
  <Company>VIP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Datan avaamisen ohjeistus</dc:title>
  <dc:creator>vmsuurha</dc:creator>
  <cp:lastModifiedBy>vmsuurha</cp:lastModifiedBy>
  <cp:revision>5</cp:revision>
  <dcterms:created xsi:type="dcterms:W3CDTF">2015-04-01T11:37:36Z</dcterms:created>
  <dcterms:modified xsi:type="dcterms:W3CDTF">2015-06-22T08:51:15Z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0x010100E52BAF6A517FB1459E6ABE8DAF636D83</vt:lpwstr>
  </property>
</Properties>
</file>