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7" r:id="rId6"/>
    <p:sldId id="265" r:id="rId7"/>
    <p:sldId id="268" r:id="rId8"/>
    <p:sldId id="269" r:id="rId9"/>
    <p:sldId id="270" r:id="rId10"/>
  </p:sldIdLst>
  <p:sldSz cx="9144000" cy="6858000" type="screen4x3"/>
  <p:notesSz cx="6718300" cy="98552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1A0"/>
    <a:srgbClr val="B20031"/>
    <a:srgbClr val="800032"/>
    <a:srgbClr val="D58A24"/>
    <a:srgbClr val="EBEEF4"/>
    <a:srgbClr val="C2CBDC"/>
    <a:srgbClr val="98A7C4"/>
    <a:srgbClr val="304E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5" autoAdjust="0"/>
    <p:restoredTop sz="94767" autoAdjust="0"/>
  </p:normalViewPr>
  <p:slideViewPr>
    <p:cSldViewPr snapToGrid="0">
      <p:cViewPr varScale="1">
        <p:scale>
          <a:sx n="65" d="100"/>
          <a:sy n="65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62F88B-E6BC-4296-8E4E-F267905CAF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77836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F892FC-FEE0-4608-8E0B-CCEE637348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16539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C695F-6D2F-47E5-A994-A41F5A4BF051}" type="slidenum">
              <a:rPr lang="fi-FI" smtClean="0"/>
              <a:pPr/>
              <a:t>1</a:t>
            </a:fld>
            <a:endParaRPr lang="fi-FI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10" descr="su_pys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983" y="399700"/>
            <a:ext cx="2170112" cy="123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130" y="5326813"/>
            <a:ext cx="2222066" cy="1231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F497-09CF-46C7-9736-63C6D060B2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15-1-2015</a:t>
            </a: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DFB0-BBB5-4CB7-998C-5ACC48C7CE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15.1.2015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BC6F-91C6-4AD5-8A2E-81810114C0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15.1.2015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108C-BCF5-4741-8073-9119049FE9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15.1.2015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A776-7226-44D0-8EF4-4F0B14F16F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15.1.2015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38C7-6E8F-4D07-95C5-6119738ACE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3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15.1.2015</a:t>
            </a:r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CD2B-774D-43A9-87C6-0F739F1BCC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15.1.2015</a:t>
            </a:r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6EA7A-C59E-4661-93C0-5DDE315504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15.1.2015</a:t>
            </a:r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latin typeface="Arial Narrow" pitchFamily="34" charset="0"/>
              <a:cs typeface="+mn-cs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6375400"/>
            <a:ext cx="846137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15.1.2015</a:t>
            </a:r>
            <a:endParaRPr lang="fi-FI" dirty="0"/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422" y="6412053"/>
            <a:ext cx="1889125" cy="13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6906" y="6280095"/>
            <a:ext cx="1016000" cy="5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259013"/>
            <a:ext cx="7200900" cy="1735137"/>
          </a:xfrm>
        </p:spPr>
        <p:txBody>
          <a:bodyPr/>
          <a:lstStyle/>
          <a:p>
            <a:pPr eaLnBrk="1" hangingPunct="1"/>
            <a:r>
              <a:rPr lang="fi-FI" sz="3600" dirty="0" smtClean="0"/>
              <a:t>Avoimen tiedon ohjelman tavoitteet ja toiminnan kohteet keväälle 2015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Tiedon avaaminen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23293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872427"/>
            <a:ext cx="4040188" cy="3951288"/>
          </a:xfrm>
        </p:spPr>
        <p:txBody>
          <a:bodyPr/>
          <a:lstStyle/>
          <a:p>
            <a:r>
              <a:rPr lang="fi-FI" i="1" dirty="0" smtClean="0"/>
              <a:t>Tietovarantojen avaaminen ja uusien tietovarantojen avaamisen pilottien määritteleminen ohjelman loppukaudeksi</a:t>
            </a:r>
          </a:p>
          <a:p>
            <a:r>
              <a:rPr lang="fi-FI" i="1" dirty="0" smtClean="0"/>
              <a:t>Tiedon avaamiseen liittyvien käytäntöjen yhtenäistäminen</a:t>
            </a:r>
          </a:p>
          <a:p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527924" y="1206072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869821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fi-FI" sz="2000" dirty="0" smtClean="0"/>
              <a:t>Avoimen hallinnon hankkeen toimintasuunnitelmissa tunnistetut tietovarannot ja tarpeet</a:t>
            </a:r>
          </a:p>
          <a:p>
            <a:r>
              <a:rPr lang="fi-FI" sz="2000" dirty="0" smtClean="0"/>
              <a:t>Pilottien määritteleminen</a:t>
            </a:r>
          </a:p>
          <a:p>
            <a:pPr lvl="1"/>
            <a:r>
              <a:rPr lang="fi-FI" sz="1600" dirty="0" smtClean="0"/>
              <a:t>Valtion ja kuntien päätöstiedot</a:t>
            </a:r>
          </a:p>
          <a:p>
            <a:pPr lvl="1"/>
            <a:r>
              <a:rPr lang="fi-FI" sz="1600" dirty="0" smtClean="0"/>
              <a:t>Lainsäädäntötieto</a:t>
            </a:r>
          </a:p>
          <a:p>
            <a:r>
              <a:rPr lang="fi-FI" sz="2000" dirty="0" smtClean="0"/>
              <a:t>Avoimen tiedon ohjeistuksen luominen ja toimintatapojen vahvistaminen hallinnossa</a:t>
            </a:r>
          </a:p>
          <a:p>
            <a:r>
              <a:rPr lang="fi-FI" sz="2000" dirty="0" smtClean="0"/>
              <a:t>Avoimen tietoaineiston käyttölupasuosituksen käyttöönotto ja edistäminen</a:t>
            </a:r>
          </a:p>
          <a:p>
            <a:r>
              <a:rPr lang="fi-FI" sz="2000" i="1" dirty="0" smtClean="0"/>
              <a:t>Jatkuu ohjelman jälkeen viranomaistyönä</a:t>
            </a:r>
          </a:p>
          <a:p>
            <a:pPr lvl="1"/>
            <a:endParaRPr lang="fi-FI" sz="1600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9744" y="169708"/>
            <a:ext cx="8297056" cy="1143000"/>
          </a:xfrm>
        </p:spPr>
        <p:txBody>
          <a:bodyPr/>
          <a:lstStyle/>
          <a:p>
            <a:r>
              <a:rPr lang="fi-FI" dirty="0" smtClean="0"/>
              <a:t>Tiedon avaaminen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17297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011909"/>
            <a:ext cx="4040188" cy="3951288"/>
          </a:xfrm>
        </p:spPr>
        <p:txBody>
          <a:bodyPr/>
          <a:lstStyle/>
          <a:p>
            <a:r>
              <a:rPr lang="fi-FI" i="1" dirty="0" smtClean="0"/>
              <a:t>Avoimen tiedon yhteiskunnalliset ja taloudelliset vaikutukset: Avoimen tiedon vaikuttavuuden esitutkimuksen perusteella luotava arviointi- ja seurantamalli</a:t>
            </a:r>
          </a:p>
          <a:p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19108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93805"/>
            <a:ext cx="4041775" cy="3951288"/>
          </a:xfrm>
        </p:spPr>
        <p:txBody>
          <a:bodyPr/>
          <a:lstStyle/>
          <a:p>
            <a:r>
              <a:rPr lang="fi-FI" sz="2000" dirty="0" smtClean="0"/>
              <a:t>Esitutkimuksen mittareiden ja teemojen integroiminen käynnissä oleviin/ säännöllisesti tehtäviin kyselyihin ja selvityksiin </a:t>
            </a:r>
          </a:p>
          <a:p>
            <a:r>
              <a:rPr lang="fi-FI" sz="2000" dirty="0" smtClean="0"/>
              <a:t>Esitutkimuksesta nousevien jatkokysymysten ja jatkotutkimuksen teemojen määritteleminen ja vieminen tutkimusohjelmiin</a:t>
            </a:r>
          </a:p>
          <a:p>
            <a:r>
              <a:rPr lang="fi-FI" sz="2000" i="1" dirty="0" smtClean="0"/>
              <a:t>Jatkuu ohjelman jälkeen virkatyönä</a:t>
            </a:r>
            <a:endParaRPr lang="fi-FI" sz="2000" i="1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1478" y="169708"/>
            <a:ext cx="8942522" cy="1143000"/>
          </a:xfrm>
        </p:spPr>
        <p:txBody>
          <a:bodyPr/>
          <a:lstStyle/>
          <a:p>
            <a:r>
              <a:rPr lang="fi-FI" dirty="0" smtClean="0"/>
              <a:t>Tiedon hyödyntäminen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08303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735485"/>
            <a:ext cx="4040188" cy="3951288"/>
          </a:xfrm>
        </p:spPr>
        <p:txBody>
          <a:bodyPr/>
          <a:lstStyle/>
          <a:p>
            <a:r>
              <a:rPr lang="fi-FI" i="1" dirty="0" err="1" smtClean="0"/>
              <a:t>Avoindata.fin</a:t>
            </a:r>
            <a:r>
              <a:rPr lang="fi-FI" i="1" dirty="0" smtClean="0"/>
              <a:t> eli kansallisen </a:t>
            </a:r>
            <a:r>
              <a:rPr lang="fi-FI" i="1" dirty="0" err="1" smtClean="0"/>
              <a:t>dataportaalin</a:t>
            </a:r>
            <a:r>
              <a:rPr lang="fi-FI" i="1" dirty="0" smtClean="0"/>
              <a:t> käytön edistäminen, sisällöntuotannon ja teknisen tuen varmistaminen ja palvelun jatkokehittäminen</a:t>
            </a:r>
          </a:p>
          <a:p>
            <a:endParaRPr lang="fi-FI" i="1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08615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763875"/>
            <a:ext cx="4041775" cy="3951288"/>
          </a:xfrm>
        </p:spPr>
        <p:txBody>
          <a:bodyPr/>
          <a:lstStyle/>
          <a:p>
            <a:r>
              <a:rPr lang="fi-FI" sz="1800" dirty="0" smtClean="0"/>
              <a:t>Palvelun tunnettuuden ja käytettävyyden edistäminen</a:t>
            </a:r>
          </a:p>
          <a:p>
            <a:r>
              <a:rPr lang="fi-FI" sz="1800" dirty="0" smtClean="0"/>
              <a:t>Sisällöntuotannon ja teknisen tuen resursoinnin varmistaminen</a:t>
            </a:r>
          </a:p>
          <a:p>
            <a:r>
              <a:rPr lang="fi-FI" sz="1800" dirty="0" smtClean="0"/>
              <a:t>Jatkokehittämiseen liittyvien suunnitelmien toteuttaminen</a:t>
            </a:r>
          </a:p>
          <a:p>
            <a:r>
              <a:rPr lang="fi-FI" sz="1800" dirty="0" err="1" smtClean="0"/>
              <a:t>Yhteentoimivuuden</a:t>
            </a:r>
            <a:r>
              <a:rPr lang="fi-FI" sz="1800" dirty="0" smtClean="0"/>
              <a:t> kuvausten ja ohjeiden esittäminen</a:t>
            </a:r>
          </a:p>
          <a:p>
            <a:r>
              <a:rPr lang="fi-FI" sz="1800" dirty="0" smtClean="0"/>
              <a:t>Yhteistyön vahvistaminen muiden </a:t>
            </a:r>
            <a:r>
              <a:rPr lang="fi-FI" sz="1800" dirty="0" err="1" smtClean="0"/>
              <a:t>dataportaalien</a:t>
            </a:r>
            <a:r>
              <a:rPr lang="fi-FI" sz="1800" dirty="0" smtClean="0"/>
              <a:t> tuottajien kanssa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9744" y="169708"/>
            <a:ext cx="8297056" cy="1143000"/>
          </a:xfrm>
        </p:spPr>
        <p:txBody>
          <a:bodyPr/>
          <a:lstStyle/>
          <a:p>
            <a:r>
              <a:rPr lang="fi-FI" dirty="0" smtClean="0"/>
              <a:t>Tieto-osaamisen lisääminen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8147" y="1172978"/>
            <a:ext cx="4040188" cy="639762"/>
          </a:xfrm>
        </p:spPr>
        <p:txBody>
          <a:bodyPr/>
          <a:lstStyle/>
          <a:p>
            <a:r>
              <a:rPr lang="fi-FI" dirty="0" smtClean="0"/>
              <a:t>Asia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011909"/>
            <a:ext cx="4040188" cy="3951288"/>
          </a:xfrm>
        </p:spPr>
        <p:txBody>
          <a:bodyPr/>
          <a:lstStyle/>
          <a:p>
            <a:r>
              <a:rPr lang="fi-FI" i="1" dirty="0" smtClean="0"/>
              <a:t>Kansallisen avoimen tiedon osaamisen edistäminen </a:t>
            </a:r>
          </a:p>
          <a:p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17865" y="1191083"/>
            <a:ext cx="4041775" cy="639762"/>
          </a:xfrm>
        </p:spPr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993805"/>
            <a:ext cx="4041775" cy="3951288"/>
          </a:xfrm>
        </p:spPr>
        <p:txBody>
          <a:bodyPr/>
          <a:lstStyle/>
          <a:p>
            <a:r>
              <a:rPr lang="fi-FI" sz="2000" dirty="0" smtClean="0"/>
              <a:t>Tiedon avaajien osaamisen vahvistaminen yhtenäisillä käytännöillä</a:t>
            </a:r>
          </a:p>
          <a:p>
            <a:r>
              <a:rPr lang="fi-FI" sz="2000" dirty="0" smtClean="0"/>
              <a:t>EU-koulutuksen (</a:t>
            </a:r>
            <a:r>
              <a:rPr lang="fi-FI" sz="2000" dirty="0" err="1" smtClean="0"/>
              <a:t>Open</a:t>
            </a:r>
            <a:r>
              <a:rPr lang="fi-FI" sz="2000" dirty="0" smtClean="0"/>
              <a:t> Data </a:t>
            </a:r>
            <a:r>
              <a:rPr lang="fi-FI" sz="2000" dirty="0" err="1" smtClean="0"/>
              <a:t>Support</a:t>
            </a:r>
            <a:r>
              <a:rPr lang="fi-FI" sz="2000" dirty="0" smtClean="0"/>
              <a:t> </a:t>
            </a:r>
            <a:r>
              <a:rPr lang="fi-FI" sz="2000" dirty="0" err="1" smtClean="0"/>
              <a:t>Training</a:t>
            </a:r>
            <a:r>
              <a:rPr lang="fi-FI" sz="2000" dirty="0" smtClean="0"/>
              <a:t>) jatko-osat</a:t>
            </a:r>
          </a:p>
          <a:p>
            <a:r>
              <a:rPr lang="fi-FI" sz="2000" i="1" dirty="0" smtClean="0"/>
              <a:t>Jatkuu ohjelman jälkeen virkatyönä</a:t>
            </a:r>
            <a:endParaRPr lang="fi-FI" sz="2000" i="1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5108C-BCF5-4741-8073-9119049FE9C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Resurssit ja budjetti 2015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Ohjelman </a:t>
            </a:r>
          </a:p>
          <a:p>
            <a:pPr lvl="1"/>
            <a:r>
              <a:rPr lang="fi-FI" dirty="0" smtClean="0"/>
              <a:t>määrärahat 500 000 euroa</a:t>
            </a:r>
          </a:p>
          <a:p>
            <a:r>
              <a:rPr lang="fi-FI" smtClean="0"/>
              <a:t>Ohjelman henkilöt</a:t>
            </a:r>
            <a:endParaRPr lang="fi-FI" dirty="0" smtClean="0"/>
          </a:p>
          <a:p>
            <a:pPr lvl="1"/>
            <a:r>
              <a:rPr lang="fi-FI" dirty="0" smtClean="0"/>
              <a:t>Anne Kauhanen-Simanainen 	0,2 </a:t>
            </a:r>
            <a:r>
              <a:rPr lang="fi-FI" dirty="0" err="1" smtClean="0"/>
              <a:t>htv</a:t>
            </a:r>
            <a:endParaRPr lang="fi-FI" dirty="0" smtClean="0"/>
          </a:p>
          <a:p>
            <a:pPr lvl="1"/>
            <a:r>
              <a:rPr lang="fi-FI" dirty="0" smtClean="0"/>
              <a:t>Mikael Vakkari 			0,1 </a:t>
            </a:r>
            <a:r>
              <a:rPr lang="fi-FI" dirty="0" err="1" smtClean="0"/>
              <a:t>htv</a:t>
            </a:r>
            <a:endParaRPr lang="fi-FI" dirty="0" smtClean="0"/>
          </a:p>
          <a:p>
            <a:pPr lvl="1"/>
            <a:r>
              <a:rPr lang="fi-FI" dirty="0" smtClean="0"/>
              <a:t>Margit Suurhasko			1,0 </a:t>
            </a:r>
            <a:r>
              <a:rPr lang="fi-FI" dirty="0" err="1" smtClean="0"/>
              <a:t>htv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52BAF6A517FB1459E6ABE8DAF636D83" ma:contentTypeVersion="" ma:contentTypeDescription="Luo uusi asiakirja." ma:contentTypeScope="" ma:versionID="c4621304013972d8e7292dd109160f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5d0c2c2ee298487bfc6598426cc5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E674FF-0565-42B7-8F79-65678ACB4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77AC4F-B659-4582-9294-6618984EF66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B3FF195-7D48-4791-9A3A-2BB9002CB7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Avoimen_tiedon_ohjelma</Template>
  <TotalTime>477</TotalTime>
  <Words>199</Words>
  <Application>Microsoft Office PowerPoint</Application>
  <PresentationFormat>Näytössä katseltava diaesitys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Avoimen_tiedon_ohjelma</vt:lpstr>
      <vt:lpstr>Avoimen tiedon ohjelman tavoitteet ja toiminnan kohteet keväälle 2015</vt:lpstr>
      <vt:lpstr>Tiedon avaaminen</vt:lpstr>
      <vt:lpstr>Tiedon avaaminen</vt:lpstr>
      <vt:lpstr>Tiedon hyödyntäminen</vt:lpstr>
      <vt:lpstr>Tieto-osaamisen lisääminen</vt:lpstr>
      <vt:lpstr>Resurssit ja budjetti 2015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Avoimen tiedon ohjelman viestintäsuunnitelma</dc:title>
  <dc:creator>vmsuurha</dc:creator>
  <cp:lastModifiedBy>vmsuurha</cp:lastModifiedBy>
  <cp:revision>62</cp:revision>
  <dcterms:created xsi:type="dcterms:W3CDTF">2014-08-20T11:58:36Z</dcterms:created>
  <dcterms:modified xsi:type="dcterms:W3CDTF">2015-06-22T08:39:58Z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0x010100E52BAF6A517FB1459E6ABE8DAF636D83</vt:lpwstr>
  </property>
</Properties>
</file>