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74" r:id="rId2"/>
    <p:sldMasterId id="2147483676" r:id="rId3"/>
  </p:sldMasterIdLst>
  <p:notesMasterIdLst>
    <p:notesMasterId r:id="rId30"/>
  </p:notesMasterIdLst>
  <p:handoutMasterIdLst>
    <p:handoutMasterId r:id="rId31"/>
  </p:handoutMasterIdLst>
  <p:sldIdLst>
    <p:sldId id="256" r:id="rId4"/>
    <p:sldId id="266" r:id="rId5"/>
    <p:sldId id="269" r:id="rId6"/>
    <p:sldId id="257" r:id="rId7"/>
    <p:sldId id="324" r:id="rId8"/>
    <p:sldId id="267" r:id="rId9"/>
    <p:sldId id="265" r:id="rId10"/>
    <p:sldId id="259" r:id="rId11"/>
    <p:sldId id="338" r:id="rId12"/>
    <p:sldId id="339" r:id="rId13"/>
    <p:sldId id="340" r:id="rId14"/>
    <p:sldId id="341" r:id="rId15"/>
    <p:sldId id="342" r:id="rId16"/>
    <p:sldId id="353" r:id="rId17"/>
    <p:sldId id="352" r:id="rId18"/>
    <p:sldId id="345" r:id="rId19"/>
    <p:sldId id="346" r:id="rId20"/>
    <p:sldId id="347" r:id="rId21"/>
    <p:sldId id="348" r:id="rId22"/>
    <p:sldId id="337" r:id="rId23"/>
    <p:sldId id="276" r:id="rId24"/>
    <p:sldId id="336" r:id="rId25"/>
    <p:sldId id="349" r:id="rId26"/>
    <p:sldId id="350" r:id="rId27"/>
    <p:sldId id="329" r:id="rId28"/>
    <p:sldId id="328" r:id="rId29"/>
  </p:sldIdLst>
  <p:sldSz cx="9144000" cy="6858000" type="screen4x3"/>
  <p:notesSz cx="6718300" cy="9855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85"/>
    <a:srgbClr val="E6D5F3"/>
    <a:srgbClr val="D58A24"/>
    <a:srgbClr val="FFFFCC"/>
    <a:srgbClr val="CCE9AD"/>
    <a:srgbClr val="3191A0"/>
    <a:srgbClr val="B20031"/>
    <a:srgbClr val="800032"/>
    <a:srgbClr val="EBEEF4"/>
    <a:srgbClr val="C2CBD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4686" autoAdjust="0"/>
  </p:normalViewPr>
  <p:slideViewPr>
    <p:cSldViewPr snapToGrid="0">
      <p:cViewPr varScale="1">
        <p:scale>
          <a:sx n="72" d="100"/>
          <a:sy n="72" d="100"/>
        </p:scale>
        <p:origin x="-10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088" y="-66"/>
      </p:cViewPr>
      <p:guideLst>
        <p:guide orient="horz" pos="3104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7ABB7-E78F-40EE-97FE-AE40262D2A89}" type="doc">
      <dgm:prSet loTypeId="urn:microsoft.com/office/officeart/2005/8/layout/radial3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i-FI"/>
        </a:p>
      </dgm:t>
    </dgm:pt>
    <dgm:pt modelId="{DFCB029B-A314-4F28-A8AF-813C3A91857E}">
      <dgm:prSet phldrT="[Teksti]" custT="1"/>
      <dgm:spPr/>
      <dgm:t>
        <a:bodyPr/>
        <a:lstStyle/>
        <a:p>
          <a:r>
            <a:rPr lang="fi-FI" sz="1200" b="1" dirty="0" smtClean="0"/>
            <a:t> Julkisen hallinnon</a:t>
          </a:r>
        </a:p>
        <a:p>
          <a:r>
            <a:rPr lang="fi-FI" sz="1200" b="1" dirty="0" err="1" smtClean="0"/>
            <a:t>ICT-strategia/VM</a:t>
          </a:r>
          <a:r>
            <a:rPr lang="fi-FI" sz="1200" b="1" dirty="0" smtClean="0"/>
            <a:t>:</a:t>
          </a:r>
        </a:p>
        <a:p>
          <a:r>
            <a:rPr lang="fi-FI" sz="1200" b="1" dirty="0" smtClean="0"/>
            <a:t>Avoin tieto ja tiedon yhteiskäyttö</a:t>
          </a:r>
        </a:p>
        <a:p>
          <a:r>
            <a:rPr lang="fi-FI" sz="1200" b="1" dirty="0" smtClean="0"/>
            <a:t>Avoimen tiedon ohjelma: Tietovarantojen avaaminen ja saatavuus</a:t>
          </a:r>
        </a:p>
      </dgm:t>
    </dgm:pt>
    <dgm:pt modelId="{338A9ED3-DB94-44A6-A4F7-DC9FF7B46D35}" type="parTrans" cxnId="{A343063B-A4B2-474E-AA86-9C0EB816C6F3}">
      <dgm:prSet/>
      <dgm:spPr/>
      <dgm:t>
        <a:bodyPr/>
        <a:lstStyle/>
        <a:p>
          <a:endParaRPr lang="fi-FI"/>
        </a:p>
      </dgm:t>
    </dgm:pt>
    <dgm:pt modelId="{B2B931E9-CD59-4A67-8BBC-A7D9AD4867B7}" type="sibTrans" cxnId="{A343063B-A4B2-474E-AA86-9C0EB816C6F3}">
      <dgm:prSet/>
      <dgm:spPr/>
      <dgm:t>
        <a:bodyPr/>
        <a:lstStyle/>
        <a:p>
          <a:endParaRPr lang="fi-FI"/>
        </a:p>
      </dgm:t>
    </dgm:pt>
    <dgm:pt modelId="{B153C3E0-272B-47EE-86D9-7B999985B19A}">
      <dgm:prSet phldrT="[Teksti]" custT="1"/>
      <dgm:spPr/>
      <dgm:t>
        <a:bodyPr/>
        <a:lstStyle/>
        <a:p>
          <a:r>
            <a:rPr lang="fi-FI" sz="1200" b="1" dirty="0" smtClean="0"/>
            <a:t>Kitkaton Suomi</a:t>
          </a:r>
        </a:p>
        <a:p>
          <a:r>
            <a:rPr lang="fi-FI" sz="1200" b="0" dirty="0" smtClean="0"/>
            <a:t>ICT 2015 –raportin ehdotukset/ Seurantaryhmä</a:t>
          </a:r>
        </a:p>
      </dgm:t>
    </dgm:pt>
    <dgm:pt modelId="{BA3CDE55-044A-4AAA-AC00-78A8EC5D9E2E}" type="parTrans" cxnId="{C7F992BC-6169-4357-B42A-97D92326EAFA}">
      <dgm:prSet/>
      <dgm:spPr/>
      <dgm:t>
        <a:bodyPr/>
        <a:lstStyle/>
        <a:p>
          <a:endParaRPr lang="fi-FI"/>
        </a:p>
      </dgm:t>
    </dgm:pt>
    <dgm:pt modelId="{46EC0ABD-5D96-4096-84D6-3978DA10CC9D}" type="sibTrans" cxnId="{C7F992BC-6169-4357-B42A-97D92326EAFA}">
      <dgm:prSet/>
      <dgm:spPr/>
      <dgm:t>
        <a:bodyPr/>
        <a:lstStyle/>
        <a:p>
          <a:endParaRPr lang="fi-FI"/>
        </a:p>
      </dgm:t>
    </dgm:pt>
    <dgm:pt modelId="{6359AF52-E81B-4077-A9B2-62D58C5FBBC2}">
      <dgm:prSet phldrT="[Teksti]" custT="1"/>
      <dgm:spPr/>
      <dgm:t>
        <a:bodyPr/>
        <a:lstStyle/>
        <a:p>
          <a:r>
            <a:rPr lang="fi-FI" sz="1200" b="1" dirty="0" smtClean="0"/>
            <a:t>Avoimet kehittämisympäristöt ja älystrategiat</a:t>
          </a:r>
        </a:p>
        <a:p>
          <a:r>
            <a:rPr lang="fi-FI" sz="1200" dirty="0" smtClean="0"/>
            <a:t>KIDE</a:t>
          </a:r>
        </a:p>
        <a:p>
          <a:r>
            <a:rPr lang="fi-FI" sz="1200" dirty="0" smtClean="0"/>
            <a:t>LVM</a:t>
          </a:r>
        </a:p>
      </dgm:t>
    </dgm:pt>
    <dgm:pt modelId="{BF5640C4-CB34-4D65-8B21-001C4E2EF3D1}" type="parTrans" cxnId="{B76C6C59-2667-4DBB-ADA0-72A79AC76AF2}">
      <dgm:prSet/>
      <dgm:spPr/>
      <dgm:t>
        <a:bodyPr/>
        <a:lstStyle/>
        <a:p>
          <a:endParaRPr lang="fi-FI"/>
        </a:p>
      </dgm:t>
    </dgm:pt>
    <dgm:pt modelId="{1FA493FA-095D-418A-B97F-E518EFB2A65A}" type="sibTrans" cxnId="{B76C6C59-2667-4DBB-ADA0-72A79AC76AF2}">
      <dgm:prSet/>
      <dgm:spPr/>
      <dgm:t>
        <a:bodyPr/>
        <a:lstStyle/>
        <a:p>
          <a:endParaRPr lang="fi-FI"/>
        </a:p>
      </dgm:t>
    </dgm:pt>
    <dgm:pt modelId="{BC699363-58A8-415D-A51F-A52F24C400F5}">
      <dgm:prSet phldrT="[Teksti]" custT="1"/>
      <dgm:spPr/>
      <dgm:t>
        <a:bodyPr/>
        <a:lstStyle/>
        <a:p>
          <a:r>
            <a:rPr lang="fi-FI" sz="1200" b="1" dirty="0" smtClean="0"/>
            <a:t>Avoin hallinto (OGP):</a:t>
          </a:r>
        </a:p>
        <a:p>
          <a:r>
            <a:rPr lang="fi-FI" sz="1200" dirty="0" smtClean="0"/>
            <a:t>Avoin toiminta, selkeä kieli, avoin tieto, hallinto mahdollistajana</a:t>
          </a:r>
        </a:p>
        <a:p>
          <a:r>
            <a:rPr lang="fi-FI" sz="1200" dirty="0" smtClean="0"/>
            <a:t>VM</a:t>
          </a:r>
        </a:p>
      </dgm:t>
    </dgm:pt>
    <dgm:pt modelId="{6016AE31-F35B-4A06-A82B-6AE84E74C384}" type="parTrans" cxnId="{DA7A5D3E-F3E5-4AC3-8207-A0A6B9C1D673}">
      <dgm:prSet/>
      <dgm:spPr/>
      <dgm:t>
        <a:bodyPr/>
        <a:lstStyle/>
        <a:p>
          <a:endParaRPr lang="fi-FI"/>
        </a:p>
      </dgm:t>
    </dgm:pt>
    <dgm:pt modelId="{7720A4F1-D4A3-4AF2-B204-BF6C009CC3CC}" type="sibTrans" cxnId="{DA7A5D3E-F3E5-4AC3-8207-A0A6B9C1D673}">
      <dgm:prSet/>
      <dgm:spPr/>
      <dgm:t>
        <a:bodyPr/>
        <a:lstStyle/>
        <a:p>
          <a:endParaRPr lang="fi-FI"/>
        </a:p>
      </dgm:t>
    </dgm:pt>
    <dgm:pt modelId="{E590E284-7DE7-4DEE-AE46-6164C9855910}">
      <dgm:prSet phldrT="[Teksti]" custT="1"/>
      <dgm:spPr/>
      <dgm:t>
        <a:bodyPr/>
        <a:lstStyle/>
        <a:p>
          <a:r>
            <a:rPr lang="fi-FI" sz="1200" dirty="0" smtClean="0"/>
            <a:t>T</a:t>
          </a:r>
          <a:r>
            <a:rPr lang="fi-FI" sz="1200" b="1" dirty="0" smtClean="0"/>
            <a:t>utkimus, kehitys ja innovaatiot,</a:t>
          </a:r>
          <a:r>
            <a:rPr lang="fi-FI" sz="1200" dirty="0" smtClean="0"/>
            <a:t>  </a:t>
          </a:r>
        </a:p>
        <a:p>
          <a:r>
            <a:rPr lang="fi-FI" sz="1200" dirty="0" smtClean="0"/>
            <a:t>TEM ja Tekes:</a:t>
          </a:r>
        </a:p>
        <a:p>
          <a:r>
            <a:rPr lang="fi-FI" sz="1200" dirty="0" smtClean="0"/>
            <a:t>Suomen  Akatemia</a:t>
          </a:r>
        </a:p>
      </dgm:t>
    </dgm:pt>
    <dgm:pt modelId="{780B66EB-D23C-4146-965D-66EF01EC538E}" type="parTrans" cxnId="{BDA94F19-02F1-4873-9A4B-218A08026A0A}">
      <dgm:prSet/>
      <dgm:spPr/>
      <dgm:t>
        <a:bodyPr/>
        <a:lstStyle/>
        <a:p>
          <a:endParaRPr lang="fi-FI"/>
        </a:p>
      </dgm:t>
    </dgm:pt>
    <dgm:pt modelId="{2270F636-3DE9-4540-B50C-7E99D45983B4}" type="sibTrans" cxnId="{BDA94F19-02F1-4873-9A4B-218A08026A0A}">
      <dgm:prSet/>
      <dgm:spPr/>
      <dgm:t>
        <a:bodyPr/>
        <a:lstStyle/>
        <a:p>
          <a:endParaRPr lang="fi-FI"/>
        </a:p>
      </dgm:t>
    </dgm:pt>
    <dgm:pt modelId="{F7CE5978-C12F-4E65-B2F6-8F69481EE8A7}">
      <dgm:prSet phldrT="[Teksti]" custScaleX="207104" custScaleY="141383" custRadScaleRad="134897" custRadScaleInc="-6088"/>
      <dgm:spPr/>
      <dgm:t>
        <a:bodyPr/>
        <a:lstStyle/>
        <a:p>
          <a:endParaRPr lang="fi-FI" dirty="0"/>
        </a:p>
      </dgm:t>
    </dgm:pt>
    <dgm:pt modelId="{0F1DDF6B-5C15-4D92-82E7-CE34DF11C641}" type="parTrans" cxnId="{5EEACAD1-80BC-4EC8-A89D-630BC28C3A67}">
      <dgm:prSet/>
      <dgm:spPr/>
      <dgm:t>
        <a:bodyPr/>
        <a:lstStyle/>
        <a:p>
          <a:endParaRPr lang="fi-FI"/>
        </a:p>
      </dgm:t>
    </dgm:pt>
    <dgm:pt modelId="{AD0EDFA6-DDD5-4F8C-BE7B-70F4FA54A8D4}" type="sibTrans" cxnId="{5EEACAD1-80BC-4EC8-A89D-630BC28C3A67}">
      <dgm:prSet/>
      <dgm:spPr/>
      <dgm:t>
        <a:bodyPr/>
        <a:lstStyle/>
        <a:p>
          <a:endParaRPr lang="fi-FI"/>
        </a:p>
      </dgm:t>
    </dgm:pt>
    <dgm:pt modelId="{670B6FBC-2B20-4EAB-A577-D5E69D09E67C}">
      <dgm:prSet phldrT="[Teksti]" custScaleX="207104" custScaleY="141383" custRadScaleRad="134897" custRadScaleInc="-6088"/>
      <dgm:spPr/>
      <dgm:t>
        <a:bodyPr/>
        <a:lstStyle/>
        <a:p>
          <a:endParaRPr lang="fi-FI" dirty="0"/>
        </a:p>
      </dgm:t>
    </dgm:pt>
    <dgm:pt modelId="{DF7677AA-7E76-4426-9790-78EF7582427F}" type="parTrans" cxnId="{20848B16-2B80-4F1F-B0E5-BEBEE2CD685F}">
      <dgm:prSet/>
      <dgm:spPr/>
      <dgm:t>
        <a:bodyPr/>
        <a:lstStyle/>
        <a:p>
          <a:endParaRPr lang="fi-FI"/>
        </a:p>
      </dgm:t>
    </dgm:pt>
    <dgm:pt modelId="{80C5909B-8284-4E9B-BAA5-A3CFBC0C81CA}" type="sibTrans" cxnId="{20848B16-2B80-4F1F-B0E5-BEBEE2CD685F}">
      <dgm:prSet/>
      <dgm:spPr/>
      <dgm:t>
        <a:bodyPr/>
        <a:lstStyle/>
        <a:p>
          <a:endParaRPr lang="fi-FI"/>
        </a:p>
      </dgm:t>
    </dgm:pt>
    <dgm:pt modelId="{388A0636-969E-4E96-B1A4-1D0F7893AF2E}">
      <dgm:prSet phldrT="[Teksti]"/>
      <dgm:spPr/>
      <dgm:t>
        <a:bodyPr/>
        <a:lstStyle/>
        <a:p>
          <a:r>
            <a:rPr lang="fi-FI" b="1" dirty="0" smtClean="0"/>
            <a:t>Osaaminen, tutkimus, koulutus, tietoinfrastruktuurit</a:t>
          </a:r>
        </a:p>
        <a:p>
          <a:r>
            <a:rPr lang="fi-FI" dirty="0" smtClean="0"/>
            <a:t>Avoimen tiedon instrumentit AVOIN/OKM</a:t>
          </a:r>
        </a:p>
        <a:p>
          <a:r>
            <a:rPr lang="fi-FI" dirty="0" smtClean="0"/>
            <a:t>Tutkimustiedon infrastruktuuri/OKM</a:t>
          </a:r>
        </a:p>
        <a:p>
          <a:r>
            <a:rPr lang="fi-FI" dirty="0" smtClean="0"/>
            <a:t>Tutkimus- ja innovaatiopolitiikan toimintaohjelma TINTO/ OKM ja TEM</a:t>
          </a:r>
        </a:p>
      </dgm:t>
    </dgm:pt>
    <dgm:pt modelId="{783C52BC-A609-4C5C-B60C-E78EA5C1E13B}" type="parTrans" cxnId="{E97C0839-27A3-4405-829C-9B3DF321EA98}">
      <dgm:prSet/>
      <dgm:spPr/>
      <dgm:t>
        <a:bodyPr/>
        <a:lstStyle/>
        <a:p>
          <a:endParaRPr lang="fi-FI"/>
        </a:p>
      </dgm:t>
    </dgm:pt>
    <dgm:pt modelId="{16A7ADEA-3082-40E2-AC49-0657DEBB7275}" type="sibTrans" cxnId="{E97C0839-27A3-4405-829C-9B3DF321EA98}">
      <dgm:prSet/>
      <dgm:spPr/>
      <dgm:t>
        <a:bodyPr/>
        <a:lstStyle/>
        <a:p>
          <a:endParaRPr lang="fi-FI"/>
        </a:p>
      </dgm:t>
    </dgm:pt>
    <dgm:pt modelId="{73A43DA8-9CEE-4C95-BBA5-F77A9A2869C2}">
      <dgm:prSet phldrT="[Teksti]" custScaleX="228567" custScaleY="124120" custRadScaleRad="129727" custRadScaleInc="-160320"/>
      <dgm:spPr/>
      <dgm:t>
        <a:bodyPr/>
        <a:lstStyle/>
        <a:p>
          <a:endParaRPr lang="fi-FI"/>
        </a:p>
      </dgm:t>
    </dgm:pt>
    <dgm:pt modelId="{4DD6BBE5-E3EE-47D1-B755-5FE97D8D3E5D}" type="parTrans" cxnId="{D9B23D6F-E80A-4B15-945B-6800A70374F7}">
      <dgm:prSet/>
      <dgm:spPr/>
      <dgm:t>
        <a:bodyPr/>
        <a:lstStyle/>
        <a:p>
          <a:endParaRPr lang="fi-FI"/>
        </a:p>
      </dgm:t>
    </dgm:pt>
    <dgm:pt modelId="{2AC30F09-3107-4241-A03A-3D5B0EE65688}" type="sibTrans" cxnId="{D9B23D6F-E80A-4B15-945B-6800A70374F7}">
      <dgm:prSet/>
      <dgm:spPr/>
      <dgm:t>
        <a:bodyPr/>
        <a:lstStyle/>
        <a:p>
          <a:endParaRPr lang="fi-FI"/>
        </a:p>
      </dgm:t>
    </dgm:pt>
    <dgm:pt modelId="{D2D8E79C-D8D4-4700-8068-5D04FB9978C2}" type="pres">
      <dgm:prSet presAssocID="{AF67ABB7-E78F-40EE-97FE-AE40262D2A8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36177AB-BDF9-4A42-97C7-AAE46F8606E3}" type="pres">
      <dgm:prSet presAssocID="{AF67ABB7-E78F-40EE-97FE-AE40262D2A89}" presName="radial" presStyleCnt="0">
        <dgm:presLayoutVars>
          <dgm:animLvl val="ctr"/>
        </dgm:presLayoutVars>
      </dgm:prSet>
      <dgm:spPr/>
    </dgm:pt>
    <dgm:pt modelId="{F8A3B450-4160-477A-AD3F-2C0544AEF9F3}" type="pres">
      <dgm:prSet presAssocID="{DFCB029B-A314-4F28-A8AF-813C3A91857E}" presName="centerShape" presStyleLbl="vennNode1" presStyleIdx="0" presStyleCnt="6" custLinFactNeighborX="-1150" custLinFactNeighborY="-7186"/>
      <dgm:spPr/>
      <dgm:t>
        <a:bodyPr/>
        <a:lstStyle/>
        <a:p>
          <a:endParaRPr lang="fi-FI"/>
        </a:p>
      </dgm:t>
    </dgm:pt>
    <dgm:pt modelId="{842E4ED1-66A1-42AD-9553-3ECEB1BF9F81}" type="pres">
      <dgm:prSet presAssocID="{B153C3E0-272B-47EE-86D9-7B999985B19A}" presName="node" presStyleLbl="vennNode1" presStyleIdx="1" presStyleCnt="6" custScaleX="259997" custScaleY="95740" custRadScaleRad="97559" custRadScaleInc="-1844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4A2ED2C-B297-4E5B-96B4-84F4B780BB5F}" type="pres">
      <dgm:prSet presAssocID="{388A0636-969E-4E96-B1A4-1D0F7893AF2E}" presName="node" presStyleLbl="vennNode1" presStyleIdx="2" presStyleCnt="6" custScaleX="369025" custScaleY="125736" custRadScaleRad="83337" custRadScaleInc="19405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576ADE5-F4E0-4CAD-86A0-32A36265D259}" type="pres">
      <dgm:prSet presAssocID="{6359AF52-E81B-4077-A9B2-62D58C5FBBC2}" presName="node" presStyleLbl="vennNode1" presStyleIdx="3" presStyleCnt="6" custScaleX="207515" custScaleY="140393" custRadScaleRad="126701" custRadScaleInc="-11434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2C2A37-1A23-4A35-B927-AD5261D5584B}" type="pres">
      <dgm:prSet presAssocID="{E590E284-7DE7-4DEE-AE46-6164C9855910}" presName="node" presStyleLbl="vennNode1" presStyleIdx="4" presStyleCnt="6" custScaleX="228567" custScaleY="124120" custRadScaleRad="129727" custRadScaleInc="-16032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192361-3ECE-4D02-B396-5F9AAEBDB75B}" type="pres">
      <dgm:prSet presAssocID="{BC699363-58A8-415D-A51F-A52F24C400F5}" presName="node" presStyleLbl="vennNode1" presStyleIdx="5" presStyleCnt="6" custScaleX="194412" custScaleY="174065" custRadScaleRad="119103" custRadScaleInc="-897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76C6C59-2667-4DBB-ADA0-72A79AC76AF2}" srcId="{DFCB029B-A314-4F28-A8AF-813C3A91857E}" destId="{6359AF52-E81B-4077-A9B2-62D58C5FBBC2}" srcOrd="2" destOrd="0" parTransId="{BF5640C4-CB34-4D65-8B21-001C4E2EF3D1}" sibTransId="{1FA493FA-095D-418A-B97F-E518EFB2A65A}"/>
    <dgm:cxn modelId="{133D0D35-DA07-45A8-8075-652F1531264F}" type="presOf" srcId="{B153C3E0-272B-47EE-86D9-7B999985B19A}" destId="{842E4ED1-66A1-42AD-9553-3ECEB1BF9F81}" srcOrd="0" destOrd="0" presId="urn:microsoft.com/office/officeart/2005/8/layout/radial3"/>
    <dgm:cxn modelId="{D9B23D6F-E80A-4B15-945B-6800A70374F7}" srcId="{AF67ABB7-E78F-40EE-97FE-AE40262D2A89}" destId="{73A43DA8-9CEE-4C95-BBA5-F77A9A2869C2}" srcOrd="3" destOrd="0" parTransId="{4DD6BBE5-E3EE-47D1-B755-5FE97D8D3E5D}" sibTransId="{2AC30F09-3107-4241-A03A-3D5B0EE65688}"/>
    <dgm:cxn modelId="{C7F992BC-6169-4357-B42A-97D92326EAFA}" srcId="{DFCB029B-A314-4F28-A8AF-813C3A91857E}" destId="{B153C3E0-272B-47EE-86D9-7B999985B19A}" srcOrd="0" destOrd="0" parTransId="{BA3CDE55-044A-4AAA-AC00-78A8EC5D9E2E}" sibTransId="{46EC0ABD-5D96-4096-84D6-3978DA10CC9D}"/>
    <dgm:cxn modelId="{20848B16-2B80-4F1F-B0E5-BEBEE2CD685F}" srcId="{AF67ABB7-E78F-40EE-97FE-AE40262D2A89}" destId="{670B6FBC-2B20-4EAB-A577-D5E69D09E67C}" srcOrd="2" destOrd="0" parTransId="{DF7677AA-7E76-4426-9790-78EF7582427F}" sibTransId="{80C5909B-8284-4E9B-BAA5-A3CFBC0C81CA}"/>
    <dgm:cxn modelId="{31EBF3D3-AC32-46F1-A170-821606C64ED2}" type="presOf" srcId="{AF67ABB7-E78F-40EE-97FE-AE40262D2A89}" destId="{D2D8E79C-D8D4-4700-8068-5D04FB9978C2}" srcOrd="0" destOrd="0" presId="urn:microsoft.com/office/officeart/2005/8/layout/radial3"/>
    <dgm:cxn modelId="{5EEACAD1-80BC-4EC8-A89D-630BC28C3A67}" srcId="{AF67ABB7-E78F-40EE-97FE-AE40262D2A89}" destId="{F7CE5978-C12F-4E65-B2F6-8F69481EE8A7}" srcOrd="1" destOrd="0" parTransId="{0F1DDF6B-5C15-4D92-82E7-CE34DF11C641}" sibTransId="{AD0EDFA6-DDD5-4F8C-BE7B-70F4FA54A8D4}"/>
    <dgm:cxn modelId="{D298CF1F-9920-4301-B251-5C3DE9276074}" type="presOf" srcId="{E590E284-7DE7-4DEE-AE46-6164C9855910}" destId="{232C2A37-1A23-4A35-B927-AD5261D5584B}" srcOrd="0" destOrd="0" presId="urn:microsoft.com/office/officeart/2005/8/layout/radial3"/>
    <dgm:cxn modelId="{BDA94F19-02F1-4873-9A4B-218A08026A0A}" srcId="{DFCB029B-A314-4F28-A8AF-813C3A91857E}" destId="{E590E284-7DE7-4DEE-AE46-6164C9855910}" srcOrd="3" destOrd="0" parTransId="{780B66EB-D23C-4146-965D-66EF01EC538E}" sibTransId="{2270F636-3DE9-4540-B50C-7E99D45983B4}"/>
    <dgm:cxn modelId="{DA7A5D3E-F3E5-4AC3-8207-A0A6B9C1D673}" srcId="{DFCB029B-A314-4F28-A8AF-813C3A91857E}" destId="{BC699363-58A8-415D-A51F-A52F24C400F5}" srcOrd="4" destOrd="0" parTransId="{6016AE31-F35B-4A06-A82B-6AE84E74C384}" sibTransId="{7720A4F1-D4A3-4AF2-B204-BF6C009CC3CC}"/>
    <dgm:cxn modelId="{E0807E5C-F9CB-4E8E-BC4F-2FDB2FE08483}" type="presOf" srcId="{DFCB029B-A314-4F28-A8AF-813C3A91857E}" destId="{F8A3B450-4160-477A-AD3F-2C0544AEF9F3}" srcOrd="0" destOrd="0" presId="urn:microsoft.com/office/officeart/2005/8/layout/radial3"/>
    <dgm:cxn modelId="{E97C0839-27A3-4405-829C-9B3DF321EA98}" srcId="{DFCB029B-A314-4F28-A8AF-813C3A91857E}" destId="{388A0636-969E-4E96-B1A4-1D0F7893AF2E}" srcOrd="1" destOrd="0" parTransId="{783C52BC-A609-4C5C-B60C-E78EA5C1E13B}" sibTransId="{16A7ADEA-3082-40E2-AC49-0657DEBB7275}"/>
    <dgm:cxn modelId="{040E3721-F80B-4E08-A390-D1695280C698}" type="presOf" srcId="{BC699363-58A8-415D-A51F-A52F24C400F5}" destId="{4E192361-3ECE-4D02-B396-5F9AAEBDB75B}" srcOrd="0" destOrd="0" presId="urn:microsoft.com/office/officeart/2005/8/layout/radial3"/>
    <dgm:cxn modelId="{F543A4C6-0584-46FE-8CD3-37877EE539A5}" type="presOf" srcId="{388A0636-969E-4E96-B1A4-1D0F7893AF2E}" destId="{14A2ED2C-B297-4E5B-96B4-84F4B780BB5F}" srcOrd="0" destOrd="0" presId="urn:microsoft.com/office/officeart/2005/8/layout/radial3"/>
    <dgm:cxn modelId="{A343063B-A4B2-474E-AA86-9C0EB816C6F3}" srcId="{AF67ABB7-E78F-40EE-97FE-AE40262D2A89}" destId="{DFCB029B-A314-4F28-A8AF-813C3A91857E}" srcOrd="0" destOrd="0" parTransId="{338A9ED3-DB94-44A6-A4F7-DC9FF7B46D35}" sibTransId="{B2B931E9-CD59-4A67-8BBC-A7D9AD4867B7}"/>
    <dgm:cxn modelId="{331308DC-D737-4928-B0E4-F25B993F2255}" type="presOf" srcId="{6359AF52-E81B-4077-A9B2-62D58C5FBBC2}" destId="{D576ADE5-F4E0-4CAD-86A0-32A36265D259}" srcOrd="0" destOrd="0" presId="urn:microsoft.com/office/officeart/2005/8/layout/radial3"/>
    <dgm:cxn modelId="{558AB328-F714-4372-8423-D3B1F3C6DE43}" type="presParOf" srcId="{D2D8E79C-D8D4-4700-8068-5D04FB9978C2}" destId="{336177AB-BDF9-4A42-97C7-AAE46F8606E3}" srcOrd="0" destOrd="0" presId="urn:microsoft.com/office/officeart/2005/8/layout/radial3"/>
    <dgm:cxn modelId="{7A157BDA-AAE8-46BE-B1DF-7116914F6799}" type="presParOf" srcId="{336177AB-BDF9-4A42-97C7-AAE46F8606E3}" destId="{F8A3B450-4160-477A-AD3F-2C0544AEF9F3}" srcOrd="0" destOrd="0" presId="urn:microsoft.com/office/officeart/2005/8/layout/radial3"/>
    <dgm:cxn modelId="{3A36AE06-0B82-48AD-A212-EB043F2C712B}" type="presParOf" srcId="{336177AB-BDF9-4A42-97C7-AAE46F8606E3}" destId="{842E4ED1-66A1-42AD-9553-3ECEB1BF9F81}" srcOrd="1" destOrd="0" presId="urn:microsoft.com/office/officeart/2005/8/layout/radial3"/>
    <dgm:cxn modelId="{9E0743DF-5C21-491C-8672-B78D5C1B45BB}" type="presParOf" srcId="{336177AB-BDF9-4A42-97C7-AAE46F8606E3}" destId="{14A2ED2C-B297-4E5B-96B4-84F4B780BB5F}" srcOrd="2" destOrd="0" presId="urn:microsoft.com/office/officeart/2005/8/layout/radial3"/>
    <dgm:cxn modelId="{57F428F4-F84C-499C-9BA5-006F0DD39E4B}" type="presParOf" srcId="{336177AB-BDF9-4A42-97C7-AAE46F8606E3}" destId="{D576ADE5-F4E0-4CAD-86A0-32A36265D259}" srcOrd="3" destOrd="0" presId="urn:microsoft.com/office/officeart/2005/8/layout/radial3"/>
    <dgm:cxn modelId="{3C9CD4DD-78A4-4AA4-92DB-68AA95B08C83}" type="presParOf" srcId="{336177AB-BDF9-4A42-97C7-AAE46F8606E3}" destId="{232C2A37-1A23-4A35-B927-AD5261D5584B}" srcOrd="4" destOrd="0" presId="urn:microsoft.com/office/officeart/2005/8/layout/radial3"/>
    <dgm:cxn modelId="{FCD88CE7-1B3A-496A-9355-5D7F27193E7D}" type="presParOf" srcId="{336177AB-BDF9-4A42-97C7-AAE46F8606E3}" destId="{4E192361-3ECE-4D02-B396-5F9AAEBDB75B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A3B450-4160-477A-AD3F-2C0544AEF9F3}">
      <dsp:nvSpPr>
        <dsp:cNvPr id="0" name=""/>
        <dsp:cNvSpPr/>
      </dsp:nvSpPr>
      <dsp:spPr>
        <a:xfrm>
          <a:off x="2233284" y="844594"/>
          <a:ext cx="2527211" cy="25272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 Julkisen hallinnon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err="1" smtClean="0"/>
            <a:t>ICT-strategia/VM</a:t>
          </a:r>
          <a:r>
            <a:rPr lang="fi-FI" sz="1200" b="1" kern="1200" dirty="0" smtClean="0"/>
            <a:t>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Avoin tieto ja tiedon yhteiskäyttö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Avoimen tiedon ohjelma: Tietovarantojen avaaminen ja saatavuus</a:t>
          </a:r>
        </a:p>
      </dsp:txBody>
      <dsp:txXfrm>
        <a:off x="2233284" y="844594"/>
        <a:ext cx="2527211" cy="2527211"/>
      </dsp:txXfrm>
    </dsp:sp>
    <dsp:sp modelId="{842E4ED1-66A1-42AD-9553-3ECEB1BF9F81}">
      <dsp:nvSpPr>
        <dsp:cNvPr id="0" name=""/>
        <dsp:cNvSpPr/>
      </dsp:nvSpPr>
      <dsp:spPr>
        <a:xfrm>
          <a:off x="1494092" y="60482"/>
          <a:ext cx="3285337" cy="12097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Kitkaton Suomi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ICT 2015 –raportin ehdotukset/ Seurantaryhmä</a:t>
          </a:r>
        </a:p>
      </dsp:txBody>
      <dsp:txXfrm>
        <a:off x="1494092" y="60482"/>
        <a:ext cx="3285337" cy="1209776"/>
      </dsp:txXfrm>
    </dsp:sp>
    <dsp:sp modelId="{14A2ED2C-B297-4E5B-96B4-84F4B780BB5F}">
      <dsp:nvSpPr>
        <dsp:cNvPr id="0" name=""/>
        <dsp:cNvSpPr/>
      </dsp:nvSpPr>
      <dsp:spPr>
        <a:xfrm>
          <a:off x="422016" y="2840495"/>
          <a:ext cx="4663021" cy="1588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Osaaminen, tutkimus, koulutus, tietoinfrastruktuurit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Avoimen tiedon instrumentit AVOIN/OKM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Tutkimustiedon infrastruktuuri/OKM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Tutkimus- ja innovaatiopolitiikan toimintaohjelma TINTO/ OKM ja TEM</a:t>
          </a:r>
        </a:p>
      </dsp:txBody>
      <dsp:txXfrm>
        <a:off x="422016" y="2840495"/>
        <a:ext cx="4663021" cy="1588807"/>
      </dsp:txXfrm>
    </dsp:sp>
    <dsp:sp modelId="{D576ADE5-F4E0-4CAD-86A0-32A36265D259}">
      <dsp:nvSpPr>
        <dsp:cNvPr id="0" name=""/>
        <dsp:cNvSpPr/>
      </dsp:nvSpPr>
      <dsp:spPr>
        <a:xfrm>
          <a:off x="4224020" y="402003"/>
          <a:ext cx="2622171" cy="17740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Avoimet kehittämisympäristöt ja älystrategiat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KIDE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LVM</a:t>
          </a:r>
        </a:p>
      </dsp:txBody>
      <dsp:txXfrm>
        <a:off x="4224020" y="402003"/>
        <a:ext cx="2622171" cy="1774014"/>
      </dsp:txXfrm>
    </dsp:sp>
    <dsp:sp modelId="{232C2A37-1A23-4A35-B927-AD5261D5584B}">
      <dsp:nvSpPr>
        <dsp:cNvPr id="0" name=""/>
        <dsp:cNvSpPr/>
      </dsp:nvSpPr>
      <dsp:spPr>
        <a:xfrm>
          <a:off x="4377466" y="2007441"/>
          <a:ext cx="2888185" cy="15683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</a:t>
          </a:r>
          <a:r>
            <a:rPr lang="fi-FI" sz="1200" b="1" kern="1200" dirty="0" smtClean="0"/>
            <a:t>utkimus, kehitys ja innovaatiot,</a:t>
          </a:r>
          <a:r>
            <a:rPr lang="fi-FI" sz="1200" kern="1200" dirty="0" smtClean="0"/>
            <a:t>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TEM ja Tekes: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Suomen  Akatemia</a:t>
          </a:r>
        </a:p>
      </dsp:txBody>
      <dsp:txXfrm>
        <a:off x="4377466" y="2007441"/>
        <a:ext cx="2888185" cy="1568387"/>
      </dsp:txXfrm>
    </dsp:sp>
    <dsp:sp modelId="{4E192361-3ECE-4D02-B396-5F9AAEBDB75B}">
      <dsp:nvSpPr>
        <dsp:cNvPr id="0" name=""/>
        <dsp:cNvSpPr/>
      </dsp:nvSpPr>
      <dsp:spPr>
        <a:xfrm>
          <a:off x="220194" y="839279"/>
          <a:ext cx="2456601" cy="2199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Avoin hallinto (OGP):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Avoin toiminta, selkeä kieli, avoin tieto, hallinto mahdollistajana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VM</a:t>
          </a:r>
        </a:p>
      </dsp:txBody>
      <dsp:txXfrm>
        <a:off x="220194" y="839279"/>
        <a:ext cx="2456601" cy="2199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62F88B-E6BC-4296-8E4E-F267905CA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177836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F892FC-FEE0-4608-8E0B-CCEE637348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3165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C695F-6D2F-47E5-A994-A41F5A4BF051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800" dirty="0" smtClean="0"/>
              <a:t>Kanadassa paljastui </a:t>
            </a:r>
            <a:br>
              <a:rPr lang="fi-FI" sz="1800" dirty="0" smtClean="0"/>
            </a:br>
            <a:r>
              <a:rPr lang="fi-FI" sz="1800" dirty="0" smtClean="0"/>
              <a:t>miljardien eurojen veropetos, kun valtion kirjanpito avattiin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892FC-FEE0-4608-8E0B-CCEE6373480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1434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FA416-88E1-4ED8-A8AF-E724ADF054DD}" type="slidenum">
              <a:rPr lang="fi-FI" smtClean="0"/>
              <a:pPr/>
              <a:t>14</a:t>
            </a:fld>
            <a:endParaRPr 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1536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EAF72-5E71-4A86-B1D6-ADDF855A7AAA}" type="slidenum">
              <a:rPr lang="fi-FI" smtClean="0"/>
              <a:pPr/>
              <a:t>15</a:t>
            </a:fld>
            <a:endParaRPr lang="fi-F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892FC-FEE0-4608-8E0B-CCEE63734806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983" y="399700"/>
            <a:ext cx="2170112" cy="1239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30" y="5326813"/>
            <a:ext cx="2222066" cy="1231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FFFFFF"/>
                </a:solidFill>
              </a:rPr>
              <a:t>pp.kk.vvvv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FFFFFF"/>
                </a:solidFill>
              </a:rPr>
              <a:t>pp.kk.vvvv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F497-09CF-46C7-9736-63C6D060B2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8.8.2013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FB0-BBB5-4CB7-998C-5ACC48C7CE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6F-91C6-4AD5-8A2E-81810114C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108C-BCF5-4741-8073-9119049FE9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CD2B-774D-43A9-87C6-0F739F1BC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EA7A-C59E-4661-93C0-5DDE315504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theme" Target="../theme/theme2.xml"/><Relationship Id="rId4" Type="http://schemas.openxmlformats.org/officeDocument/2006/relationships/image" Target="../media/image7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6375400"/>
            <a:ext cx="846137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12.6.2013</a:t>
            </a:r>
            <a:endParaRPr lang="fi-FI" dirty="0"/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22" y="6412053"/>
            <a:ext cx="1889125" cy="131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06" y="6280095"/>
            <a:ext cx="1016000" cy="5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793038" y="6405563"/>
            <a:ext cx="68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fi-FI" sz="1000">
                <a:solidFill>
                  <a:srgbClr val="FFFFFF"/>
                </a:solidFill>
                <a:latin typeface="Arial Narrow" pitchFamily="34" charset="0"/>
                <a:cs typeface="+mn-cs"/>
              </a:rPr>
              <a:t>14.11.2011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98700" y="6369050"/>
            <a:ext cx="547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i-FI" sz="1000" b="1">
              <a:solidFill>
                <a:srgbClr val="FFFFFF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-6616" y="6248400"/>
            <a:ext cx="9150615" cy="6297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>
              <a:solidFill>
                <a:srgbClr val="000000"/>
              </a:solidFill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8ECED8DA-88F6-41FF-B8E6-02BEA29A2BA9}" type="slidenum">
              <a:rPr lang="fi-FI" smtClean="0">
                <a:solidFill>
                  <a:srgbClr val="FFFFFF"/>
                </a:solidFill>
                <a:cs typeface="+mn-cs"/>
              </a:rPr>
              <a:pPr/>
              <a:t>‹#›</a:t>
            </a:fld>
            <a:endParaRPr lang="fi-FI">
              <a:solidFill>
                <a:srgbClr val="FFFFFF"/>
              </a:solidFill>
              <a:cs typeface="+mn-cs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311400" y="6369050"/>
            <a:ext cx="519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i-FI" sz="1000">
              <a:solidFill>
                <a:srgbClr val="FFFFFF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984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naps.</a:t>
            </a:r>
            <a:endParaRPr lang="fi-FI" dirty="0" smtClean="0"/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4192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8143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fi-FI" sz="100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7737257" y="6365875"/>
            <a:ext cx="6463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C99AB3A0-5A8C-4E82-814E-A3CAED50E7A3}" type="datetime1">
              <a:rPr lang="fi-FI" sz="1000" smtClean="0">
                <a:solidFill>
                  <a:srgbClr val="FFFFFF"/>
                </a:solidFill>
                <a:latin typeface="Arial Narrow" pitchFamily="34" charset="0"/>
                <a:cs typeface="+mn-cs"/>
              </a:rPr>
              <a:pPr algn="r"/>
              <a:t>2.9.2013</a:t>
            </a:fld>
            <a:endParaRPr lang="fi-FI" sz="1000" dirty="0">
              <a:solidFill>
                <a:srgbClr val="FFFFFF"/>
              </a:solidFill>
              <a:latin typeface="Arial Narrow" pitchFamily="34" charset="0"/>
              <a:cs typeface="+mn-cs"/>
            </a:endParaRPr>
          </a:p>
        </p:txBody>
      </p:sp>
      <p:pic>
        <p:nvPicPr>
          <p:cNvPr id="105494" name="Picture 22" descr="logo_vaaka_neg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57938"/>
            <a:ext cx="1725613" cy="409575"/>
          </a:xfrm>
          <a:prstGeom prst="rect">
            <a:avLst/>
          </a:prstGeom>
          <a:noFill/>
        </p:spPr>
      </p:pic>
      <p:pic>
        <p:nvPicPr>
          <p:cNvPr id="105495" name="Picture 23" descr="vm_txt_ne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6407150"/>
            <a:ext cx="1889125" cy="131763"/>
          </a:xfrm>
          <a:prstGeom prst="rect">
            <a:avLst/>
          </a:prstGeom>
          <a:noFill/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10350" y="-806451"/>
            <a:ext cx="3479800" cy="2717800"/>
          </a:xfrm>
          <a:prstGeom prst="rect">
            <a:avLst/>
          </a:prstGeom>
        </p:spPr>
      </p:pic>
      <p:pic>
        <p:nvPicPr>
          <p:cNvPr id="17" name="Picture 23" descr="vm_txt_neg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6407150"/>
            <a:ext cx="1889125" cy="1317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ts val="1000"/>
        </a:spcAft>
        <a:buClr>
          <a:srgbClr val="304E88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ts val="100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6375400"/>
            <a:ext cx="846137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>
                <a:solidFill>
                  <a:srgbClr val="FFFFFF"/>
                </a:solidFill>
              </a:rPr>
              <a:t>12.6.2013</a:t>
            </a:r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422" y="6412053"/>
            <a:ext cx="1889125" cy="13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6906" y="6280095"/>
            <a:ext cx="1016000" cy="5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.fi/avointiet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259013"/>
            <a:ext cx="7200900" cy="1735137"/>
          </a:xfrm>
        </p:spPr>
        <p:txBody>
          <a:bodyPr/>
          <a:lstStyle/>
          <a:p>
            <a:pPr eaLnBrk="1" hangingPunct="1"/>
            <a:r>
              <a:rPr lang="fi-FI" sz="4000" dirty="0" smtClean="0"/>
              <a:t>Avoimen tiedon ohjelma 2013-2015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fi-FI" dirty="0" smtClean="0">
                <a:latin typeface="Arial Narrow" charset="0"/>
              </a:rPr>
              <a:t>Tavoitteet, lähtökohdat ja eteneminen</a:t>
            </a:r>
          </a:p>
          <a:p>
            <a:pPr eaLnBrk="1" hangingPunct="1">
              <a:buFont typeface="Wingdings" charset="2"/>
              <a:buNone/>
            </a:pPr>
            <a:r>
              <a:rPr lang="fi-FI" dirty="0" smtClean="0">
                <a:latin typeface="Arial Narrow" charset="0"/>
              </a:rPr>
              <a:t>Ohjausryhmä 10.9.2013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596900" y="234950"/>
            <a:ext cx="8128000" cy="1008063"/>
          </a:xfrm>
        </p:spPr>
        <p:txBody>
          <a:bodyPr/>
          <a:lstStyle/>
          <a:p>
            <a:r>
              <a:rPr lang="fi-FI" sz="2800" b="1" dirty="0" smtClean="0"/>
              <a:t>Lainsäädännön kehittäminen:</a:t>
            </a:r>
            <a:br>
              <a:rPr lang="fi-FI" sz="2800" b="1" dirty="0" smtClean="0"/>
            </a:br>
            <a:r>
              <a:rPr lang="fi-FI" sz="2800" b="1" dirty="0" smtClean="0"/>
              <a:t>PSI (Public </a:t>
            </a:r>
            <a:r>
              <a:rPr lang="fi-FI" sz="2800" b="1" dirty="0" err="1" smtClean="0"/>
              <a:t>Sector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Information</a:t>
            </a:r>
            <a:r>
              <a:rPr lang="fi-FI" sz="2800" b="1" dirty="0" smtClean="0"/>
              <a:t>) –direktiivin toimeenpano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Julkisen sektorin hallussa olevien tietojen uudelleenkäyttöä koskevan EU:n direktiivin 2003/98/EY muutos 2013/17/EU on tullut voimaan heinäkuussa 2013</a:t>
            </a:r>
          </a:p>
          <a:p>
            <a:r>
              <a:rPr lang="fi-FI" sz="2800" dirty="0" smtClean="0"/>
              <a:t>Direktiivin noudattamisen edellyttämät lait, asetukset ja hallinnolliset määräykset hyväksyttävä ja julkaistava viimeistään 18.7.2015. </a:t>
            </a:r>
          </a:p>
          <a:p>
            <a:r>
              <a:rPr lang="fi-FI" sz="2800" dirty="0" smtClean="0"/>
              <a:t>Niitä on myös sovellettava tästä lähtien.</a:t>
            </a:r>
          </a:p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158D9-E1AC-46FD-B5A4-CC6BB5FEDDAF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E725DB-52E1-4A37-88D1-91D985DB5006}" type="slidenum">
              <a:rPr lang="fi-FI"/>
              <a:pPr>
                <a:defRPr/>
              </a:pPr>
              <a:t>11</a:t>
            </a:fld>
            <a:endParaRPr lang="fi-FI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PSI-direktiivin keskeiset muutokset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fi-FI" sz="2800" smtClean="0"/>
              <a:t>pääperiaate: julkisten tietojen uudelleenkäyttö kaupallisiin ja muihin tarkoituksiin</a:t>
            </a:r>
          </a:p>
          <a:p>
            <a:pPr eaLnBrk="1" hangingPunct="1">
              <a:buFontTx/>
              <a:buChar char="-"/>
            </a:pPr>
            <a:r>
              <a:rPr lang="fi-FI" sz="2800" smtClean="0"/>
              <a:t>laajennus kulttuurisektorille: kirjastot, arkistot ja museot</a:t>
            </a:r>
          </a:p>
          <a:p>
            <a:pPr eaLnBrk="1" hangingPunct="1">
              <a:buFontTx/>
              <a:buChar char="-"/>
            </a:pPr>
            <a:r>
              <a:rPr lang="fi-FI" sz="2800" smtClean="0"/>
              <a:t>uudelleenkäyttöä koskevien maksujen määräytymisperusteet</a:t>
            </a:r>
          </a:p>
          <a:p>
            <a:pPr eaLnBrk="1" hangingPunct="1">
              <a:buFontTx/>
              <a:buChar char="-"/>
            </a:pPr>
            <a:r>
              <a:rPr lang="fi-FI" sz="2800" smtClean="0"/>
              <a:t>puolueeton muutoksenhakuelin</a:t>
            </a:r>
          </a:p>
          <a:p>
            <a:pPr eaLnBrk="1" hangingPunct="1">
              <a:buFontTx/>
              <a:buChar char="-"/>
            </a:pPr>
            <a:r>
              <a:rPr lang="fi-FI" sz="2800" smtClean="0"/>
              <a:t>käytännön järjestelyt (luettelot ja metatiedot)</a:t>
            </a:r>
          </a:p>
          <a:p>
            <a:pPr eaLnBrk="1" hangingPunct="1">
              <a:buFontTx/>
              <a:buChar char="-"/>
            </a:pPr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8E284-CAE0-4B08-A6AC-9A9D81DB741A}" type="slidenum">
              <a:rPr lang="fi-FI"/>
              <a:pPr>
                <a:defRPr/>
              </a:pPr>
              <a:t>12</a:t>
            </a:fld>
            <a:endParaRPr lang="fi-FI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dirty="0" err="1" smtClean="0"/>
              <a:t>PSI-direktiivimuutoksen</a:t>
            </a:r>
            <a:r>
              <a:rPr lang="fi-FI" sz="3600" dirty="0" smtClean="0"/>
              <a:t> toimeenpano </a:t>
            </a:r>
            <a:br>
              <a:rPr lang="fi-FI" sz="3600" dirty="0" smtClean="0"/>
            </a:br>
            <a:r>
              <a:rPr lang="fi-FI" sz="3600" dirty="0" smtClean="0"/>
              <a:t>ja sen valmistelu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i-FI" sz="2000" dirty="0" smtClean="0"/>
          </a:p>
          <a:p>
            <a:pPr eaLnBrk="1" hangingPunct="1"/>
            <a:r>
              <a:rPr lang="fi-FI" sz="2000" dirty="0" smtClean="0"/>
              <a:t>Koordinointivastuu VM, kukin ministeriö omalla toimialallaan</a:t>
            </a:r>
          </a:p>
          <a:p>
            <a:pPr eaLnBrk="1" hangingPunct="1"/>
            <a:r>
              <a:rPr lang="fi-FI" sz="2000" dirty="0" smtClean="0"/>
              <a:t>VM asettaa työryhmän tekemään selvityksen tarvittavista lainsäädännön muutoksista (työryhmään julkisuuslainsäädännön, maksuperustelain, tietohallintolain asiantuntemus), jotka tekemällä edistettäisiin  tehokkaammin direktiivin perusperiaatteita ja tiedon uudelleen käyttöä </a:t>
            </a:r>
          </a:p>
          <a:p>
            <a:pPr eaLnBrk="1" hangingPunct="1"/>
            <a:r>
              <a:rPr lang="fi-FI" sz="2000" dirty="0" smtClean="0"/>
              <a:t>VM tiedottaa ja ohjeistaa ministeriöitä direktiivimuutoksesta, ministeriöt tekevät tarvittavat muutokset omalla toimialallaan</a:t>
            </a:r>
          </a:p>
          <a:p>
            <a:pPr eaLnBrk="1" hangingPunct="1"/>
            <a:r>
              <a:rPr lang="fi-FI" sz="2000" dirty="0" smtClean="0"/>
              <a:t>Avoimen tiedon ohjelma 2013-2015 tukee direktiivin toimeenpanoa (mm. </a:t>
            </a:r>
            <a:r>
              <a:rPr lang="fi-FI" sz="2000" dirty="0" err="1" smtClean="0"/>
              <a:t>dataportaali</a:t>
            </a:r>
            <a:r>
              <a:rPr lang="fi-FI" sz="2000" dirty="0" smtClean="0"/>
              <a:t>, avointen tietoaineistojen käyttölupa)</a:t>
            </a:r>
          </a:p>
          <a:p>
            <a:pPr eaLnBrk="1" hangingPunct="1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Tietovarantojen hallittu avaaminen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900" y="1241425"/>
            <a:ext cx="7953375" cy="4745038"/>
          </a:xfrm>
        </p:spPr>
        <p:txBody>
          <a:bodyPr/>
          <a:lstStyle/>
          <a:p>
            <a:r>
              <a:rPr lang="fi-FI" sz="2400" dirty="0" smtClean="0"/>
              <a:t>Tietovarantokartoitukset osana kohdealueiden tietoarkkitehtuurityötä</a:t>
            </a:r>
          </a:p>
          <a:p>
            <a:r>
              <a:rPr lang="fi-FI" sz="2400" dirty="0" smtClean="0"/>
              <a:t>Virastoja kannustetaan avaamaan tietovarantojaan budjettinsa puitteissa</a:t>
            </a:r>
          </a:p>
          <a:p>
            <a:r>
              <a:rPr lang="fi-FI" sz="2400" dirty="0" smtClean="0"/>
              <a:t>Tietovarantojen avaamisessa edetään kehyspäätöksen 2014-2017 mukaisesti</a:t>
            </a:r>
          </a:p>
          <a:p>
            <a:r>
              <a:rPr lang="fi-FI" sz="2400" dirty="0" smtClean="0"/>
              <a:t>Uusien kehyspäätöstä vaativien varantojen avaaminen käsitellään osana valtion kehys- ja talousarviomenettelyä 2015-2018</a:t>
            </a:r>
          </a:p>
          <a:p>
            <a:r>
              <a:rPr lang="fi-FI" sz="2400" dirty="0" smtClean="0"/>
              <a:t>Tuloksena täsmennetyt tietovarantojen avaamissuunnitelmat kustannuslaskelmineen ja vaikutusarvioineen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8.8.2013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8"/>
          <p:cNvSpPr>
            <a:spLocks noChangeArrowheads="1"/>
          </p:cNvSpPr>
          <p:nvPr/>
        </p:nvSpPr>
        <p:spPr bwMode="auto">
          <a:xfrm>
            <a:off x="4722813" y="4527550"/>
            <a:ext cx="1843087" cy="1617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i-FI" sz="1200" b="1"/>
              <a:t>FORGE</a:t>
            </a:r>
          </a:p>
        </p:txBody>
      </p:sp>
      <p:sp>
        <p:nvSpPr>
          <p:cNvPr id="10243" name="AutoShape 19"/>
          <p:cNvSpPr>
            <a:spLocks noChangeArrowheads="1"/>
          </p:cNvSpPr>
          <p:nvPr/>
        </p:nvSpPr>
        <p:spPr bwMode="auto">
          <a:xfrm>
            <a:off x="6804025" y="1138238"/>
            <a:ext cx="2187575" cy="5006975"/>
          </a:xfrm>
          <a:prstGeom prst="roundRect">
            <a:avLst>
              <a:gd name="adj" fmla="val 16667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i-FI" sz="1200" b="1" u="sng"/>
              <a:t>YHTEISÖT</a:t>
            </a:r>
          </a:p>
          <a:p>
            <a:pPr algn="ctr">
              <a:buFontTx/>
              <a:buChar char="-"/>
            </a:pPr>
            <a:r>
              <a:rPr lang="fi-FI" sz="1200"/>
              <a:t> Varmuus tiedon alkuperästä </a:t>
            </a:r>
          </a:p>
          <a:p>
            <a:pPr algn="ctr">
              <a:buFontTx/>
              <a:buChar char="-"/>
            </a:pPr>
            <a:r>
              <a:rPr lang="fi-FI" sz="1200"/>
              <a:t> ”innovaatiot”</a:t>
            </a:r>
          </a:p>
        </p:txBody>
      </p:sp>
      <p:sp>
        <p:nvSpPr>
          <p:cNvPr id="10244" name="AutoShape 2"/>
          <p:cNvSpPr>
            <a:spLocks noChangeArrowheads="1"/>
          </p:cNvSpPr>
          <p:nvPr/>
        </p:nvSpPr>
        <p:spPr bwMode="auto">
          <a:xfrm>
            <a:off x="3492500" y="2398713"/>
            <a:ext cx="2103438" cy="2112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BBFB5"/>
              </a:gs>
              <a:gs pos="100000">
                <a:srgbClr val="5E5854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fi-FI" sz="1400" b="1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/>
          </p:nvPr>
        </p:nvSpPr>
        <p:spPr>
          <a:xfrm>
            <a:off x="596900" y="180975"/>
            <a:ext cx="7959725" cy="673100"/>
          </a:xfrm>
          <a:noFill/>
        </p:spPr>
        <p:txBody>
          <a:bodyPr/>
          <a:lstStyle/>
          <a:p>
            <a:r>
              <a:rPr lang="fi-FI" smtClean="0"/>
              <a:t>Avoimen datan palvelu v. 0.9</a:t>
            </a:r>
          </a:p>
        </p:txBody>
      </p:sp>
      <p:sp>
        <p:nvSpPr>
          <p:cNvPr id="219140" name="AutoShape 4"/>
          <p:cNvSpPr>
            <a:spLocks noChangeArrowheads="1"/>
          </p:cNvSpPr>
          <p:nvPr/>
        </p:nvSpPr>
        <p:spPr bwMode="auto">
          <a:xfrm>
            <a:off x="125413" y="3673475"/>
            <a:ext cx="2716212" cy="2206625"/>
          </a:xfrm>
          <a:prstGeom prst="flowChartMagneticDis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88925" y="3856038"/>
            <a:ext cx="2376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400" b="1"/>
              <a:t>Organisaatioiden tietovarannot</a:t>
            </a:r>
            <a:endParaRPr lang="fi-FI" sz="1400"/>
          </a:p>
        </p:txBody>
      </p:sp>
      <p:sp>
        <p:nvSpPr>
          <p:cNvPr id="10248" name="AutoShape 22"/>
          <p:cNvSpPr>
            <a:spLocks noChangeArrowheads="1"/>
          </p:cNvSpPr>
          <p:nvPr/>
        </p:nvSpPr>
        <p:spPr bwMode="auto">
          <a:xfrm>
            <a:off x="3702050" y="4922838"/>
            <a:ext cx="771525" cy="322262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000" b="1"/>
              <a:t>Ohjeistus</a:t>
            </a: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3536950" y="2368550"/>
            <a:ext cx="2024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200" b="1" u="sng"/>
              <a:t>Dataportaali</a:t>
            </a:r>
          </a:p>
          <a:p>
            <a:pPr algn="ctr">
              <a:buFontTx/>
              <a:buChar char="-"/>
            </a:pPr>
            <a:r>
              <a:rPr lang="fi-FI" sz="1200" b="1"/>
              <a:t>Käytäntöjen pilotointi ja tukitoiminnot, tiedonhaku, tekninen saavutettavuus</a:t>
            </a:r>
          </a:p>
        </p:txBody>
      </p:sp>
      <p:sp>
        <p:nvSpPr>
          <p:cNvPr id="10250" name="AutoShape 33"/>
          <p:cNvSpPr>
            <a:spLocks noChangeArrowheads="1"/>
          </p:cNvSpPr>
          <p:nvPr/>
        </p:nvSpPr>
        <p:spPr bwMode="auto">
          <a:xfrm>
            <a:off x="5661025" y="2805113"/>
            <a:ext cx="1116013" cy="1120775"/>
          </a:xfrm>
          <a:prstGeom prst="rightArrow">
            <a:avLst>
              <a:gd name="adj1" fmla="val 79657"/>
              <a:gd name="adj2" fmla="val 93023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200" b="1"/>
              <a:t>Datan</a:t>
            </a:r>
          </a:p>
          <a:p>
            <a:r>
              <a:rPr lang="fi-FI" sz="1200" b="1"/>
              <a:t>käytön</a:t>
            </a:r>
          </a:p>
          <a:p>
            <a:r>
              <a:rPr lang="fi-FI" sz="1200" b="1"/>
              <a:t>edistäminen</a:t>
            </a:r>
          </a:p>
        </p:txBody>
      </p:sp>
      <p:sp>
        <p:nvSpPr>
          <p:cNvPr id="219171" name="AutoShape 35"/>
          <p:cNvSpPr>
            <a:spLocks noChangeArrowheads="1"/>
          </p:cNvSpPr>
          <p:nvPr/>
        </p:nvSpPr>
        <p:spPr bwMode="auto">
          <a:xfrm rot="5400000" flipH="1">
            <a:off x="1648619" y="2070894"/>
            <a:ext cx="825500" cy="2259012"/>
          </a:xfrm>
          <a:custGeom>
            <a:avLst/>
            <a:gdLst>
              <a:gd name="G0" fmla="+- 7200 0 0"/>
              <a:gd name="G1" fmla="+- 19320 0 0"/>
              <a:gd name="G2" fmla="+- 7200 0 0"/>
              <a:gd name="G3" fmla="*/ 7200 1 2"/>
              <a:gd name="G4" fmla="+- G3 10800 0"/>
              <a:gd name="G5" fmla="+- 21600 7200 19320"/>
              <a:gd name="G6" fmla="+- 19320 7200 0"/>
              <a:gd name="G7" fmla="*/ G6 1 2"/>
              <a:gd name="G8" fmla="*/ 1932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9320 1 2"/>
              <a:gd name="G15" fmla="+- G5 0 G4"/>
              <a:gd name="G16" fmla="+- G0 0 G4"/>
              <a:gd name="G17" fmla="*/ G2 G15 G16"/>
              <a:gd name="T0" fmla="*/ 14400 w 21600"/>
              <a:gd name="T1" fmla="*/ 0 h 21600"/>
              <a:gd name="T2" fmla="*/ 7200 w 21600"/>
              <a:gd name="T3" fmla="*/ 7200 h 21600"/>
              <a:gd name="T4" fmla="*/ 0 w 21600"/>
              <a:gd name="T5" fmla="*/ 16099 h 21600"/>
              <a:gd name="T6" fmla="*/ 9660 w 21600"/>
              <a:gd name="T7" fmla="*/ 21600 h 21600"/>
              <a:gd name="T8" fmla="*/ 19320 w 21600"/>
              <a:gd name="T9" fmla="*/ 14825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400" y="0"/>
                </a:moveTo>
                <a:lnTo>
                  <a:pt x="7200" y="7200"/>
                </a:lnTo>
                <a:lnTo>
                  <a:pt x="9480" y="7200"/>
                </a:lnTo>
                <a:lnTo>
                  <a:pt x="9480" y="10599"/>
                </a:lnTo>
                <a:lnTo>
                  <a:pt x="0" y="10599"/>
                </a:lnTo>
                <a:lnTo>
                  <a:pt x="0" y="21600"/>
                </a:lnTo>
                <a:lnTo>
                  <a:pt x="19320" y="21600"/>
                </a:lnTo>
                <a:lnTo>
                  <a:pt x="19320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rot="10800000" vert="vert" wrap="none" anchor="ctr"/>
          <a:lstStyle/>
          <a:p>
            <a:pPr>
              <a:defRPr/>
            </a:pPr>
            <a:endParaRPr lang="fi-FI" sz="1200" b="1" dirty="0"/>
          </a:p>
        </p:txBody>
      </p:sp>
      <p:sp>
        <p:nvSpPr>
          <p:cNvPr id="10252" name="AutoShape 37"/>
          <p:cNvSpPr>
            <a:spLocks noChangeArrowheads="1"/>
          </p:cNvSpPr>
          <p:nvPr/>
        </p:nvSpPr>
        <p:spPr bwMode="auto">
          <a:xfrm>
            <a:off x="4567238" y="3375025"/>
            <a:ext cx="936625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Sovelluk-</a:t>
            </a:r>
          </a:p>
          <a:p>
            <a:pPr algn="ctr"/>
            <a:r>
              <a:rPr lang="fi-FI" sz="1200" b="1"/>
              <a:t>set</a:t>
            </a:r>
          </a:p>
        </p:txBody>
      </p:sp>
      <p:sp>
        <p:nvSpPr>
          <p:cNvPr id="10253" name="AutoShape 38"/>
          <p:cNvSpPr>
            <a:spLocks noChangeArrowheads="1"/>
          </p:cNvSpPr>
          <p:nvPr/>
        </p:nvSpPr>
        <p:spPr bwMode="auto">
          <a:xfrm>
            <a:off x="3594100" y="3375025"/>
            <a:ext cx="935038" cy="503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Kuvailu-</a:t>
            </a:r>
          </a:p>
          <a:p>
            <a:pPr algn="ctr"/>
            <a:r>
              <a:rPr lang="fi-FI" sz="1200" b="1"/>
              <a:t>tiedot</a:t>
            </a:r>
          </a:p>
        </p:txBody>
      </p:sp>
      <p:sp>
        <p:nvSpPr>
          <p:cNvPr id="10254" name="Text Box 5"/>
          <p:cNvSpPr txBox="1">
            <a:spLocks noChangeArrowheads="1"/>
          </p:cNvSpPr>
          <p:nvPr/>
        </p:nvSpPr>
        <p:spPr bwMode="auto">
          <a:xfrm>
            <a:off x="404813" y="908050"/>
            <a:ext cx="2732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400" b="1"/>
              <a:t>Tiedon avaamisen ohjelma</a:t>
            </a:r>
            <a:endParaRPr lang="fi-FI" sz="1400"/>
          </a:p>
        </p:txBody>
      </p:sp>
      <p:sp>
        <p:nvSpPr>
          <p:cNvPr id="10255" name="AutoShape 19"/>
          <p:cNvSpPr>
            <a:spLocks noChangeArrowheads="1"/>
          </p:cNvSpPr>
          <p:nvPr/>
        </p:nvSpPr>
        <p:spPr bwMode="auto">
          <a:xfrm>
            <a:off x="250825" y="877888"/>
            <a:ext cx="3271838" cy="1363662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i-FI" sz="1200"/>
          </a:p>
        </p:txBody>
      </p:sp>
      <p:cxnSp>
        <p:nvCxnSpPr>
          <p:cNvPr id="10256" name="AutoShape 25"/>
          <p:cNvCxnSpPr>
            <a:cxnSpLocks noChangeShapeType="1"/>
            <a:stCxn id="10272" idx="2"/>
            <a:endCxn id="219140" idx="4"/>
          </p:cNvCxnSpPr>
          <p:nvPr/>
        </p:nvCxnSpPr>
        <p:spPr bwMode="auto">
          <a:xfrm rot="5400000">
            <a:off x="1590675" y="3422650"/>
            <a:ext cx="2605088" cy="1031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257" name="AutoShape 38"/>
          <p:cNvSpPr>
            <a:spLocks noChangeArrowheads="1"/>
          </p:cNvSpPr>
          <p:nvPr/>
        </p:nvSpPr>
        <p:spPr bwMode="auto">
          <a:xfrm>
            <a:off x="354013" y="4448175"/>
            <a:ext cx="2317750" cy="12715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fi-FI" sz="1100" b="1" u="sng"/>
              <a:t>DATAN TUOTTAJAT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sz="1100"/>
              <a:t> Tietovarantojen tunnistaminen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sz="1100"/>
              <a:t> Datan arviointi ja avaaminen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sz="1100"/>
              <a:t> Rajapinnat, tiedon rakenne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sz="1100"/>
              <a:t> Tietovarantojen kuvailu</a:t>
            </a:r>
          </a:p>
        </p:txBody>
      </p:sp>
      <p:cxnSp>
        <p:nvCxnSpPr>
          <p:cNvPr id="10258" name="AutoShape 25"/>
          <p:cNvCxnSpPr>
            <a:cxnSpLocks noChangeShapeType="1"/>
            <a:stCxn id="10272" idx="2"/>
            <a:endCxn id="10244" idx="1"/>
          </p:cNvCxnSpPr>
          <p:nvPr/>
        </p:nvCxnSpPr>
        <p:spPr bwMode="auto">
          <a:xfrm rot="16200000" flipH="1">
            <a:off x="2578100" y="2540000"/>
            <a:ext cx="1282700" cy="546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259" name="AutoShape 22"/>
          <p:cNvSpPr>
            <a:spLocks noChangeArrowheads="1"/>
          </p:cNvSpPr>
          <p:nvPr/>
        </p:nvSpPr>
        <p:spPr bwMode="auto">
          <a:xfrm>
            <a:off x="4843463" y="1233488"/>
            <a:ext cx="1166812" cy="655637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000" b="1"/>
              <a:t>Palaute,</a:t>
            </a:r>
          </a:p>
          <a:p>
            <a:pPr algn="ctr"/>
            <a:r>
              <a:rPr lang="fi-FI" sz="1000" b="1"/>
              <a:t>jatkuva kehittäminen</a:t>
            </a:r>
          </a:p>
        </p:txBody>
      </p:sp>
      <p:sp>
        <p:nvSpPr>
          <p:cNvPr id="10260" name="AutoShape 19"/>
          <p:cNvSpPr>
            <a:spLocks noChangeArrowheads="1"/>
          </p:cNvSpPr>
          <p:nvPr/>
        </p:nvSpPr>
        <p:spPr bwMode="auto">
          <a:xfrm>
            <a:off x="6902450" y="2484438"/>
            <a:ext cx="1900238" cy="1155700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200" b="1" u="sng"/>
              <a:t>Sovellusten käyttäjät ja ”suuri yleisö”</a:t>
            </a:r>
          </a:p>
          <a:p>
            <a:pPr algn="ctr">
              <a:buFontTx/>
              <a:buChar char="-"/>
            </a:pPr>
            <a:r>
              <a:rPr lang="fi-FI" sz="1200"/>
              <a:t>Saavutettavuus</a:t>
            </a:r>
          </a:p>
          <a:p>
            <a:pPr algn="ctr">
              <a:buFontTx/>
              <a:buChar char="-"/>
            </a:pPr>
            <a:r>
              <a:rPr lang="fi-FI" sz="1200"/>
              <a:t> Sovelluskokeilu</a:t>
            </a:r>
          </a:p>
          <a:p>
            <a:pPr algn="ctr">
              <a:buFontTx/>
              <a:buChar char="-"/>
            </a:pPr>
            <a:r>
              <a:rPr lang="fi-FI" sz="1200"/>
              <a:t> Sosiaalinen media</a:t>
            </a:r>
          </a:p>
          <a:p>
            <a:pPr algn="ctr">
              <a:buFontTx/>
              <a:buChar char="-"/>
            </a:pPr>
            <a:r>
              <a:rPr lang="fi-FI" sz="1200"/>
              <a:t> jne. / ym.</a:t>
            </a:r>
          </a:p>
        </p:txBody>
      </p:sp>
      <p:sp>
        <p:nvSpPr>
          <p:cNvPr id="10261" name="AutoShape 22"/>
          <p:cNvSpPr>
            <a:spLocks noChangeArrowheads="1"/>
          </p:cNvSpPr>
          <p:nvPr/>
        </p:nvSpPr>
        <p:spPr bwMode="auto">
          <a:xfrm>
            <a:off x="4835525" y="4856163"/>
            <a:ext cx="1639888" cy="728662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000" b="1"/>
              <a:t>Hautomo</a:t>
            </a:r>
          </a:p>
          <a:p>
            <a:pPr algn="ctr"/>
            <a:r>
              <a:rPr lang="fi-FI" sz="1000" b="1"/>
              <a:t>Sovellustkehitys</a:t>
            </a:r>
          </a:p>
          <a:p>
            <a:pPr algn="ctr"/>
            <a:r>
              <a:rPr lang="fi-FI" sz="1000" b="1"/>
              <a:t>Sovellusten esittely</a:t>
            </a:r>
          </a:p>
          <a:p>
            <a:pPr algn="ctr"/>
            <a:r>
              <a:rPr lang="fi-FI" sz="1000" b="1"/>
              <a:t>CoCreation</a:t>
            </a:r>
          </a:p>
        </p:txBody>
      </p:sp>
      <p:sp>
        <p:nvSpPr>
          <p:cNvPr id="10262" name="AutoShape 19"/>
          <p:cNvSpPr>
            <a:spLocks noChangeArrowheads="1"/>
          </p:cNvSpPr>
          <p:nvPr/>
        </p:nvSpPr>
        <p:spPr bwMode="auto">
          <a:xfrm>
            <a:off x="6943725" y="3727450"/>
            <a:ext cx="1828800" cy="1149350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200" b="1" u="sng"/>
              <a:t>Sovelluskehittäjät</a:t>
            </a:r>
          </a:p>
          <a:p>
            <a:pPr algn="ctr">
              <a:buFontTx/>
              <a:buChar char="-"/>
            </a:pPr>
            <a:r>
              <a:rPr lang="fi-FI" sz="1200"/>
              <a:t> Käyttökelpoisten aineistojen tunnistaminen ja käyttö</a:t>
            </a:r>
          </a:p>
          <a:p>
            <a:pPr algn="ctr">
              <a:buFontTx/>
              <a:buChar char="-"/>
            </a:pPr>
            <a:r>
              <a:rPr lang="fi-FI" sz="1200"/>
              <a:t> Kehitys ja testaus</a:t>
            </a:r>
          </a:p>
        </p:txBody>
      </p:sp>
      <p:cxnSp>
        <p:nvCxnSpPr>
          <p:cNvPr id="10263" name="AutoShape 25"/>
          <p:cNvCxnSpPr>
            <a:cxnSpLocks noChangeShapeType="1"/>
            <a:stCxn id="10262" idx="1"/>
            <a:endCxn id="10252" idx="3"/>
          </p:cNvCxnSpPr>
          <p:nvPr/>
        </p:nvCxnSpPr>
        <p:spPr bwMode="auto">
          <a:xfrm rot="10800000">
            <a:off x="5503863" y="3627438"/>
            <a:ext cx="1439862" cy="6746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264" name="AutoShape 25"/>
          <p:cNvCxnSpPr>
            <a:cxnSpLocks noChangeShapeType="1"/>
            <a:stCxn id="10242" idx="0"/>
            <a:endCxn id="10252" idx="3"/>
          </p:cNvCxnSpPr>
          <p:nvPr/>
        </p:nvCxnSpPr>
        <p:spPr bwMode="auto">
          <a:xfrm rot="16200000" flipV="1">
            <a:off x="5124451" y="4006850"/>
            <a:ext cx="900112" cy="1412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265" name="AutoShape 25"/>
          <p:cNvCxnSpPr>
            <a:cxnSpLocks noChangeShapeType="1"/>
            <a:stCxn id="10248" idx="1"/>
            <a:endCxn id="10257" idx="3"/>
          </p:cNvCxnSpPr>
          <p:nvPr/>
        </p:nvCxnSpPr>
        <p:spPr bwMode="auto">
          <a:xfrm rot="10800000" flipV="1">
            <a:off x="2671763" y="5083175"/>
            <a:ext cx="1030287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266" name="AutoShape 25"/>
          <p:cNvCxnSpPr>
            <a:cxnSpLocks noChangeShapeType="1"/>
            <a:stCxn id="10244" idx="2"/>
            <a:endCxn id="10248" idx="3"/>
          </p:cNvCxnSpPr>
          <p:nvPr/>
        </p:nvCxnSpPr>
        <p:spPr bwMode="auto">
          <a:xfrm rot="5400000">
            <a:off x="4222750" y="4762500"/>
            <a:ext cx="573088" cy="714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267" name="AutoShape 25"/>
          <p:cNvCxnSpPr>
            <a:cxnSpLocks noChangeShapeType="1"/>
            <a:stCxn id="10249" idx="0"/>
            <a:endCxn id="10259" idx="2"/>
          </p:cNvCxnSpPr>
          <p:nvPr/>
        </p:nvCxnSpPr>
        <p:spPr bwMode="auto">
          <a:xfrm rot="5400000" flipH="1" flipV="1">
            <a:off x="4747419" y="1689894"/>
            <a:ext cx="479425" cy="8778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68" name="AutoShape 25"/>
          <p:cNvCxnSpPr>
            <a:cxnSpLocks noChangeShapeType="1"/>
            <a:stCxn id="10259" idx="1"/>
            <a:endCxn id="10255" idx="3"/>
          </p:cNvCxnSpPr>
          <p:nvPr/>
        </p:nvCxnSpPr>
        <p:spPr bwMode="auto">
          <a:xfrm rot="10800000">
            <a:off x="3522663" y="1560513"/>
            <a:ext cx="1320800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269" name="AutoShape 38"/>
          <p:cNvSpPr>
            <a:spLocks noChangeArrowheads="1"/>
          </p:cNvSpPr>
          <p:nvPr/>
        </p:nvSpPr>
        <p:spPr bwMode="auto">
          <a:xfrm>
            <a:off x="425450" y="1658938"/>
            <a:ext cx="935038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Käytännöt</a:t>
            </a:r>
          </a:p>
        </p:txBody>
      </p:sp>
      <p:sp>
        <p:nvSpPr>
          <p:cNvPr id="10270" name="AutoShape 38"/>
          <p:cNvSpPr>
            <a:spLocks noChangeArrowheads="1"/>
          </p:cNvSpPr>
          <p:nvPr/>
        </p:nvSpPr>
        <p:spPr bwMode="auto">
          <a:xfrm>
            <a:off x="430213" y="1182688"/>
            <a:ext cx="2959100" cy="379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Koordinointi, toimintaperiaatteet</a:t>
            </a:r>
          </a:p>
        </p:txBody>
      </p:sp>
      <p:sp>
        <p:nvSpPr>
          <p:cNvPr id="10271" name="AutoShape 38"/>
          <p:cNvSpPr>
            <a:spLocks noChangeArrowheads="1"/>
          </p:cNvSpPr>
          <p:nvPr/>
        </p:nvSpPr>
        <p:spPr bwMode="auto">
          <a:xfrm>
            <a:off x="1455738" y="1658938"/>
            <a:ext cx="935037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Säädökset</a:t>
            </a:r>
          </a:p>
        </p:txBody>
      </p:sp>
      <p:sp>
        <p:nvSpPr>
          <p:cNvPr id="10272" name="AutoShape 38"/>
          <p:cNvSpPr>
            <a:spLocks noChangeArrowheads="1"/>
          </p:cNvSpPr>
          <p:nvPr/>
        </p:nvSpPr>
        <p:spPr bwMode="auto">
          <a:xfrm>
            <a:off x="2478088" y="1668463"/>
            <a:ext cx="935037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Ohjaus, </a:t>
            </a:r>
          </a:p>
          <a:p>
            <a:pPr algn="ctr"/>
            <a:r>
              <a:rPr lang="fi-FI" sz="1200" b="1"/>
              <a:t>seuranta</a:t>
            </a:r>
          </a:p>
        </p:txBody>
      </p:sp>
      <p:cxnSp>
        <p:nvCxnSpPr>
          <p:cNvPr id="10273" name="AutoShape 25"/>
          <p:cNvCxnSpPr>
            <a:cxnSpLocks noChangeShapeType="1"/>
            <a:stCxn id="10243" idx="1"/>
            <a:endCxn id="10259" idx="3"/>
          </p:cNvCxnSpPr>
          <p:nvPr/>
        </p:nvCxnSpPr>
        <p:spPr bwMode="auto">
          <a:xfrm rot="10800000">
            <a:off x="6010275" y="1560513"/>
            <a:ext cx="793750" cy="20812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274" name="Tekstikehys 126"/>
          <p:cNvSpPr txBox="1">
            <a:spLocks noChangeArrowheads="1"/>
          </p:cNvSpPr>
          <p:nvPr/>
        </p:nvSpPr>
        <p:spPr bwMode="auto">
          <a:xfrm>
            <a:off x="1012825" y="2908300"/>
            <a:ext cx="1511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400" b="1"/>
              <a:t>Tietovarantojen</a:t>
            </a:r>
          </a:p>
          <a:p>
            <a:r>
              <a:rPr lang="fi-FI" sz="1400" b="1"/>
              <a:t>kuvailu</a:t>
            </a:r>
          </a:p>
        </p:txBody>
      </p:sp>
      <p:sp>
        <p:nvSpPr>
          <p:cNvPr id="10275" name="Tekstikehys 3"/>
          <p:cNvSpPr txBox="1">
            <a:spLocks noChangeArrowheads="1"/>
          </p:cNvSpPr>
          <p:nvPr/>
        </p:nvSpPr>
        <p:spPr bwMode="auto">
          <a:xfrm rot="-2700000">
            <a:off x="6356350" y="623888"/>
            <a:ext cx="1981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LUONNOS</a:t>
            </a:r>
          </a:p>
        </p:txBody>
      </p:sp>
      <p:sp>
        <p:nvSpPr>
          <p:cNvPr id="10276" name="AutoShape 38"/>
          <p:cNvSpPr>
            <a:spLocks noChangeArrowheads="1"/>
          </p:cNvSpPr>
          <p:nvPr/>
        </p:nvSpPr>
        <p:spPr bwMode="auto">
          <a:xfrm>
            <a:off x="403225" y="2249488"/>
            <a:ext cx="2959100" cy="463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Lisenssimalli, metatietomalli, </a:t>
            </a:r>
          </a:p>
          <a:p>
            <a:pPr algn="ctr"/>
            <a:r>
              <a:rPr lang="fi-FI" sz="1200" b="1"/>
              <a:t>viitearkkitehtuuri</a:t>
            </a:r>
          </a:p>
        </p:txBody>
      </p:sp>
      <p:sp>
        <p:nvSpPr>
          <p:cNvPr id="10277" name="AutoShape 38"/>
          <p:cNvSpPr>
            <a:spLocks noChangeArrowheads="1"/>
          </p:cNvSpPr>
          <p:nvPr/>
        </p:nvSpPr>
        <p:spPr bwMode="auto">
          <a:xfrm>
            <a:off x="3632200" y="3913188"/>
            <a:ext cx="1854200" cy="239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TUKIPALVELU</a:t>
            </a:r>
          </a:p>
        </p:txBody>
      </p:sp>
      <p:sp>
        <p:nvSpPr>
          <p:cNvPr id="10278" name="AutoShape 19"/>
          <p:cNvSpPr>
            <a:spLocks noChangeArrowheads="1"/>
          </p:cNvSpPr>
          <p:nvPr/>
        </p:nvSpPr>
        <p:spPr bwMode="auto">
          <a:xfrm>
            <a:off x="6961188" y="5003800"/>
            <a:ext cx="1828800" cy="1006475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200" b="1" u="sng"/>
              <a:t>Tutkimus, kehitys ja innovaatiot</a:t>
            </a:r>
          </a:p>
          <a:p>
            <a:pPr algn="ctr">
              <a:buFontTx/>
              <a:buChar char="-"/>
            </a:pPr>
            <a:r>
              <a:rPr lang="fi-FI" sz="1200"/>
              <a:t> Tutkimustieto</a:t>
            </a:r>
          </a:p>
          <a:p>
            <a:pPr algn="ctr">
              <a:buFontTx/>
              <a:buChar char="-"/>
            </a:pPr>
            <a:r>
              <a:rPr lang="fi-FI" sz="1200"/>
              <a:t> Uudelleenkäyttö</a:t>
            </a:r>
          </a:p>
          <a:p>
            <a:pPr algn="ctr">
              <a:buFontTx/>
              <a:buChar char="-"/>
            </a:pPr>
            <a:r>
              <a:rPr lang="fi-FI" sz="1200"/>
              <a:t> Lisäarvo</a:t>
            </a:r>
          </a:p>
        </p:txBody>
      </p:sp>
      <p:sp>
        <p:nvSpPr>
          <p:cNvPr id="10279" name="AutoShape 38"/>
          <p:cNvSpPr>
            <a:spLocks noChangeArrowheads="1"/>
          </p:cNvSpPr>
          <p:nvPr/>
        </p:nvSpPr>
        <p:spPr bwMode="auto">
          <a:xfrm>
            <a:off x="4848225" y="5624513"/>
            <a:ext cx="1147763" cy="411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JulkICT-Labs</a:t>
            </a:r>
          </a:p>
        </p:txBody>
      </p:sp>
      <p:sp>
        <p:nvSpPr>
          <p:cNvPr id="10280" name="AutoShape 19"/>
          <p:cNvSpPr>
            <a:spLocks noChangeArrowheads="1"/>
          </p:cNvSpPr>
          <p:nvPr/>
        </p:nvSpPr>
        <p:spPr bwMode="auto">
          <a:xfrm>
            <a:off x="6905625" y="1827213"/>
            <a:ext cx="1900238" cy="585787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200" b="1" u="sng"/>
              <a:t>Muut</a:t>
            </a:r>
          </a:p>
          <a:p>
            <a:pPr algn="ctr">
              <a:buFontTx/>
              <a:buChar char="-"/>
            </a:pPr>
            <a:r>
              <a:rPr lang="fi-FI" sz="1200"/>
              <a:t>Yritykset, jne.</a:t>
            </a:r>
          </a:p>
          <a:p>
            <a:pPr algn="ctr">
              <a:buFontTx/>
              <a:buChar char="-"/>
            </a:pPr>
            <a:r>
              <a:rPr lang="fi-FI" sz="1200"/>
              <a:t>- Osaamisen kehittäminen</a:t>
            </a:r>
          </a:p>
        </p:txBody>
      </p:sp>
      <p:sp>
        <p:nvSpPr>
          <p:cNvPr id="10281" name="AutoShape 38"/>
          <p:cNvSpPr>
            <a:spLocks noChangeArrowheads="1"/>
          </p:cNvSpPr>
          <p:nvPr/>
        </p:nvSpPr>
        <p:spPr bwMode="auto">
          <a:xfrm>
            <a:off x="3635375" y="4184650"/>
            <a:ext cx="1854200" cy="239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KOULUTUS</a:t>
            </a:r>
          </a:p>
        </p:txBody>
      </p:sp>
      <p:cxnSp>
        <p:nvCxnSpPr>
          <p:cNvPr id="46" name="Kulmayhdysviiva 45"/>
          <p:cNvCxnSpPr>
            <a:stCxn id="10244" idx="2"/>
            <a:endCxn id="10279" idx="1"/>
          </p:cNvCxnSpPr>
          <p:nvPr/>
        </p:nvCxnSpPr>
        <p:spPr>
          <a:xfrm rot="16200000" flipH="1">
            <a:off x="4037013" y="5018881"/>
            <a:ext cx="1318419" cy="304006"/>
          </a:xfrm>
          <a:prstGeom prst="bentConnector2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19"/>
          <p:cNvSpPr>
            <a:spLocks noChangeArrowheads="1"/>
          </p:cNvSpPr>
          <p:nvPr/>
        </p:nvSpPr>
        <p:spPr bwMode="auto">
          <a:xfrm>
            <a:off x="878172" y="877887"/>
            <a:ext cx="5352533" cy="2311879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i-FI" sz="120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/>
          </p:nvPr>
        </p:nvSpPr>
        <p:spPr>
          <a:xfrm>
            <a:off x="596900" y="180975"/>
            <a:ext cx="7959725" cy="673100"/>
          </a:xfrm>
          <a:noFill/>
        </p:spPr>
        <p:txBody>
          <a:bodyPr/>
          <a:lstStyle/>
          <a:p>
            <a:r>
              <a:rPr lang="fi-FI" smtClean="0"/>
              <a:t>Dataportaali v. 0.9</a:t>
            </a:r>
          </a:p>
        </p:txBody>
      </p:sp>
      <p:sp>
        <p:nvSpPr>
          <p:cNvPr id="43" name="AutoShape 2"/>
          <p:cNvSpPr>
            <a:spLocks noChangeArrowheads="1"/>
          </p:cNvSpPr>
          <p:nvPr/>
        </p:nvSpPr>
        <p:spPr bwMode="auto">
          <a:xfrm>
            <a:off x="3211058" y="1622536"/>
            <a:ext cx="2923953" cy="290693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BBFB5"/>
              </a:gs>
              <a:gs pos="100000">
                <a:srgbClr val="5E5854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fi-FI" sz="1400" b="1"/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3802790" y="1677433"/>
            <a:ext cx="2024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600" b="1" dirty="0" err="1" smtClean="0"/>
              <a:t>Dataportaali</a:t>
            </a:r>
            <a:endParaRPr lang="fi-FI" sz="1600" b="1" dirty="0"/>
          </a:p>
        </p:txBody>
      </p:sp>
      <p:sp>
        <p:nvSpPr>
          <p:cNvPr id="46" name="AutoShape 38"/>
          <p:cNvSpPr>
            <a:spLocks noChangeArrowheads="1"/>
          </p:cNvSpPr>
          <p:nvPr/>
        </p:nvSpPr>
        <p:spPr bwMode="auto">
          <a:xfrm>
            <a:off x="4083224" y="3959815"/>
            <a:ext cx="935038" cy="503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/>
              <a:t>Kuvailu-</a:t>
            </a:r>
          </a:p>
          <a:p>
            <a:pPr algn="ctr"/>
            <a:r>
              <a:rPr lang="fi-FI" sz="1200" b="1" dirty="0"/>
              <a:t>tiedot</a:t>
            </a:r>
          </a:p>
        </p:txBody>
      </p:sp>
      <p:sp>
        <p:nvSpPr>
          <p:cNvPr id="50" name="AutoShape 38"/>
          <p:cNvSpPr>
            <a:spLocks noChangeArrowheads="1"/>
          </p:cNvSpPr>
          <p:nvPr/>
        </p:nvSpPr>
        <p:spPr bwMode="auto">
          <a:xfrm>
            <a:off x="4976063" y="4529470"/>
            <a:ext cx="2998382" cy="1626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i-FI" sz="1200" b="1"/>
              <a:t>FORGE</a:t>
            </a:r>
          </a:p>
        </p:txBody>
      </p:sp>
      <p:sp>
        <p:nvSpPr>
          <p:cNvPr id="51" name="AutoShape 22"/>
          <p:cNvSpPr>
            <a:spLocks noChangeArrowheads="1"/>
          </p:cNvSpPr>
          <p:nvPr/>
        </p:nvSpPr>
        <p:spPr bwMode="auto">
          <a:xfrm>
            <a:off x="6090193" y="4909325"/>
            <a:ext cx="1639888" cy="853521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000" b="1" dirty="0"/>
              <a:t>Hautomo</a:t>
            </a:r>
          </a:p>
          <a:p>
            <a:pPr algn="ctr"/>
            <a:r>
              <a:rPr lang="fi-FI" sz="1000" b="1" smtClean="0"/>
              <a:t>Sovelluskehitys</a:t>
            </a:r>
            <a:endParaRPr lang="fi-FI" sz="1000" b="1" dirty="0"/>
          </a:p>
          <a:p>
            <a:pPr algn="ctr"/>
            <a:r>
              <a:rPr lang="fi-FI" sz="1000" b="1" dirty="0"/>
              <a:t>Sovellusten esittely</a:t>
            </a:r>
          </a:p>
          <a:p>
            <a:pPr algn="ctr"/>
            <a:r>
              <a:rPr lang="fi-FI" sz="1000" b="1" dirty="0" err="1" smtClean="0"/>
              <a:t>CoCreation</a:t>
            </a:r>
            <a:endParaRPr lang="fi-FI" sz="1000" b="1" dirty="0" smtClean="0"/>
          </a:p>
          <a:p>
            <a:pPr algn="ctr"/>
            <a:r>
              <a:rPr lang="fi-FI" sz="1000" b="1" dirty="0" err="1" smtClean="0"/>
              <a:t>BigData</a:t>
            </a:r>
            <a:endParaRPr lang="fi-FI" sz="1000" b="1" dirty="0"/>
          </a:p>
        </p:txBody>
      </p:sp>
      <p:sp>
        <p:nvSpPr>
          <p:cNvPr id="52" name="AutoShape 38"/>
          <p:cNvSpPr>
            <a:spLocks noChangeArrowheads="1"/>
          </p:cNvSpPr>
          <p:nvPr/>
        </p:nvSpPr>
        <p:spPr bwMode="auto">
          <a:xfrm>
            <a:off x="5082167" y="3636224"/>
            <a:ext cx="744501" cy="238180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vert="vert270" wrap="none" anchor="ctr"/>
          <a:lstStyle/>
          <a:p>
            <a:pPr algn="ctr"/>
            <a:r>
              <a:rPr lang="fi-FI" sz="1200" b="1" dirty="0" err="1"/>
              <a:t>JulkICT-Labs</a:t>
            </a:r>
            <a:endParaRPr lang="fi-FI" sz="1200" b="1" dirty="0"/>
          </a:p>
        </p:txBody>
      </p:sp>
      <p:sp>
        <p:nvSpPr>
          <p:cNvPr id="53" name="AutoShape 19"/>
          <p:cNvSpPr>
            <a:spLocks noChangeArrowheads="1"/>
          </p:cNvSpPr>
          <p:nvPr/>
        </p:nvSpPr>
        <p:spPr bwMode="auto">
          <a:xfrm>
            <a:off x="6455909" y="903767"/>
            <a:ext cx="1900238" cy="1300975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200" b="1" u="sng" dirty="0"/>
              <a:t>Sovellusten käyttäjät ja ”suuri yleisö”</a:t>
            </a:r>
          </a:p>
          <a:p>
            <a:pPr algn="ctr">
              <a:buFontTx/>
              <a:buChar char="-"/>
            </a:pPr>
            <a:r>
              <a:rPr lang="fi-FI" sz="1200" dirty="0" smtClean="0"/>
              <a:t> Saavutettavuus ja tietoisuus</a:t>
            </a:r>
            <a:endParaRPr lang="fi-FI" sz="1200" dirty="0"/>
          </a:p>
          <a:p>
            <a:pPr algn="ctr">
              <a:buFontTx/>
              <a:buChar char="-"/>
            </a:pPr>
            <a:r>
              <a:rPr lang="fi-FI" sz="1200" dirty="0"/>
              <a:t> </a:t>
            </a:r>
            <a:r>
              <a:rPr lang="fi-FI" sz="1200" dirty="0" smtClean="0"/>
              <a:t>Sovelluskokeilu ja lataus</a:t>
            </a:r>
            <a:endParaRPr lang="fi-FI" sz="1200" dirty="0"/>
          </a:p>
        </p:txBody>
      </p:sp>
      <p:sp>
        <p:nvSpPr>
          <p:cNvPr id="54" name="AutoShape 19"/>
          <p:cNvSpPr>
            <a:spLocks noChangeArrowheads="1"/>
          </p:cNvSpPr>
          <p:nvPr/>
        </p:nvSpPr>
        <p:spPr bwMode="auto">
          <a:xfrm>
            <a:off x="6401490" y="3153292"/>
            <a:ext cx="1828800" cy="1149350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i-FI" sz="1200" b="1" u="sng" dirty="0"/>
              <a:t>Sovelluskehittäjät</a:t>
            </a:r>
          </a:p>
          <a:p>
            <a:pPr algn="ctr">
              <a:buFontTx/>
              <a:buChar char="-"/>
            </a:pPr>
            <a:r>
              <a:rPr lang="fi-FI" sz="1200" dirty="0"/>
              <a:t> Käyttökelpoisten aineistojen </a:t>
            </a:r>
            <a:r>
              <a:rPr lang="fi-FI" sz="1200" dirty="0" smtClean="0"/>
              <a:t>tunnistaminen</a:t>
            </a:r>
            <a:endParaRPr lang="fi-FI" sz="1200" dirty="0"/>
          </a:p>
          <a:p>
            <a:pPr algn="ctr">
              <a:buFontTx/>
              <a:buChar char="-"/>
            </a:pPr>
            <a:r>
              <a:rPr lang="fi-FI" sz="1200" dirty="0"/>
              <a:t> Kehitys ja </a:t>
            </a:r>
            <a:r>
              <a:rPr lang="fi-FI" sz="1200" dirty="0" smtClean="0"/>
              <a:t>testaus</a:t>
            </a:r>
          </a:p>
          <a:p>
            <a:pPr algn="ctr">
              <a:buFontTx/>
              <a:buChar char="-"/>
            </a:pPr>
            <a:r>
              <a:rPr lang="fi-FI" sz="1200" dirty="0" smtClean="0"/>
              <a:t>- innovaatiot, lisäarvo</a:t>
            </a:r>
            <a:endParaRPr lang="fi-FI" sz="1200" dirty="0"/>
          </a:p>
        </p:txBody>
      </p:sp>
      <p:sp>
        <p:nvSpPr>
          <p:cNvPr id="55" name="AutoShape 4"/>
          <p:cNvSpPr>
            <a:spLocks noChangeArrowheads="1"/>
          </p:cNvSpPr>
          <p:nvPr/>
        </p:nvSpPr>
        <p:spPr bwMode="auto">
          <a:xfrm>
            <a:off x="295560" y="3386396"/>
            <a:ext cx="2716212" cy="2206625"/>
          </a:xfrm>
          <a:prstGeom prst="flowChartMagneticDis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448439" y="3473265"/>
            <a:ext cx="2376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400" b="1" dirty="0"/>
              <a:t>Organisaatioiden tietovarannot</a:t>
            </a:r>
            <a:endParaRPr lang="fi-FI" sz="1400" dirty="0"/>
          </a:p>
        </p:txBody>
      </p:sp>
      <p:sp>
        <p:nvSpPr>
          <p:cNvPr id="48" name="AutoShape 38"/>
          <p:cNvSpPr>
            <a:spLocks noChangeArrowheads="1"/>
          </p:cNvSpPr>
          <p:nvPr/>
        </p:nvSpPr>
        <p:spPr bwMode="auto">
          <a:xfrm>
            <a:off x="2133036" y="3966351"/>
            <a:ext cx="1854200" cy="239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TUKIPALVELU</a:t>
            </a:r>
          </a:p>
        </p:txBody>
      </p:sp>
      <p:sp>
        <p:nvSpPr>
          <p:cNvPr id="49" name="AutoShape 38"/>
          <p:cNvSpPr>
            <a:spLocks noChangeArrowheads="1"/>
          </p:cNvSpPr>
          <p:nvPr/>
        </p:nvSpPr>
        <p:spPr bwMode="auto">
          <a:xfrm>
            <a:off x="2136211" y="4269710"/>
            <a:ext cx="1854200" cy="239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KOULUTUS</a:t>
            </a:r>
          </a:p>
        </p:txBody>
      </p:sp>
      <p:sp>
        <p:nvSpPr>
          <p:cNvPr id="45" name="AutoShape 37"/>
          <p:cNvSpPr>
            <a:spLocks noChangeArrowheads="1"/>
          </p:cNvSpPr>
          <p:nvPr/>
        </p:nvSpPr>
        <p:spPr bwMode="auto">
          <a:xfrm>
            <a:off x="4078166" y="3375025"/>
            <a:ext cx="2322660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 smtClean="0"/>
              <a:t>Sovelluskehitys,</a:t>
            </a:r>
          </a:p>
          <a:p>
            <a:pPr algn="ctr"/>
            <a:r>
              <a:rPr lang="fi-FI" sz="1200" b="1" dirty="0" smtClean="0"/>
              <a:t>vuorovaikutus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1032160" y="908050"/>
            <a:ext cx="37737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400" b="1" dirty="0"/>
              <a:t>Tiedon avaamisen ohjelma</a:t>
            </a:r>
            <a:endParaRPr lang="fi-FI" sz="1400" dirty="0"/>
          </a:p>
        </p:txBody>
      </p:sp>
      <p:sp>
        <p:nvSpPr>
          <p:cNvPr id="60" name="AutoShape 38"/>
          <p:cNvSpPr>
            <a:spLocks noChangeArrowheads="1"/>
          </p:cNvSpPr>
          <p:nvPr/>
        </p:nvSpPr>
        <p:spPr bwMode="auto">
          <a:xfrm>
            <a:off x="1552527" y="2424223"/>
            <a:ext cx="2200792" cy="3217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 err="1" smtClean="0"/>
              <a:t>Pilotointi</a:t>
            </a:r>
            <a:r>
              <a:rPr lang="fi-FI" sz="1200" b="1" dirty="0" smtClean="0"/>
              <a:t>, kokemukset</a:t>
            </a:r>
            <a:endParaRPr lang="fi-FI" sz="1200" b="1" dirty="0"/>
          </a:p>
        </p:txBody>
      </p:sp>
      <p:sp>
        <p:nvSpPr>
          <p:cNvPr id="61" name="AutoShape 38"/>
          <p:cNvSpPr>
            <a:spLocks noChangeArrowheads="1"/>
          </p:cNvSpPr>
          <p:nvPr/>
        </p:nvSpPr>
        <p:spPr bwMode="auto">
          <a:xfrm>
            <a:off x="1057559" y="1182687"/>
            <a:ext cx="4971127" cy="42282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 smtClean="0"/>
              <a:t>Kansallinen koordinointi</a:t>
            </a:r>
            <a:r>
              <a:rPr lang="fi-FI" sz="1200" b="1" dirty="0"/>
              <a:t>, toimintaperiaatteet</a:t>
            </a:r>
          </a:p>
        </p:txBody>
      </p:sp>
      <p:sp>
        <p:nvSpPr>
          <p:cNvPr id="63" name="AutoShape 38"/>
          <p:cNvSpPr>
            <a:spLocks noChangeArrowheads="1"/>
          </p:cNvSpPr>
          <p:nvPr/>
        </p:nvSpPr>
        <p:spPr bwMode="auto">
          <a:xfrm>
            <a:off x="1563012" y="2828261"/>
            <a:ext cx="2190459" cy="3206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 smtClean="0"/>
              <a:t>Ohjaus, seuranta</a:t>
            </a:r>
            <a:endParaRPr lang="fi-FI" sz="1200" b="1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1566703" y="2002465"/>
            <a:ext cx="2200792" cy="3217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/>
              <a:t>Käytännöt</a:t>
            </a:r>
          </a:p>
        </p:txBody>
      </p:sp>
      <p:sp>
        <p:nvSpPr>
          <p:cNvPr id="65" name="AutoShape 37"/>
          <p:cNvSpPr>
            <a:spLocks noChangeArrowheads="1"/>
          </p:cNvSpPr>
          <p:nvPr/>
        </p:nvSpPr>
        <p:spPr bwMode="auto">
          <a:xfrm>
            <a:off x="4102974" y="2751249"/>
            <a:ext cx="3329183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 smtClean="0"/>
              <a:t>Tekninen saavutettavuus,</a:t>
            </a:r>
          </a:p>
          <a:p>
            <a:pPr algn="ctr"/>
            <a:r>
              <a:rPr lang="fi-FI" sz="1200" b="1" dirty="0" smtClean="0"/>
              <a:t>kehitystarpeet</a:t>
            </a:r>
            <a:endParaRPr lang="fi-FI" sz="1200" b="1" dirty="0"/>
          </a:p>
        </p:txBody>
      </p:sp>
      <p:sp>
        <p:nvSpPr>
          <p:cNvPr id="66" name="AutoShape 37"/>
          <p:cNvSpPr>
            <a:spLocks noChangeArrowheads="1"/>
          </p:cNvSpPr>
          <p:nvPr/>
        </p:nvSpPr>
        <p:spPr bwMode="auto">
          <a:xfrm>
            <a:off x="4085254" y="2106207"/>
            <a:ext cx="3336298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 smtClean="0"/>
              <a:t>Tiedonhaku, </a:t>
            </a:r>
          </a:p>
          <a:p>
            <a:pPr algn="ctr"/>
            <a:r>
              <a:rPr lang="fi-FI" sz="1200" b="1" dirty="0" smtClean="0"/>
              <a:t>sovellukset</a:t>
            </a:r>
            <a:endParaRPr lang="fi-FI" sz="1200" b="1" dirty="0"/>
          </a:p>
        </p:txBody>
      </p:sp>
      <p:cxnSp>
        <p:nvCxnSpPr>
          <p:cNvPr id="71" name="AutoShape 25"/>
          <p:cNvCxnSpPr>
            <a:cxnSpLocks noChangeShapeType="1"/>
            <a:stCxn id="54" idx="3"/>
            <a:endCxn id="50" idx="3"/>
          </p:cNvCxnSpPr>
          <p:nvPr/>
        </p:nvCxnSpPr>
        <p:spPr bwMode="auto">
          <a:xfrm flipH="1">
            <a:off x="7974445" y="3727967"/>
            <a:ext cx="255845" cy="1614691"/>
          </a:xfrm>
          <a:prstGeom prst="bentConnector3">
            <a:avLst>
              <a:gd name="adj1" fmla="val -89351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74" name="AutoShape 25"/>
          <p:cNvCxnSpPr>
            <a:cxnSpLocks noChangeShapeType="1"/>
            <a:stCxn id="54" idx="3"/>
            <a:endCxn id="53" idx="3"/>
          </p:cNvCxnSpPr>
          <p:nvPr/>
        </p:nvCxnSpPr>
        <p:spPr bwMode="auto">
          <a:xfrm flipV="1">
            <a:off x="8230290" y="1554255"/>
            <a:ext cx="125857" cy="2173712"/>
          </a:xfrm>
          <a:prstGeom prst="bentConnector3">
            <a:avLst>
              <a:gd name="adj1" fmla="val 281635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6" name="Tekstikehys 3"/>
          <p:cNvSpPr txBox="1">
            <a:spLocks noChangeArrowheads="1"/>
          </p:cNvSpPr>
          <p:nvPr/>
        </p:nvSpPr>
        <p:spPr bwMode="auto">
          <a:xfrm rot="-2700000">
            <a:off x="-105483" y="623973"/>
            <a:ext cx="1981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LUONNOS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Yhteiset käytännöt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JHS Avointen tietoaineistojen käyttölupa on valmisteilla </a:t>
            </a:r>
          </a:p>
          <a:p>
            <a:r>
              <a:rPr lang="fi-FI" dirty="0" smtClean="0"/>
              <a:t>Tietovarantojen metatietomalli, </a:t>
            </a:r>
            <a:r>
              <a:rPr lang="fi-FI" dirty="0" err="1" smtClean="0"/>
              <a:t>dataportaalin</a:t>
            </a:r>
            <a:r>
              <a:rPr lang="fi-FI" dirty="0" smtClean="0"/>
              <a:t> suunnittelun yhteydessä, kansainvälinen yhteistyö</a:t>
            </a:r>
          </a:p>
          <a:p>
            <a:r>
              <a:rPr lang="fi-FI" dirty="0" smtClean="0"/>
              <a:t>Avointen tietoaineistojen viitearkkitehtuuri </a:t>
            </a:r>
            <a:r>
              <a:rPr lang="fi-FI" dirty="0" err="1" smtClean="0"/>
              <a:t>dataportaaliprojektin</a:t>
            </a:r>
            <a:r>
              <a:rPr lang="fi-FI" dirty="0" smtClean="0"/>
              <a:t> rinnalla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8.8.2013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Demokratia- ja kansalaisnäkökulman vahvistaminen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Yhteistyö avoimen tiedon ohjelman ja avoimen hallinnon hankkeen (OGP) kesken: avoimen tiedon ohjelma edistää avoimen hallinnon hankkeen ehdotuksia, jotka koskeva avointa tietoa</a:t>
            </a:r>
          </a:p>
          <a:p>
            <a:r>
              <a:rPr lang="fi-FI" dirty="0" smtClean="0"/>
              <a:t>Erityisenä haasteena päätöstiedon avaaminen koneluettavassa muodossa</a:t>
            </a:r>
          </a:p>
          <a:p>
            <a:r>
              <a:rPr lang="fi-FI" dirty="0" smtClean="0"/>
              <a:t>Kansalaisille näkymä omiin tietoihinsa (liittyy useisiin kehittämishankkeisiin)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8.8.2013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JulkICT –strategian linjaus</a:t>
            </a:r>
          </a:p>
          <a:p>
            <a:r>
              <a:rPr lang="fi-FI" dirty="0" smtClean="0"/>
              <a:t>Tutkimusosaaminen, avoin tiede ja opetus, </a:t>
            </a:r>
            <a:r>
              <a:rPr lang="fi-FI" dirty="0" err="1" smtClean="0"/>
              <a:t>OKM:n</a:t>
            </a:r>
            <a:r>
              <a:rPr lang="fi-FI" dirty="0" smtClean="0"/>
              <a:t> tutkimuksen tietoaineistot ja avoimen tiedon instrumentit –hanke</a:t>
            </a:r>
          </a:p>
          <a:p>
            <a:r>
              <a:rPr lang="fi-FI" dirty="0" smtClean="0"/>
              <a:t>Tarvitaan koulutusta avoimen datan, tiedon ja tietomassojen hyödyntämiseen laajasti yhteiskunnassa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8.8.2013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 ja ekosysteemi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900" y="1317625"/>
            <a:ext cx="7953375" cy="4745038"/>
          </a:xfrm>
        </p:spPr>
        <p:txBody>
          <a:bodyPr/>
          <a:lstStyle/>
          <a:p>
            <a:r>
              <a:rPr lang="fi-FI" sz="2800" dirty="0" smtClean="0"/>
              <a:t>Vuorovaikutus hallinnon, kolmannen sektorin, tutkijoiden ja yritysten kesken</a:t>
            </a:r>
          </a:p>
          <a:p>
            <a:r>
              <a:rPr lang="fi-FI" sz="2800" dirty="0" smtClean="0"/>
              <a:t>Julkishallinto mm. mukana Suomen Verkkodemokratiaseuran ja Forum </a:t>
            </a:r>
            <a:r>
              <a:rPr lang="fi-FI" sz="2800" dirty="0" err="1" smtClean="0"/>
              <a:t>Viriumin</a:t>
            </a:r>
            <a:r>
              <a:rPr lang="fi-FI" sz="2800" dirty="0" smtClean="0"/>
              <a:t> järjestämän Apps4Finland eli avoimen datan innovaatiokilpailun toteutuksessa ja Aalto-yliopiston </a:t>
            </a:r>
            <a:r>
              <a:rPr lang="fi-FI" sz="2800" dirty="0" err="1" smtClean="0"/>
              <a:t>Linked</a:t>
            </a:r>
            <a:r>
              <a:rPr lang="fi-FI" sz="2800" dirty="0" smtClean="0"/>
              <a:t> Data Finland –hankkeessa</a:t>
            </a:r>
          </a:p>
          <a:p>
            <a:r>
              <a:rPr lang="fi-FI" sz="2800" dirty="0" smtClean="0"/>
              <a:t>Suomella mahdollisuus päästä kehityksen kärkeen avoimen tiedon hyödyntämisen yhteistyössä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8.8.2013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Hallitusohjelman kärkihanke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smtClean="0"/>
              <a:t>Julkisen tiedon hyödyntämistä edistetään avaamalla julkisin varoin tuotettuja tietovarantoja kansalaisten ja yritysten käyttöön. Näin avataan markkinoita uusille palveluille ja liiketoimintamahdollisuuksille.</a:t>
            </a:r>
          </a:p>
          <a:p>
            <a:r>
              <a:rPr lang="fi-FI" sz="2400" smtClean="0"/>
              <a:t>VM, TEM, LVM, OKM</a:t>
            </a:r>
          </a:p>
          <a:p>
            <a:pPr>
              <a:buFont typeface="Wingdings" pitchFamily="2" charset="2"/>
              <a:buNone/>
            </a:pPr>
            <a:r>
              <a:rPr lang="fi-FI" sz="2400" smtClean="0"/>
              <a:t>	(Hallitusohjelman strateginen toimeenpanosuunnitelma: Strateginen painopistealue II: Kestävän talouskasvun, työllisyyden ja kilpailukyvyn vahvistaminen</a:t>
            </a:r>
            <a:r>
              <a:rPr lang="fi-FI" smtClean="0"/>
              <a:t>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E2E47A-E4EA-4FD9-B8F8-80EE1CCFE2A3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8D2182-D5CF-4635-9EB4-05E3B98CC8A3}" type="slidenum">
              <a:rPr lang="fi-FI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9219" name="Otsikko 33"/>
          <p:cNvSpPr>
            <a:spLocks noGrp="1"/>
          </p:cNvSpPr>
          <p:nvPr>
            <p:ph type="title" idx="4294967295"/>
          </p:nvPr>
        </p:nvSpPr>
        <p:spPr>
          <a:xfrm>
            <a:off x="587375" y="89853"/>
            <a:ext cx="7959725" cy="1008062"/>
          </a:xfrm>
        </p:spPr>
        <p:txBody>
          <a:bodyPr/>
          <a:lstStyle/>
          <a:p>
            <a:r>
              <a:rPr lang="fi-FI" sz="3200" b="1" dirty="0" smtClean="0"/>
              <a:t>Avoimen tiedon ohjelman organisoint</a:t>
            </a:r>
            <a:r>
              <a:rPr lang="fi-FI" b="1" dirty="0" smtClean="0"/>
              <a:t>i</a:t>
            </a:r>
          </a:p>
        </p:txBody>
      </p:sp>
      <p:sp>
        <p:nvSpPr>
          <p:cNvPr id="6" name="Suorakulmio 5"/>
          <p:cNvSpPr/>
          <p:nvPr/>
        </p:nvSpPr>
        <p:spPr>
          <a:xfrm>
            <a:off x="3355975" y="1069023"/>
            <a:ext cx="2427288" cy="72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200" dirty="0">
                <a:solidFill>
                  <a:srgbClr val="FFFFFF"/>
                </a:solidFill>
              </a:rPr>
              <a:t>ICT-2015 toimeenpanon seurantaryhmä</a:t>
            </a:r>
          </a:p>
        </p:txBody>
      </p:sp>
      <p:sp>
        <p:nvSpPr>
          <p:cNvPr id="8" name="Suorakulmio 7"/>
          <p:cNvSpPr/>
          <p:nvPr/>
        </p:nvSpPr>
        <p:spPr>
          <a:xfrm>
            <a:off x="748030" y="1068388"/>
            <a:ext cx="1901825" cy="688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HALKE</a:t>
            </a:r>
          </a:p>
        </p:txBody>
      </p:sp>
      <p:sp>
        <p:nvSpPr>
          <p:cNvPr id="9" name="Suorakulmio 8"/>
          <p:cNvSpPr/>
          <p:nvPr/>
        </p:nvSpPr>
        <p:spPr>
          <a:xfrm>
            <a:off x="6162675" y="1080135"/>
            <a:ext cx="1549400" cy="712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JUHTA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2947988" y="2586038"/>
            <a:ext cx="3284537" cy="72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Valmistelu- ja koordinointityöryhmä</a:t>
            </a:r>
          </a:p>
        </p:txBody>
      </p:sp>
      <p:sp>
        <p:nvSpPr>
          <p:cNvPr id="11" name="Ellipsi 10"/>
          <p:cNvSpPr/>
          <p:nvPr/>
        </p:nvSpPr>
        <p:spPr>
          <a:xfrm>
            <a:off x="238125" y="3364865"/>
            <a:ext cx="8631238" cy="2738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400" b="1" dirty="0">
                <a:solidFill>
                  <a:srgbClr val="FFFFFF"/>
                </a:solidFill>
              </a:rPr>
              <a:t>Yhteistyöverkosto</a:t>
            </a:r>
          </a:p>
        </p:txBody>
      </p:sp>
      <p:sp>
        <p:nvSpPr>
          <p:cNvPr id="12" name="Ellipsi 11"/>
          <p:cNvSpPr/>
          <p:nvPr/>
        </p:nvSpPr>
        <p:spPr>
          <a:xfrm>
            <a:off x="414338" y="4254500"/>
            <a:ext cx="252253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Yhteistyöohjelma 1</a:t>
            </a:r>
          </a:p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Esim. Avoimen hallinnon hanke</a:t>
            </a:r>
          </a:p>
        </p:txBody>
      </p:sp>
      <p:sp>
        <p:nvSpPr>
          <p:cNvPr id="13" name="Ellipsi 12"/>
          <p:cNvSpPr/>
          <p:nvPr/>
        </p:nvSpPr>
        <p:spPr>
          <a:xfrm>
            <a:off x="4191000" y="3488267"/>
            <a:ext cx="2395538" cy="1026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Asiantuntijaryhmä :</a:t>
            </a:r>
          </a:p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Esim. </a:t>
            </a:r>
            <a:r>
              <a:rPr lang="fi-FI" sz="1400" dirty="0" smtClean="0">
                <a:solidFill>
                  <a:srgbClr val="FFFFFF"/>
                </a:solidFill>
              </a:rPr>
              <a:t>Avointen tietoaineistojen käyttölupa</a:t>
            </a:r>
            <a:endParaRPr lang="fi-FI" sz="1400" dirty="0">
              <a:solidFill>
                <a:srgbClr val="FFFFFF"/>
              </a:solidFill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2697798" y="3815398"/>
            <a:ext cx="1271587" cy="750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Projekti </a:t>
            </a:r>
          </a:p>
        </p:txBody>
      </p:sp>
      <p:sp>
        <p:nvSpPr>
          <p:cNvPr id="15" name="Ellipsi 14"/>
          <p:cNvSpPr/>
          <p:nvPr/>
        </p:nvSpPr>
        <p:spPr>
          <a:xfrm>
            <a:off x="6960553" y="4311015"/>
            <a:ext cx="1781175" cy="68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Asiantuntija-ryhmä </a:t>
            </a:r>
          </a:p>
        </p:txBody>
      </p:sp>
      <p:cxnSp>
        <p:nvCxnSpPr>
          <p:cNvPr id="17" name="Suora yhdysviiva 16"/>
          <p:cNvCxnSpPr/>
          <p:nvPr/>
        </p:nvCxnSpPr>
        <p:spPr>
          <a:xfrm>
            <a:off x="1560513" y="4241800"/>
            <a:ext cx="2960687" cy="1611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>
            <a:stCxn id="13" idx="0"/>
            <a:endCxn id="11" idx="4"/>
          </p:cNvCxnSpPr>
          <p:nvPr/>
        </p:nvCxnSpPr>
        <p:spPr>
          <a:xfrm flipH="1">
            <a:off x="4553744" y="3488267"/>
            <a:ext cx="835025" cy="2615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>
            <a:off x="3246120" y="3784283"/>
            <a:ext cx="1089025" cy="214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>
            <a:off x="4553744" y="4333875"/>
            <a:ext cx="3354547" cy="178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>
            <a:stCxn id="10" idx="2"/>
            <a:endCxn id="11" idx="0"/>
          </p:cNvCxnSpPr>
          <p:nvPr/>
        </p:nvCxnSpPr>
        <p:spPr>
          <a:xfrm flipH="1">
            <a:off x="4553744" y="3314700"/>
            <a:ext cx="36513" cy="50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i 35"/>
          <p:cNvSpPr/>
          <p:nvPr/>
        </p:nvSpPr>
        <p:spPr>
          <a:xfrm>
            <a:off x="320674" y="2363788"/>
            <a:ext cx="2117725" cy="1271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 err="1">
                <a:solidFill>
                  <a:srgbClr val="FFFFFF"/>
                </a:solidFill>
              </a:rPr>
              <a:t>JulkICT-Labs</a:t>
            </a:r>
            <a:endParaRPr lang="fi-FI" sz="14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fi-FI" sz="1400" dirty="0" smtClean="0">
                <a:solidFill>
                  <a:srgbClr val="FFFFFF"/>
                </a:solidFill>
              </a:rPr>
              <a:t>Palvelumuotoilupaja</a:t>
            </a:r>
            <a:endParaRPr lang="fi-FI" sz="1400" dirty="0">
              <a:solidFill>
                <a:srgbClr val="FFFFFF"/>
              </a:solidFill>
            </a:endParaRPr>
          </a:p>
        </p:txBody>
      </p:sp>
      <p:cxnSp>
        <p:nvCxnSpPr>
          <p:cNvPr id="38" name="Suora yhdysviiva 37"/>
          <p:cNvCxnSpPr>
            <a:stCxn id="36" idx="2"/>
            <a:endCxn id="10" idx="3"/>
          </p:cNvCxnSpPr>
          <p:nvPr/>
        </p:nvCxnSpPr>
        <p:spPr>
          <a:xfrm flipV="1">
            <a:off x="320674" y="2950369"/>
            <a:ext cx="5911851" cy="49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i 25"/>
          <p:cNvSpPr/>
          <p:nvPr/>
        </p:nvSpPr>
        <p:spPr>
          <a:xfrm>
            <a:off x="6691313" y="2354263"/>
            <a:ext cx="1965325" cy="1158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 err="1">
                <a:solidFill>
                  <a:srgbClr val="FFFFFF"/>
                </a:solidFill>
              </a:rPr>
              <a:t>Dataportaali-</a:t>
            </a:r>
            <a:endParaRPr lang="fi-FI" sz="14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projekti</a:t>
            </a:r>
          </a:p>
        </p:txBody>
      </p:sp>
      <p:cxnSp>
        <p:nvCxnSpPr>
          <p:cNvPr id="41" name="Suora yhdysviiva 40"/>
          <p:cNvCxnSpPr>
            <a:stCxn id="10" idx="3"/>
            <a:endCxn id="26" idx="2"/>
          </p:cNvCxnSpPr>
          <p:nvPr/>
        </p:nvCxnSpPr>
        <p:spPr>
          <a:xfrm flipV="1">
            <a:off x="6232525" y="2933700"/>
            <a:ext cx="458788" cy="1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/>
          <p:cNvCxnSpPr>
            <a:stCxn id="26" idx="4"/>
          </p:cNvCxnSpPr>
          <p:nvPr/>
        </p:nvCxnSpPr>
        <p:spPr>
          <a:xfrm flipH="1">
            <a:off x="6491288" y="3513138"/>
            <a:ext cx="1182687" cy="211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yhdysviiva 33"/>
          <p:cNvCxnSpPr>
            <a:stCxn id="36" idx="4"/>
            <a:endCxn id="11" idx="1"/>
          </p:cNvCxnSpPr>
          <p:nvPr/>
        </p:nvCxnSpPr>
        <p:spPr>
          <a:xfrm>
            <a:off x="1379537" y="3635375"/>
            <a:ext cx="122604" cy="13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i 90"/>
          <p:cNvSpPr/>
          <p:nvPr/>
        </p:nvSpPr>
        <p:spPr>
          <a:xfrm>
            <a:off x="4112895" y="4985385"/>
            <a:ext cx="118586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Projekti </a:t>
            </a:r>
          </a:p>
        </p:txBody>
      </p:sp>
      <p:sp>
        <p:nvSpPr>
          <p:cNvPr id="96" name="Ellipsi 95"/>
          <p:cNvSpPr/>
          <p:nvPr/>
        </p:nvSpPr>
        <p:spPr>
          <a:xfrm>
            <a:off x="2341880" y="5143500"/>
            <a:ext cx="17668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Asiantuntija-</a:t>
            </a:r>
          </a:p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Ryhmä </a:t>
            </a:r>
          </a:p>
        </p:txBody>
      </p:sp>
      <p:sp>
        <p:nvSpPr>
          <p:cNvPr id="9243" name="Tekstikehys 31"/>
          <p:cNvSpPr txBox="1">
            <a:spLocks noChangeArrowheads="1"/>
          </p:cNvSpPr>
          <p:nvPr/>
        </p:nvSpPr>
        <p:spPr bwMode="auto">
          <a:xfrm>
            <a:off x="6526848" y="3795078"/>
            <a:ext cx="12477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 b="1" dirty="0">
                <a:solidFill>
                  <a:srgbClr val="000000"/>
                </a:solidFill>
                <a:cs typeface="+mn-cs"/>
              </a:rPr>
              <a:t>Virastot</a:t>
            </a:r>
          </a:p>
          <a:p>
            <a:r>
              <a:rPr lang="fi-FI" sz="1600" b="1" dirty="0">
                <a:solidFill>
                  <a:srgbClr val="000000"/>
                </a:solidFill>
                <a:cs typeface="+mn-cs"/>
              </a:rPr>
              <a:t>ja laitokset</a:t>
            </a:r>
          </a:p>
        </p:txBody>
      </p:sp>
      <p:sp>
        <p:nvSpPr>
          <p:cNvPr id="9244" name="Tekstikehys 34"/>
          <p:cNvSpPr txBox="1">
            <a:spLocks noChangeArrowheads="1"/>
          </p:cNvSpPr>
          <p:nvPr/>
        </p:nvSpPr>
        <p:spPr bwMode="auto">
          <a:xfrm>
            <a:off x="5270818" y="5707698"/>
            <a:ext cx="8001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 b="1" dirty="0">
                <a:solidFill>
                  <a:srgbClr val="000000"/>
                </a:solidFill>
                <a:cs typeface="+mn-cs"/>
              </a:rPr>
              <a:t>Kunnat</a:t>
            </a:r>
          </a:p>
        </p:txBody>
      </p:sp>
      <p:sp>
        <p:nvSpPr>
          <p:cNvPr id="9245" name="Tekstikehys 38"/>
          <p:cNvSpPr txBox="1">
            <a:spLocks noChangeArrowheads="1"/>
          </p:cNvSpPr>
          <p:nvPr/>
        </p:nvSpPr>
        <p:spPr bwMode="auto">
          <a:xfrm>
            <a:off x="2774950" y="3581400"/>
            <a:ext cx="162401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 b="1">
                <a:solidFill>
                  <a:srgbClr val="000000"/>
                </a:solidFill>
                <a:cs typeface="+mn-cs"/>
              </a:rPr>
              <a:t>Kehittäjäyhteisöt</a:t>
            </a:r>
          </a:p>
        </p:txBody>
      </p:sp>
      <p:sp>
        <p:nvSpPr>
          <p:cNvPr id="9246" name="Tekstikehys 42"/>
          <p:cNvSpPr txBox="1">
            <a:spLocks noChangeArrowheads="1"/>
          </p:cNvSpPr>
          <p:nvPr/>
        </p:nvSpPr>
        <p:spPr bwMode="auto">
          <a:xfrm>
            <a:off x="1485900" y="3857625"/>
            <a:ext cx="941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 b="1">
                <a:solidFill>
                  <a:srgbClr val="000000"/>
                </a:solidFill>
                <a:cs typeface="+mn-cs"/>
              </a:rPr>
              <a:t>Yritykset</a:t>
            </a:r>
          </a:p>
        </p:txBody>
      </p:sp>
      <p:sp>
        <p:nvSpPr>
          <p:cNvPr id="9247" name="Tekstikehys 49"/>
          <p:cNvSpPr txBox="1">
            <a:spLocks noChangeArrowheads="1"/>
          </p:cNvSpPr>
          <p:nvPr/>
        </p:nvSpPr>
        <p:spPr bwMode="auto">
          <a:xfrm>
            <a:off x="6870065" y="5063490"/>
            <a:ext cx="1430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 b="1" dirty="0">
                <a:solidFill>
                  <a:srgbClr val="000000"/>
                </a:solidFill>
                <a:cs typeface="+mn-cs"/>
              </a:rPr>
              <a:t>Tutkijayhteisöt</a:t>
            </a:r>
          </a:p>
        </p:txBody>
      </p:sp>
      <p:sp>
        <p:nvSpPr>
          <p:cNvPr id="9248" name="Tekstikehys 52"/>
          <p:cNvSpPr txBox="1">
            <a:spLocks noChangeArrowheads="1"/>
          </p:cNvSpPr>
          <p:nvPr/>
        </p:nvSpPr>
        <p:spPr bwMode="auto">
          <a:xfrm>
            <a:off x="5315268" y="4983798"/>
            <a:ext cx="12858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 b="1" dirty="0">
                <a:solidFill>
                  <a:srgbClr val="000000"/>
                </a:solidFill>
                <a:cs typeface="+mn-cs"/>
              </a:rPr>
              <a:t>Yliopistot, </a:t>
            </a:r>
          </a:p>
          <a:p>
            <a:r>
              <a:rPr lang="fi-FI" sz="1400" b="1" dirty="0">
                <a:solidFill>
                  <a:srgbClr val="000000"/>
                </a:solidFill>
                <a:cs typeface="+mn-cs"/>
              </a:rPr>
              <a:t>oppilaitokset</a:t>
            </a:r>
          </a:p>
        </p:txBody>
      </p:sp>
      <p:sp>
        <p:nvSpPr>
          <p:cNvPr id="44" name="Pyöristetty suorakulmio 43"/>
          <p:cNvSpPr/>
          <p:nvPr/>
        </p:nvSpPr>
        <p:spPr>
          <a:xfrm>
            <a:off x="2941638" y="1997075"/>
            <a:ext cx="3284537" cy="468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400" dirty="0">
                <a:solidFill>
                  <a:srgbClr val="FFFFFF"/>
                </a:solidFill>
              </a:rPr>
              <a:t>Ohjausryhmä</a:t>
            </a:r>
          </a:p>
        </p:txBody>
      </p:sp>
      <p:cxnSp>
        <p:nvCxnSpPr>
          <p:cNvPr id="50" name="Suora yhdysviiva 49"/>
          <p:cNvCxnSpPr>
            <a:stCxn id="44" idx="0"/>
            <a:endCxn id="8" idx="2"/>
          </p:cNvCxnSpPr>
          <p:nvPr/>
        </p:nvCxnSpPr>
        <p:spPr>
          <a:xfrm flipH="1" flipV="1">
            <a:off x="1698943" y="1757363"/>
            <a:ext cx="2884964" cy="23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yhdysviiva 51"/>
          <p:cNvCxnSpPr>
            <a:stCxn id="44" idx="0"/>
            <a:endCxn id="6" idx="2"/>
          </p:cNvCxnSpPr>
          <p:nvPr/>
        </p:nvCxnSpPr>
        <p:spPr>
          <a:xfrm flipH="1" flipV="1">
            <a:off x="4569619" y="1796098"/>
            <a:ext cx="14288" cy="200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yhdysviiva 53"/>
          <p:cNvCxnSpPr>
            <a:stCxn id="44" idx="0"/>
            <a:endCxn id="9" idx="2"/>
          </p:cNvCxnSpPr>
          <p:nvPr/>
        </p:nvCxnSpPr>
        <p:spPr>
          <a:xfrm flipV="1">
            <a:off x="4583907" y="1792923"/>
            <a:ext cx="2353468" cy="204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yhdysviiva 57"/>
          <p:cNvCxnSpPr>
            <a:stCxn id="10" idx="0"/>
            <a:endCxn id="44" idx="2"/>
          </p:cNvCxnSpPr>
          <p:nvPr/>
        </p:nvCxnSpPr>
        <p:spPr>
          <a:xfrm flipH="1" flipV="1">
            <a:off x="4583113" y="2465388"/>
            <a:ext cx="6350" cy="12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5" name="Tekstikehys 70"/>
          <p:cNvSpPr txBox="1">
            <a:spLocks noChangeArrowheads="1"/>
          </p:cNvSpPr>
          <p:nvPr/>
        </p:nvSpPr>
        <p:spPr bwMode="auto">
          <a:xfrm>
            <a:off x="822325" y="5194300"/>
            <a:ext cx="16177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 b="1" dirty="0" smtClean="0">
                <a:solidFill>
                  <a:srgbClr val="000000"/>
                </a:solidFill>
                <a:cs typeface="+mn-cs"/>
              </a:rPr>
              <a:t>Kansalaisryhmät</a:t>
            </a:r>
            <a:endParaRPr lang="fi-FI" sz="1400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6" name="Tekstikehys 45"/>
          <p:cNvSpPr txBox="1"/>
          <p:nvPr/>
        </p:nvSpPr>
        <p:spPr>
          <a:xfrm>
            <a:off x="6092190" y="5474970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 smtClean="0">
                <a:solidFill>
                  <a:srgbClr val="000000"/>
                </a:solidFill>
                <a:cs typeface="+mn-cs"/>
              </a:rPr>
              <a:t>Intressiryhmät</a:t>
            </a:r>
            <a:endParaRPr lang="fi-FI" sz="1400" b="1" dirty="0">
              <a:solidFill>
                <a:srgbClr val="00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Avoimen tiedon ohjelma toteutetaan verkostomaisena yhteistyönä</a:t>
            </a:r>
          </a:p>
        </p:txBody>
      </p:sp>
      <p:sp>
        <p:nvSpPr>
          <p:cNvPr id="1741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2400" dirty="0" smtClean="0"/>
          </a:p>
          <a:p>
            <a:r>
              <a:rPr lang="fi-FI" sz="2400" dirty="0" smtClean="0"/>
              <a:t>Vastuuministeriöt VM, OKM, LVM, TEM</a:t>
            </a:r>
          </a:p>
          <a:p>
            <a:r>
              <a:rPr lang="fi-FI" sz="2400" dirty="0" smtClean="0"/>
              <a:t>Kaikki ministeriöt omilla toimialoillaan</a:t>
            </a:r>
          </a:p>
          <a:p>
            <a:r>
              <a:rPr lang="fi-FI" sz="2400" dirty="0" smtClean="0"/>
              <a:t>Valtion virastot ja laitokset</a:t>
            </a:r>
          </a:p>
          <a:p>
            <a:r>
              <a:rPr lang="fi-FI" sz="2400" dirty="0" smtClean="0"/>
              <a:t>Kunnat, Helsinki </a:t>
            </a:r>
            <a:r>
              <a:rPr lang="fi-FI" sz="2400" dirty="0" err="1" smtClean="0"/>
              <a:t>Region</a:t>
            </a:r>
            <a:r>
              <a:rPr lang="fi-FI" sz="2400" dirty="0" smtClean="0"/>
              <a:t> </a:t>
            </a:r>
            <a:r>
              <a:rPr lang="fi-FI" sz="2400" dirty="0" err="1" smtClean="0"/>
              <a:t>Infoshare</a:t>
            </a:r>
            <a:r>
              <a:rPr lang="fi-FI" sz="2400" dirty="0" smtClean="0"/>
              <a:t> HRI</a:t>
            </a:r>
          </a:p>
          <a:p>
            <a:r>
              <a:rPr lang="fi-FI" sz="2400" dirty="0" smtClean="0"/>
              <a:t>Yliopistot ja tutkimuslaitokset, koulutuslaitokset</a:t>
            </a:r>
          </a:p>
          <a:p>
            <a:r>
              <a:rPr lang="fi-FI" sz="2400" dirty="0" smtClean="0"/>
              <a:t>Kehittäjäyritykset ja –yhteisöt</a:t>
            </a:r>
          </a:p>
          <a:p>
            <a:r>
              <a:rPr lang="fi-FI" sz="2400" dirty="0" smtClean="0"/>
              <a:t>Kansalaisyhteisöt</a:t>
            </a:r>
          </a:p>
          <a:p>
            <a:r>
              <a:rPr lang="fi-FI" sz="2400" dirty="0" smtClean="0"/>
              <a:t>Tutkijayhteisöt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C30B0-D752-42BD-BE9B-FC06937AFAB0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5"/>
          <p:cNvSpPr>
            <a:spLocks noGrp="1"/>
          </p:cNvSpPr>
          <p:nvPr>
            <p:ph type="title"/>
          </p:nvPr>
        </p:nvSpPr>
        <p:spPr>
          <a:xfrm>
            <a:off x="587375" y="234950"/>
            <a:ext cx="7959725" cy="1008063"/>
          </a:xfrm>
        </p:spPr>
        <p:txBody>
          <a:bodyPr/>
          <a:lstStyle/>
          <a:p>
            <a:r>
              <a:rPr lang="fi-FI" sz="3200" dirty="0" smtClean="0"/>
              <a:t>Yhteistyö ja vuorovaikutus avointa tietoa edistävien </a:t>
            </a:r>
            <a:br>
              <a:rPr lang="fi-FI" sz="3200" dirty="0" smtClean="0"/>
            </a:br>
            <a:r>
              <a:rPr lang="fi-FI" sz="3200" dirty="0" smtClean="0"/>
              <a:t>ohjelmien ja hankkeiden kesken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4A5552-E073-40E5-8848-29B48C0C99A3}" type="slidenum">
              <a:rPr lang="fi-FI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fi-FI">
              <a:solidFill>
                <a:srgbClr val="FFFFFF"/>
              </a:solidFill>
            </a:endParaRPr>
          </a:p>
        </p:txBody>
      </p:sp>
      <p:graphicFrame>
        <p:nvGraphicFramePr>
          <p:cNvPr id="3" name="Kaaviokuva 2"/>
          <p:cNvGraphicFramePr/>
          <p:nvPr/>
        </p:nvGraphicFramePr>
        <p:xfrm>
          <a:off x="462227" y="1419034"/>
          <a:ext cx="8179358" cy="4671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i 4"/>
          <p:cNvSpPr/>
          <p:nvPr/>
        </p:nvSpPr>
        <p:spPr>
          <a:xfrm>
            <a:off x="397510" y="1348740"/>
            <a:ext cx="2057400" cy="1231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Alueiden ja kuntien ohjelmat ja hankkeet</a:t>
            </a:r>
            <a:endParaRPr lang="fi-FI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66D50-138F-4594-A4D8-F542B25C6D58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  <p:sp>
        <p:nvSpPr>
          <p:cNvPr id="25603" name="Otsikko 1"/>
          <p:cNvSpPr>
            <a:spLocks noGrp="1"/>
          </p:cNvSpPr>
          <p:nvPr>
            <p:ph type="title" idx="4294967295"/>
          </p:nvPr>
        </p:nvSpPr>
        <p:spPr>
          <a:xfrm>
            <a:off x="561975" y="234950"/>
            <a:ext cx="7959725" cy="1008063"/>
          </a:xfrm>
        </p:spPr>
        <p:txBody>
          <a:bodyPr/>
          <a:lstStyle/>
          <a:p>
            <a:r>
              <a:rPr lang="fi-FI" sz="2400" dirty="0" smtClean="0"/>
              <a:t>Vaikutusten ja riskien seuranta- ja arviointi</a:t>
            </a:r>
            <a:br>
              <a:rPr lang="fi-FI" sz="2400" dirty="0" smtClean="0"/>
            </a:br>
            <a:r>
              <a:rPr lang="fi-FI" sz="2400" dirty="0" smtClean="0"/>
              <a:t>- luodaan seuranta- ja arviointimalli ja mittaristo</a:t>
            </a:r>
          </a:p>
        </p:txBody>
      </p:sp>
      <p:sp>
        <p:nvSpPr>
          <p:cNvPr id="5" name="Kuusikulmio 4"/>
          <p:cNvSpPr/>
          <p:nvPr/>
        </p:nvSpPr>
        <p:spPr>
          <a:xfrm>
            <a:off x="3167063" y="3432175"/>
            <a:ext cx="2028825" cy="914400"/>
          </a:xfrm>
          <a:prstGeom prst="hexagon">
            <a:avLst/>
          </a:prstGeom>
          <a:solidFill>
            <a:srgbClr val="D58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Tulokset</a:t>
            </a:r>
          </a:p>
        </p:txBody>
      </p:sp>
      <p:sp>
        <p:nvSpPr>
          <p:cNvPr id="6" name="Kuusikulmio 5"/>
          <p:cNvSpPr/>
          <p:nvPr/>
        </p:nvSpPr>
        <p:spPr>
          <a:xfrm>
            <a:off x="1384300" y="2947988"/>
            <a:ext cx="2028825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dirty="0">
                <a:solidFill>
                  <a:schemeClr val="tx1"/>
                </a:solidFill>
              </a:rPr>
              <a:t>Talous</a:t>
            </a:r>
          </a:p>
        </p:txBody>
      </p:sp>
      <p:sp>
        <p:nvSpPr>
          <p:cNvPr id="8" name="Kuusikulmio 7"/>
          <p:cNvSpPr/>
          <p:nvPr/>
        </p:nvSpPr>
        <p:spPr>
          <a:xfrm>
            <a:off x="1377950" y="3883025"/>
            <a:ext cx="2028825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dirty="0">
                <a:solidFill>
                  <a:schemeClr val="tx1"/>
                </a:solidFill>
              </a:rPr>
              <a:t>Tiedot</a:t>
            </a:r>
          </a:p>
        </p:txBody>
      </p:sp>
      <p:sp>
        <p:nvSpPr>
          <p:cNvPr id="9" name="Kuusikulmio 8"/>
          <p:cNvSpPr/>
          <p:nvPr/>
        </p:nvSpPr>
        <p:spPr>
          <a:xfrm>
            <a:off x="4962525" y="3902075"/>
            <a:ext cx="2028825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600" dirty="0">
                <a:solidFill>
                  <a:schemeClr val="tx1"/>
                </a:solidFill>
              </a:rPr>
              <a:t>Julkishallinnon toiminta</a:t>
            </a:r>
          </a:p>
        </p:txBody>
      </p:sp>
      <p:sp>
        <p:nvSpPr>
          <p:cNvPr id="10" name="Kuusikulmio 9"/>
          <p:cNvSpPr/>
          <p:nvPr/>
        </p:nvSpPr>
        <p:spPr>
          <a:xfrm>
            <a:off x="4956175" y="2995613"/>
            <a:ext cx="2028825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dirty="0">
                <a:solidFill>
                  <a:schemeClr val="tx1"/>
                </a:solidFill>
              </a:rPr>
              <a:t>Yhteiskunta</a:t>
            </a:r>
          </a:p>
        </p:txBody>
      </p:sp>
      <p:sp>
        <p:nvSpPr>
          <p:cNvPr id="25609" name="Tekstikehys 10"/>
          <p:cNvSpPr txBox="1">
            <a:spLocks noChangeArrowheads="1"/>
          </p:cNvSpPr>
          <p:nvPr/>
        </p:nvSpPr>
        <p:spPr bwMode="auto">
          <a:xfrm>
            <a:off x="981075" y="1868488"/>
            <a:ext cx="30273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800"/>
              <a:t>Kustannukset virastoille</a:t>
            </a:r>
          </a:p>
          <a:p>
            <a:r>
              <a:rPr lang="fi-FI" sz="1800"/>
              <a:t>Vaikutukset yritystoimintaan</a:t>
            </a:r>
          </a:p>
          <a:p>
            <a:r>
              <a:rPr lang="fi-FI" sz="1800"/>
              <a:t>Vaikutukset työpaikkoihin</a:t>
            </a:r>
          </a:p>
        </p:txBody>
      </p:sp>
      <p:sp>
        <p:nvSpPr>
          <p:cNvPr id="25610" name="Tekstikehys 11"/>
          <p:cNvSpPr txBox="1">
            <a:spLocks noChangeArrowheads="1"/>
          </p:cNvSpPr>
          <p:nvPr/>
        </p:nvSpPr>
        <p:spPr bwMode="auto">
          <a:xfrm>
            <a:off x="4465638" y="1697038"/>
            <a:ext cx="3148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800"/>
              <a:t>Uudet palvelut</a:t>
            </a:r>
          </a:p>
          <a:p>
            <a:r>
              <a:rPr lang="fi-FI" sz="1800"/>
              <a:t>Yhteiskunnallinen keskustelu</a:t>
            </a:r>
          </a:p>
          <a:p>
            <a:r>
              <a:rPr lang="fi-FI" sz="1800"/>
              <a:t>Kansalaisten osallistuminen</a:t>
            </a:r>
          </a:p>
          <a:p>
            <a:r>
              <a:rPr lang="fi-FI" sz="1800"/>
              <a:t>Päätöksenteon tietopohja</a:t>
            </a:r>
          </a:p>
        </p:txBody>
      </p:sp>
      <p:sp>
        <p:nvSpPr>
          <p:cNvPr id="25611" name="Tekstikehys 12"/>
          <p:cNvSpPr txBox="1">
            <a:spLocks noChangeArrowheads="1"/>
          </p:cNvSpPr>
          <p:nvPr/>
        </p:nvSpPr>
        <p:spPr bwMode="auto">
          <a:xfrm>
            <a:off x="4398963" y="4903788"/>
            <a:ext cx="32591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800"/>
              <a:t>Vaikutukset toimintaan</a:t>
            </a:r>
          </a:p>
          <a:p>
            <a:r>
              <a:rPr lang="fi-FI" sz="1800"/>
              <a:t>Vaikutukset henkilöstöön</a:t>
            </a:r>
          </a:p>
          <a:p>
            <a:r>
              <a:rPr lang="fi-FI" sz="1800"/>
              <a:t>Vaikutukset päällekkäisyyksiin</a:t>
            </a:r>
          </a:p>
        </p:txBody>
      </p:sp>
      <p:sp>
        <p:nvSpPr>
          <p:cNvPr id="25612" name="Tekstikehys 14"/>
          <p:cNvSpPr txBox="1">
            <a:spLocks noChangeArrowheads="1"/>
          </p:cNvSpPr>
          <p:nvPr/>
        </p:nvSpPr>
        <p:spPr bwMode="auto">
          <a:xfrm>
            <a:off x="1231900" y="4876800"/>
            <a:ext cx="22336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800"/>
              <a:t>Avatut tietovarannot</a:t>
            </a:r>
          </a:p>
          <a:p>
            <a:r>
              <a:rPr lang="fi-FI" sz="1800"/>
              <a:t>(laajuus ja sisältö)</a:t>
            </a:r>
          </a:p>
          <a:p>
            <a:r>
              <a:rPr lang="fi-FI" sz="1800"/>
              <a:t>Käyttömäärät</a:t>
            </a:r>
          </a:p>
          <a:p>
            <a:r>
              <a:rPr lang="fi-FI" sz="1800"/>
              <a:t>Tietojen laatu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596900" y="-209550"/>
            <a:ext cx="7959725" cy="1008063"/>
          </a:xfrm>
        </p:spPr>
        <p:txBody>
          <a:bodyPr/>
          <a:lstStyle/>
          <a:p>
            <a:r>
              <a:rPr lang="fi-FI" sz="2800" b="1" dirty="0" smtClean="0"/>
              <a:t>Avoimen tiedon ohjelma 2013-2015</a:t>
            </a:r>
            <a:endParaRPr lang="fi-FI" sz="2800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8.8.2013</a:t>
            </a:r>
            <a:endParaRPr lang="fi-FI" dirty="0"/>
          </a:p>
        </p:txBody>
      </p:sp>
      <p:sp>
        <p:nvSpPr>
          <p:cNvPr id="9" name="Viisikulmio 8"/>
          <p:cNvSpPr/>
          <p:nvPr/>
        </p:nvSpPr>
        <p:spPr>
          <a:xfrm>
            <a:off x="344170" y="556943"/>
            <a:ext cx="4152900" cy="774700"/>
          </a:xfrm>
          <a:prstGeom prst="homePlate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 smtClean="0">
                <a:solidFill>
                  <a:schemeClr val="tx1"/>
                </a:solidFill>
              </a:rPr>
              <a:t>Kansallinen </a:t>
            </a:r>
            <a:r>
              <a:rPr lang="fi-FI" sz="2000" dirty="0" err="1" smtClean="0">
                <a:solidFill>
                  <a:schemeClr val="tx1"/>
                </a:solidFill>
              </a:rPr>
              <a:t>dataportaali</a:t>
            </a:r>
            <a:r>
              <a:rPr lang="fi-FI" sz="2000" dirty="0" smtClean="0">
                <a:solidFill>
                  <a:schemeClr val="tx1"/>
                </a:solidFill>
              </a:rPr>
              <a:t> 02/2014</a:t>
            </a:r>
          </a:p>
          <a:p>
            <a:r>
              <a:rPr lang="fi-FI" sz="2000" dirty="0" smtClean="0">
                <a:solidFill>
                  <a:schemeClr val="tx1"/>
                </a:solidFill>
              </a:rPr>
              <a:t>(</a:t>
            </a:r>
            <a:r>
              <a:rPr lang="fi-FI" sz="2000" dirty="0" err="1" smtClean="0">
                <a:solidFill>
                  <a:schemeClr val="tx1"/>
                </a:solidFill>
              </a:rPr>
              <a:t>JulkiCTLab</a:t>
            </a:r>
            <a:r>
              <a:rPr lang="fi-FI" sz="2000" dirty="0" smtClean="0">
                <a:solidFill>
                  <a:schemeClr val="tx1"/>
                </a:solidFill>
              </a:rPr>
              <a:t> 2014)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2" name="Viisikulmio 11"/>
          <p:cNvSpPr/>
          <p:nvPr/>
        </p:nvSpPr>
        <p:spPr>
          <a:xfrm>
            <a:off x="350424" y="3641384"/>
            <a:ext cx="7848600" cy="774700"/>
          </a:xfrm>
          <a:prstGeom prst="homePlate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 err="1" smtClean="0">
                <a:solidFill>
                  <a:schemeClr val="tx1"/>
                </a:solidFill>
              </a:rPr>
              <a:t>PSI-direktiivin</a:t>
            </a:r>
            <a:r>
              <a:rPr lang="fi-FI" sz="2000" dirty="0" smtClean="0">
                <a:solidFill>
                  <a:schemeClr val="tx1"/>
                </a:solidFill>
              </a:rPr>
              <a:t> toimeenpano 			18.7.2015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3" name="Viisikulmio 12"/>
          <p:cNvSpPr/>
          <p:nvPr/>
        </p:nvSpPr>
        <p:spPr>
          <a:xfrm>
            <a:off x="366347" y="4407194"/>
            <a:ext cx="7835900" cy="774700"/>
          </a:xfrm>
          <a:prstGeom prst="homePlate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 smtClean="0">
                <a:solidFill>
                  <a:schemeClr val="tx1"/>
                </a:solidFill>
              </a:rPr>
              <a:t>Tietovarantojen avaaminen, linjausten, kehysvalmistelun ja </a:t>
            </a:r>
          </a:p>
          <a:p>
            <a:r>
              <a:rPr lang="fi-FI" sz="2000" dirty="0" err="1" smtClean="0">
                <a:solidFill>
                  <a:schemeClr val="tx1"/>
                </a:solidFill>
              </a:rPr>
              <a:t>PSI-direktiivin</a:t>
            </a:r>
            <a:r>
              <a:rPr lang="fi-FI" sz="2000" dirty="0" smtClean="0">
                <a:solidFill>
                  <a:schemeClr val="tx1"/>
                </a:solidFill>
              </a:rPr>
              <a:t> mukaisesti                  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4" name="Viisikulmio 13"/>
          <p:cNvSpPr/>
          <p:nvPr/>
        </p:nvSpPr>
        <p:spPr>
          <a:xfrm>
            <a:off x="347322" y="1297813"/>
            <a:ext cx="4479236" cy="774700"/>
          </a:xfrm>
          <a:prstGeom prst="homePlate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 smtClean="0">
                <a:solidFill>
                  <a:schemeClr val="tx1"/>
                </a:solidFill>
              </a:rPr>
              <a:t>JHS Avointen tietoaineistojen </a:t>
            </a:r>
          </a:p>
          <a:p>
            <a:r>
              <a:rPr lang="fi-FI" sz="2000" dirty="0" smtClean="0">
                <a:solidFill>
                  <a:schemeClr val="tx1"/>
                </a:solidFill>
              </a:rPr>
              <a:t>käyttölupa 		03/2014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5" name="Viisikulmio 14"/>
          <p:cNvSpPr/>
          <p:nvPr/>
        </p:nvSpPr>
        <p:spPr>
          <a:xfrm>
            <a:off x="346124" y="2867171"/>
            <a:ext cx="6197600" cy="774700"/>
          </a:xfrm>
          <a:prstGeom prst="homePlate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 smtClean="0">
                <a:solidFill>
                  <a:schemeClr val="tx1"/>
                </a:solidFill>
              </a:rPr>
              <a:t>Vaikutusten, hyötyjen ja riskien arviointimalli, tutkimushanke 				12/2014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6" name="Viisikulmio 15"/>
          <p:cNvSpPr/>
          <p:nvPr/>
        </p:nvSpPr>
        <p:spPr>
          <a:xfrm>
            <a:off x="347492" y="2083680"/>
            <a:ext cx="5172765" cy="774700"/>
          </a:xfrm>
          <a:prstGeom prst="homePlate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 smtClean="0">
                <a:solidFill>
                  <a:schemeClr val="tx1"/>
                </a:solidFill>
              </a:rPr>
              <a:t>Avointen tietoaineistojen </a:t>
            </a:r>
          </a:p>
          <a:p>
            <a:r>
              <a:rPr lang="fi-FI" sz="2000" dirty="0" smtClean="0">
                <a:solidFill>
                  <a:schemeClr val="tx1"/>
                </a:solidFill>
              </a:rPr>
              <a:t>viitearkkitehtuuri 		06/2014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" name="Viisikulmio 16"/>
          <p:cNvSpPr/>
          <p:nvPr/>
        </p:nvSpPr>
        <p:spPr>
          <a:xfrm>
            <a:off x="360680" y="5187950"/>
            <a:ext cx="8572500" cy="774700"/>
          </a:xfrm>
          <a:prstGeom prst="homePlate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 smtClean="0">
                <a:solidFill>
                  <a:schemeClr val="tx1"/>
                </a:solidFill>
              </a:rPr>
              <a:t>Demokratianäkökulmaa vahvistavat toimenpiteet		 jatkuvasti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" name="Viisikulmio 18"/>
          <p:cNvSpPr/>
          <p:nvPr/>
        </p:nvSpPr>
        <p:spPr>
          <a:xfrm>
            <a:off x="369019" y="5982750"/>
            <a:ext cx="8572500" cy="774700"/>
          </a:xfrm>
          <a:prstGeom prst="homePlate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 smtClean="0">
                <a:solidFill>
                  <a:schemeClr val="tx1"/>
                </a:solidFill>
              </a:rPr>
              <a:t>Avoimen tiedon yhteistyö, avoimen datan ekosysteemi,</a:t>
            </a:r>
          </a:p>
          <a:p>
            <a:r>
              <a:rPr lang="fi-FI" sz="2000" dirty="0" smtClean="0">
                <a:solidFill>
                  <a:schemeClr val="tx1"/>
                </a:solidFill>
              </a:rPr>
              <a:t>koulutus, viestintä					jatkuvasti</a:t>
            </a:r>
            <a:endParaRPr lang="fi-FI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D99DD0-4370-4DA9-9B3B-B57EBEB7642A}" type="slidenum">
              <a:rPr lang="fi-FI"/>
              <a:pPr>
                <a:defRPr/>
              </a:pPr>
              <a:t>25</a:t>
            </a:fld>
            <a:endParaRPr lang="fi-FI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-4763"/>
            <a:ext cx="7959725" cy="644526"/>
          </a:xfrm>
        </p:spPr>
        <p:txBody>
          <a:bodyPr/>
          <a:lstStyle/>
          <a:p>
            <a:pPr eaLnBrk="1" hangingPunct="1"/>
            <a:r>
              <a:rPr lang="fi-FI" sz="2800" b="1" dirty="0" smtClean="0"/>
              <a:t>Avoimen tiedon ohjelma 2013-2015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i-FI" smtClean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125413" y="582613"/>
          <a:ext cx="8881110" cy="5675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0915"/>
                <a:gridCol w="4460195"/>
              </a:tblGrid>
              <a:tr h="348444">
                <a:tc>
                  <a:txBody>
                    <a:bodyPr/>
                    <a:lstStyle/>
                    <a:p>
                      <a:r>
                        <a:rPr lang="fi-FI" dirty="0" smtClean="0"/>
                        <a:t>Toimenpide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Ajoitus</a:t>
                      </a:r>
                      <a:endParaRPr lang="fi-FI" dirty="0"/>
                    </a:p>
                  </a:txBody>
                  <a:tcPr/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PSI-direktiivin</a:t>
                      </a:r>
                      <a:r>
                        <a:rPr lang="fi-FI" baseline="0" dirty="0" smtClean="0"/>
                        <a:t> toimeenpano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18.7.2015</a:t>
                      </a:r>
                      <a:r>
                        <a:rPr lang="fi-FI" baseline="0" dirty="0" smtClean="0"/>
                        <a:t> mennessä (lainsäädäntö, asetukset)</a:t>
                      </a:r>
                      <a:endParaRPr lang="fi-FI" dirty="0"/>
                    </a:p>
                  </a:txBody>
                  <a:tcPr/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fi-FI" dirty="0" smtClean="0"/>
                        <a:t>Tietovarantojen avaaminen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Vaiheittain mahdollisimman nopeasti</a:t>
                      </a:r>
                      <a:endParaRPr lang="fi-FI" dirty="0"/>
                    </a:p>
                  </a:txBody>
                  <a:tcPr/>
                </a:tc>
              </a:tr>
              <a:tr h="871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Dataportaali</a:t>
                      </a:r>
                      <a:r>
                        <a:rPr lang="fi-FI" dirty="0" smtClean="0"/>
                        <a:t> ja digitaalisten palvelujen kehittämisympäristö/muotoilupaja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Dataportaali</a:t>
                      </a:r>
                      <a:r>
                        <a:rPr lang="fi-FI" dirty="0" smtClean="0"/>
                        <a:t> 02/2014</a:t>
                      </a:r>
                    </a:p>
                    <a:p>
                      <a:r>
                        <a:rPr lang="fi-FI" dirty="0" smtClean="0"/>
                        <a:t>JulkICT </a:t>
                      </a:r>
                      <a:r>
                        <a:rPr lang="fi-FI" dirty="0" err="1" smtClean="0"/>
                        <a:t>Lab</a:t>
                      </a:r>
                      <a:r>
                        <a:rPr lang="fi-FI" dirty="0" smtClean="0"/>
                        <a:t> 2014</a:t>
                      </a:r>
                      <a:endParaRPr lang="fi-FI" dirty="0"/>
                    </a:p>
                  </a:txBody>
                  <a:tcPr/>
                </a:tc>
              </a:tr>
              <a:tr h="871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Avointen</a:t>
                      </a:r>
                      <a:r>
                        <a:rPr lang="fi-FI" baseline="0" dirty="0" smtClean="0"/>
                        <a:t> tietoaineistojen </a:t>
                      </a:r>
                      <a:r>
                        <a:rPr lang="fi-FI" baseline="0" dirty="0" err="1" smtClean="0"/>
                        <a:t>JHS-käyttölupa</a:t>
                      </a:r>
                      <a:endParaRPr lang="fi-FI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 smtClean="0"/>
                        <a:t>Avoimen tiedon viitearkkitehtuuri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03/2014</a:t>
                      </a:r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11/2013-04/2014</a:t>
                      </a:r>
                      <a:endParaRPr lang="fi-FI" dirty="0"/>
                    </a:p>
                  </a:txBody>
                  <a:tcPr/>
                </a:tc>
              </a:tr>
              <a:tr h="921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Avoimen hallinnon kumppanuushankkeen toimenpiteet,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2013- 2015, demokratia</a:t>
                      </a:r>
                      <a:r>
                        <a:rPr lang="fi-FI" baseline="0" dirty="0" smtClean="0"/>
                        <a:t> ja kansalaisnäkökulman vahvistaminen</a:t>
                      </a:r>
                      <a:endParaRPr lang="fi-FI" dirty="0"/>
                    </a:p>
                  </a:txBody>
                  <a:tcPr/>
                </a:tc>
              </a:tr>
              <a:tr h="871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Vaikutusten, hyötyjen</a:t>
                      </a:r>
                      <a:r>
                        <a:rPr lang="fi-FI" baseline="0" dirty="0" smtClean="0"/>
                        <a:t> ja riskien</a:t>
                      </a:r>
                      <a:r>
                        <a:rPr lang="fi-FI" dirty="0" smtClean="0"/>
                        <a:t> arviointi-</a:t>
                      </a:r>
                      <a:r>
                        <a:rPr lang="fi-FI" baseline="0" dirty="0" smtClean="0"/>
                        <a:t> ja analysointimalli, tutkimushanke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2014</a:t>
                      </a:r>
                      <a:endParaRPr lang="fi-FI" dirty="0"/>
                    </a:p>
                  </a:txBody>
                  <a:tcPr/>
                </a:tc>
              </a:tr>
              <a:tr h="609778">
                <a:tc>
                  <a:txBody>
                    <a:bodyPr/>
                    <a:lstStyle/>
                    <a:p>
                      <a:r>
                        <a:rPr lang="fi-FI" dirty="0" smtClean="0"/>
                        <a:t>Avoimen</a:t>
                      </a:r>
                      <a:r>
                        <a:rPr lang="fi-FI" baseline="0" dirty="0" smtClean="0"/>
                        <a:t> datan, tiedon ja tietomassojen hyödyntäminen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Toimialakohtaiset ohjelmat,</a:t>
                      </a:r>
                      <a:r>
                        <a:rPr lang="fi-FI" baseline="0" dirty="0" smtClean="0"/>
                        <a:t> koulutus, innovaatiokilpailut, tapahtumat 2013-2015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 smtClean="0"/>
              <a:t> Tietoa avoimen tiedon ohjelmasta</a:t>
            </a:r>
            <a:br>
              <a:rPr lang="fi-FI" sz="2800" dirty="0" smtClean="0"/>
            </a:br>
            <a:r>
              <a:rPr lang="fi-FI" sz="2800" dirty="0" smtClean="0">
                <a:hlinkClick r:id="rId2"/>
              </a:rPr>
              <a:t>http://www.vm.fi/avointieto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 smtClean="0"/>
              <a:t>http: </a:t>
            </a:r>
            <a:r>
              <a:rPr lang="fi-FI" sz="2800" dirty="0" err="1" smtClean="0"/>
              <a:t>hare.vn.fi</a:t>
            </a:r>
            <a:r>
              <a:rPr lang="fi-FI" sz="2800" dirty="0" smtClean="0"/>
              <a:t> </a:t>
            </a:r>
            <a:br>
              <a:rPr lang="fi-FI" sz="2800" dirty="0" smtClean="0"/>
            </a:br>
            <a:r>
              <a:rPr lang="fi-FI" sz="2800" dirty="0" smtClean="0"/>
              <a:t/>
            </a:r>
            <a:br>
              <a:rPr lang="fi-FI" sz="2800" dirty="0" smtClean="0"/>
            </a:br>
            <a:endParaRPr lang="fi-F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0EA9D-43BF-4EE0-BA08-550B57CCDB8D}" type="slidenum">
              <a:rPr lang="fi-FI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smtClean="0"/>
              <a:t>Julkishallinnon tietovarantojen avaamisen linjauksia ja toimia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Valtioneuvoston periaatepäätös 3.3.2011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Hallitusohjelma 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Julkisin varoin tuotettujen tietovarantojen avaaminen kansalaisten ja yritysten käyttöön hallitusohjelman strategisen toimeenpanosuunnitelman kärkihankkeena, VN periaatepäätös 5.10.2011, vastuuministeriöt VM, TEM, LVM, OKM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EU:n avoimen datan strategia 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EU:n PSI (Public </a:t>
            </a:r>
            <a:r>
              <a:rPr lang="fi-FI" sz="1600" dirty="0" err="1" smtClean="0"/>
              <a:t>Sector</a:t>
            </a:r>
            <a:r>
              <a:rPr lang="fi-FI" sz="1600" dirty="0" smtClean="0"/>
              <a:t> </a:t>
            </a:r>
            <a:r>
              <a:rPr lang="fi-FI" sz="1600" dirty="0" err="1" smtClean="0"/>
              <a:t>Information</a:t>
            </a:r>
            <a:r>
              <a:rPr lang="fi-FI" sz="1600" dirty="0" smtClean="0"/>
              <a:t>) direktiivi ja sen muutos 2013 ja </a:t>
            </a:r>
            <a:r>
              <a:rPr lang="fi-FI" sz="1600" dirty="0" err="1" smtClean="0"/>
              <a:t>Inspire-direktiivi</a:t>
            </a:r>
            <a:endParaRPr lang="fi-FI" sz="1600" dirty="0" smtClean="0"/>
          </a:p>
          <a:p>
            <a:pPr eaLnBrk="1" hangingPunct="1">
              <a:lnSpc>
                <a:spcPct val="90000"/>
              </a:lnSpc>
            </a:pPr>
            <a:r>
              <a:rPr lang="fi-FI" sz="1600" dirty="0" err="1" smtClean="0"/>
              <a:t>Open</a:t>
            </a:r>
            <a:r>
              <a:rPr lang="fi-FI" sz="1600" dirty="0" smtClean="0"/>
              <a:t> </a:t>
            </a:r>
            <a:r>
              <a:rPr lang="fi-FI" sz="1600" dirty="0" err="1" smtClean="0"/>
              <a:t>Government</a:t>
            </a:r>
            <a:r>
              <a:rPr lang="fi-FI" sz="1600" dirty="0" smtClean="0"/>
              <a:t> </a:t>
            </a:r>
            <a:r>
              <a:rPr lang="fi-FI" sz="1600" dirty="0" err="1" smtClean="0"/>
              <a:t>Partnership</a:t>
            </a:r>
            <a:r>
              <a:rPr lang="fi-FI" sz="1600" dirty="0" smtClean="0"/>
              <a:t> – Avoimen hallinnon kumppanuushanke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Julkisen hallinnon ICT –strategia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Tietoluovutusten periaatteet ja käytännöt –raportin ehdotukset 2012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Kehysvalmistelu 2013-2016 ja 2014-2017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ICT2015 –työryhmän ehdotukset</a:t>
            </a:r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Eduskunnan tulevaisuusvaliokunnan visio 2030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600" dirty="0" smtClean="0"/>
          </a:p>
          <a:p>
            <a:pPr eaLnBrk="1" hangingPunct="1">
              <a:lnSpc>
                <a:spcPct val="90000"/>
              </a:lnSpc>
            </a:pPr>
            <a:r>
              <a:rPr lang="fi-FI" sz="1600" dirty="0" smtClean="0"/>
              <a:t>Taustalla myös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600" dirty="0" err="1" smtClean="0"/>
              <a:t>Open</a:t>
            </a:r>
            <a:r>
              <a:rPr lang="fi-FI" sz="1600" dirty="0" smtClean="0"/>
              <a:t> Data ja </a:t>
            </a:r>
            <a:r>
              <a:rPr lang="fi-FI" sz="1600" dirty="0" err="1" smtClean="0"/>
              <a:t>Linked</a:t>
            </a:r>
            <a:r>
              <a:rPr lang="fi-FI" sz="1600" dirty="0" smtClean="0"/>
              <a:t> </a:t>
            </a:r>
            <a:r>
              <a:rPr lang="fi-FI" sz="1600" dirty="0" err="1" smtClean="0"/>
              <a:t>Open</a:t>
            </a:r>
            <a:r>
              <a:rPr lang="fi-FI" sz="1600" dirty="0" smtClean="0"/>
              <a:t> Data – globaali kehitys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600" dirty="0" smtClean="0"/>
              <a:t>Big Data, julkishallinto katalysaattorina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40E6ED-9122-4CDC-B514-2CCBA42549A3}" type="slidenum">
              <a:rPr lang="fi-FI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dirty="0" smtClean="0"/>
              <a:t>Tietovarantojen avaamisen tavoitteet ja odotetut hyödyt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168400"/>
            <a:ext cx="7953375" cy="4745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000" b="1" dirty="0" smtClean="0"/>
              <a:t>Kansantaloudelliset hyödyt</a:t>
            </a:r>
          </a:p>
          <a:p>
            <a:pPr eaLnBrk="1" hangingPunct="1"/>
            <a:r>
              <a:rPr lang="fi-FI" sz="2000" dirty="0" smtClean="0"/>
              <a:t>Palvelujen raaka-ainetta, tuotekehityksen ja uuden liiketoiminnan mahdollisuuksia, sitä kautta uusia työpaikkoja ja innovatiivisempia palveluja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2000" b="1" dirty="0" smtClean="0"/>
              <a:t>Yhteiskunnan läpinäkyvyys ja demokratia</a:t>
            </a:r>
          </a:p>
          <a:p>
            <a:pPr eaLnBrk="1" hangingPunct="1"/>
            <a:r>
              <a:rPr lang="fi-FI" sz="2000" dirty="0" smtClean="0"/>
              <a:t>Lisää viranomaistoiminnan läpinäkyvyyttä</a:t>
            </a:r>
          </a:p>
          <a:p>
            <a:pPr eaLnBrk="1" hangingPunct="1"/>
            <a:r>
              <a:rPr lang="fi-FI" sz="2000" dirty="0" smtClean="0"/>
              <a:t>Kansalaisvaikuttamisen ja tiedonsaannin uusia mahdollisuuksia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2000" b="1" dirty="0" smtClean="0"/>
              <a:t>Hallinnon sisäinen tehokkuus</a:t>
            </a:r>
          </a:p>
          <a:p>
            <a:pPr eaLnBrk="1" hangingPunct="1"/>
            <a:r>
              <a:rPr lang="fi-FI" sz="2000" dirty="0" smtClean="0"/>
              <a:t>Parantaa hallinnon sisäistä tehokkuutta, tuottavuutta ja vaikuttavuutta sekä tietovarantojen näkyvyyttä. Luovutaan päällekkäisestä tietojen keruusta ja tuotannosta. Laajempi tietojen käyttö ja käyttäjäpalaute laadun parantajana.</a:t>
            </a:r>
          </a:p>
          <a:p>
            <a:pPr eaLnBrk="1" hangingPunct="1">
              <a:buNone/>
            </a:pPr>
            <a:r>
              <a:rPr lang="fi-FI" sz="2000" b="1" dirty="0" smtClean="0"/>
              <a:t>Koulutukselle ja tutkimukselle monipuolisia aineistoja</a:t>
            </a:r>
          </a:p>
          <a:p>
            <a:pPr eaLnBrk="1" hangingPunct="1"/>
            <a:endParaRPr lang="fi-FI" sz="2800" dirty="0" smtClean="0"/>
          </a:p>
          <a:p>
            <a:pPr eaLnBrk="1" hangingPunct="1"/>
            <a:endParaRPr lang="fi-FI" sz="2800" dirty="0" smtClean="0"/>
          </a:p>
          <a:p>
            <a:pPr eaLnBrk="1" hangingPunct="1"/>
            <a:endParaRPr lang="fi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Arvon luonti avoimen datan ja tiedon pohjalta (OECD 2013)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sz="2400" dirty="0" smtClean="0"/>
              <a:t>Parantaa hallinnon vastuullisuutta, läpinäkyvyyttä, vastaanottavaisuutta ja demokraattista kontrollia</a:t>
            </a:r>
          </a:p>
          <a:p>
            <a:pPr lvl="1"/>
            <a:r>
              <a:rPr lang="fi-FI" sz="2400" dirty="0" smtClean="0"/>
              <a:t>Edistää kansalaisten </a:t>
            </a:r>
            <a:r>
              <a:rPr lang="fi-FI" sz="2400" dirty="0" err="1" smtClean="0"/>
              <a:t>voimaannuttamista</a:t>
            </a:r>
            <a:r>
              <a:rPr lang="fi-FI" sz="2400" dirty="0" smtClean="0"/>
              <a:t>, osallistumista ja sitoutumista</a:t>
            </a:r>
          </a:p>
          <a:p>
            <a:pPr lvl="1"/>
            <a:r>
              <a:rPr lang="fi-FI" sz="2400" dirty="0" smtClean="0"/>
              <a:t>Kehittää uudenlaisia tiedon analysoinnin, tuottamisen ja kommunikoinnin virkamiestaitoja</a:t>
            </a:r>
          </a:p>
          <a:p>
            <a:pPr lvl="1"/>
            <a:r>
              <a:rPr lang="fi-FI" sz="2400" dirty="0" smtClean="0"/>
              <a:t>Vahvistaa hallinnon palveluiden innovatiivisuutta, tehokkuutta ja vaikuttavuutta</a:t>
            </a:r>
          </a:p>
          <a:p>
            <a:pPr lvl="1"/>
            <a:r>
              <a:rPr lang="fi-FI" sz="2400" dirty="0" smtClean="0"/>
              <a:t>Luo taloudellisia mahdollisuuksia yhteiskunnalle</a:t>
            </a:r>
          </a:p>
          <a:p>
            <a:pPr lvl="3"/>
            <a:r>
              <a:rPr lang="fi-FI" sz="2200" dirty="0" smtClean="0"/>
              <a:t>Avatuilla tietoaineistoilla saadaan lisäarvoa avoimen tieteen ja opetuksen kautta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pp.kk.vvvv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9C1FA-1443-4257-A1B2-9330B0A227B9}" type="slidenum">
              <a:rPr lang="fi-FI"/>
              <a:pPr>
                <a:defRPr/>
              </a:pPr>
              <a:t>6</a:t>
            </a:fld>
            <a:endParaRPr lang="fi-FI"/>
          </a:p>
        </p:txBody>
      </p:sp>
      <p:sp>
        <p:nvSpPr>
          <p:cNvPr id="5123" name="Otsikko 1"/>
          <p:cNvSpPr>
            <a:spLocks noGrp="1"/>
          </p:cNvSpPr>
          <p:nvPr>
            <p:ph type="title" idx="4294967295"/>
          </p:nvPr>
        </p:nvSpPr>
        <p:spPr>
          <a:xfrm>
            <a:off x="596900" y="234950"/>
            <a:ext cx="7959725" cy="703263"/>
          </a:xfrm>
        </p:spPr>
        <p:txBody>
          <a:bodyPr lIns="90000" tIns="46800" rIns="90000" bIns="46800" anchor="t"/>
          <a:lstStyle/>
          <a:p>
            <a:pPr eaLnBrk="1" hangingPunct="1"/>
            <a:r>
              <a:rPr lang="fi-FI" sz="3200" smtClean="0"/>
              <a:t>Data on avointa, kun se on uudelleenkäytettävissä</a:t>
            </a:r>
          </a:p>
        </p:txBody>
      </p:sp>
      <p:sp>
        <p:nvSpPr>
          <p:cNvPr id="5124" name="Sisällön paikkamerkki 2"/>
          <p:cNvSpPr>
            <a:spLocks noGrp="1"/>
          </p:cNvSpPr>
          <p:nvPr>
            <p:ph idx="4294967295"/>
          </p:nvPr>
        </p:nvSpPr>
        <p:spPr>
          <a:xfrm>
            <a:off x="596900" y="873125"/>
            <a:ext cx="7953375" cy="4745038"/>
          </a:xfrm>
        </p:spPr>
        <p:txBody>
          <a:bodyPr lIns="90000" tIns="46800" rIns="90000" bIns="46800"/>
          <a:lstStyle/>
          <a:p>
            <a:pPr marL="457200" indent="-457200" defTabSz="449263" eaLnBrk="1" hangingPunct="1">
              <a:buFont typeface="Arial" charset="0"/>
              <a:buAutoNum type="arabicPeriod"/>
            </a:pPr>
            <a:r>
              <a:rPr lang="fi-FI" sz="2800" b="1" dirty="0" smtClean="0">
                <a:solidFill>
                  <a:schemeClr val="tx2"/>
                </a:solidFill>
              </a:rPr>
              <a:t>laillisesti (lainsäädäntö, käyttöehdot)</a:t>
            </a:r>
            <a:endParaRPr lang="fi-FI" sz="2800" dirty="0" smtClean="0"/>
          </a:p>
          <a:p>
            <a:pPr marL="914400" lvl="1" indent="-457200" defTabSz="449263" eaLnBrk="1" hangingPunct="1"/>
            <a:r>
              <a:rPr lang="fi-FI" sz="2200" dirty="0" smtClean="0"/>
              <a:t>Data on avoimesti lisensoitu eli sen </a:t>
            </a:r>
            <a:br>
              <a:rPr lang="fi-FI" sz="2200" dirty="0" smtClean="0"/>
            </a:br>
            <a:r>
              <a:rPr lang="fi-FI" sz="2200" dirty="0" smtClean="0"/>
              <a:t>käyttöä ei rajoiteta käyttäjäryhmän </a:t>
            </a:r>
            <a:br>
              <a:rPr lang="fi-FI" sz="2200" dirty="0" smtClean="0"/>
            </a:br>
            <a:r>
              <a:rPr lang="fi-FI" sz="2200" dirty="0" smtClean="0"/>
              <a:t>tai käyttötarkoituksen mukaan.</a:t>
            </a:r>
          </a:p>
          <a:p>
            <a:pPr marL="457200" indent="-457200" defTabSz="449263" eaLnBrk="1" hangingPunct="1">
              <a:buFont typeface="Arial" charset="0"/>
              <a:buAutoNum type="arabicPeriod"/>
            </a:pPr>
            <a:r>
              <a:rPr lang="fi-FI" sz="2800" b="1" dirty="0" smtClean="0">
                <a:solidFill>
                  <a:schemeClr val="tx2"/>
                </a:solidFill>
              </a:rPr>
              <a:t>teknisesti (teknologia)</a:t>
            </a:r>
            <a:endParaRPr lang="fi-FI" sz="2800" dirty="0" smtClean="0"/>
          </a:p>
          <a:p>
            <a:pPr marL="914400" lvl="1" indent="-457200" defTabSz="449263" eaLnBrk="1" hangingPunct="1"/>
            <a:r>
              <a:rPr lang="fi-FI" sz="2200" dirty="0" smtClean="0"/>
              <a:t>Riittävän rakenteellisessa muodossa </a:t>
            </a:r>
            <a:br>
              <a:rPr lang="fi-FI" sz="2200" dirty="0" smtClean="0"/>
            </a:br>
            <a:r>
              <a:rPr lang="fi-FI" sz="2200" dirty="0" smtClean="0"/>
              <a:t>(koneluettava) ja avoimessa tiedosto-</a:t>
            </a:r>
            <a:br>
              <a:rPr lang="fi-FI" sz="2200" dirty="0" smtClean="0"/>
            </a:br>
            <a:r>
              <a:rPr lang="fi-FI" sz="2200" dirty="0" smtClean="0"/>
              <a:t>formaatissa oleva data on </a:t>
            </a:r>
            <a:r>
              <a:rPr lang="fi-FI" sz="2200" dirty="0" err="1" smtClean="0"/>
              <a:t>ladatta-</a:t>
            </a:r>
            <a:r>
              <a:rPr lang="fi-FI" sz="2200" dirty="0" smtClean="0"/>
              <a:t/>
            </a:r>
            <a:br>
              <a:rPr lang="fi-FI" sz="2200" dirty="0" smtClean="0"/>
            </a:br>
            <a:r>
              <a:rPr lang="fi-FI" sz="2200" dirty="0" err="1" smtClean="0"/>
              <a:t>vissa</a:t>
            </a:r>
            <a:r>
              <a:rPr lang="fi-FI" sz="2200" dirty="0" smtClean="0"/>
              <a:t> ilman rekisteröitymistä.</a:t>
            </a:r>
          </a:p>
          <a:p>
            <a:pPr marL="457200" indent="-457200" defTabSz="449263" eaLnBrk="1" hangingPunct="1">
              <a:buFont typeface="Arial" charset="0"/>
              <a:buAutoNum type="arabicPeriod"/>
            </a:pPr>
            <a:r>
              <a:rPr lang="fi-FI" sz="2800" b="1" dirty="0" smtClean="0">
                <a:solidFill>
                  <a:schemeClr val="tx2"/>
                </a:solidFill>
              </a:rPr>
              <a:t>maksutta (talous)</a:t>
            </a:r>
            <a:endParaRPr lang="fi-FI" sz="2800" dirty="0" smtClean="0"/>
          </a:p>
          <a:p>
            <a:pPr marL="914400" lvl="1" indent="-457200" defTabSz="449263" eaLnBrk="1" hangingPunct="1"/>
            <a:r>
              <a:rPr lang="fi-FI" sz="2200" dirty="0" smtClean="0"/>
              <a:t>Datan käytöstä ei peritä maksua.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094288" y="5767388"/>
            <a:ext cx="40405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800" dirty="0"/>
              <a:t>(Lähde: Avoimen datan </a:t>
            </a:r>
            <a:r>
              <a:rPr lang="fi-FI" sz="1800" dirty="0" smtClean="0"/>
              <a:t>foorumi 2012)</a:t>
            </a:r>
            <a:endParaRPr lang="fi-FI" sz="1800" dirty="0"/>
          </a:p>
        </p:txBody>
      </p:sp>
      <p:sp>
        <p:nvSpPr>
          <p:cNvPr id="6" name="Tekstikehys 5"/>
          <p:cNvSpPr txBox="1"/>
          <p:nvPr/>
        </p:nvSpPr>
        <p:spPr>
          <a:xfrm>
            <a:off x="5969000" y="3810000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smtClean="0"/>
              <a:t>l</a:t>
            </a:r>
            <a:endParaRPr lang="fi-FI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Avoimen tiedon ohjelma 2013-2015</a:t>
            </a:r>
          </a:p>
        </p:txBody>
      </p:sp>
      <p:sp>
        <p:nvSpPr>
          <p:cNvPr id="819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 smtClean="0"/>
              <a:t>Vauhditetaan julkisen hallinnon tiedon avaamista ja käytön lisäämistä. Puretaan tiedon käytön esteitä ja luodaan kannustimia ja edellytyksiä tiedon avaamiselle sekä sisältöjen ja palvelujen kehittämiselle. </a:t>
            </a:r>
          </a:p>
          <a:p>
            <a:r>
              <a:rPr lang="fi-FI" sz="1800" dirty="0" smtClean="0"/>
              <a:t>Osana ohjelmaa toteutetaan tietovarantojen löytämistä ja hyödyntämistä helpottava </a:t>
            </a:r>
            <a:r>
              <a:rPr lang="fi-FI" sz="1800" dirty="0" err="1" smtClean="0"/>
              <a:t>dataportaali</a:t>
            </a:r>
            <a:r>
              <a:rPr lang="fi-FI" sz="1800" dirty="0" smtClean="0"/>
              <a:t> ja avoimeen dataan perustuvien palvelujen kehittämisympäristö.</a:t>
            </a:r>
          </a:p>
          <a:p>
            <a:r>
              <a:rPr lang="fi-FI" sz="1800" dirty="0" smtClean="0"/>
              <a:t>Valtiovarainministeriö asettanut ohjausryhmän sekä koordinointi- ja valmisteluryhmän</a:t>
            </a:r>
          </a:p>
          <a:p>
            <a:r>
              <a:rPr lang="fi-FI" sz="1800" dirty="0" smtClean="0"/>
              <a:t>Muodostetaan yhteistyöverkosto. Ministeriöt omilla toimialoillaan kokoavia solmuja. </a:t>
            </a:r>
          </a:p>
          <a:p>
            <a:r>
              <a:rPr lang="fi-FI" sz="1800" dirty="0" smtClean="0"/>
              <a:t>Ohjelma kokoaa ja koordinoi toimenpiteitä, jotka </a:t>
            </a:r>
            <a:r>
              <a:rPr lang="fi-FI" sz="1800" dirty="0" err="1" smtClean="0"/>
              <a:t>vastuutetaan</a:t>
            </a:r>
            <a:r>
              <a:rPr lang="fi-FI" sz="1800" dirty="0" smtClean="0"/>
              <a:t> ja aikataulutetaan organisaatioille ja tehtäväkohtaisille ryhmille.</a:t>
            </a:r>
            <a:endParaRPr lang="fi-FI" dirty="0" smtClean="0"/>
          </a:p>
          <a:p>
            <a:pPr lvl="1"/>
            <a:endParaRPr lang="fi-FI" dirty="0" smtClean="0"/>
          </a:p>
          <a:p>
            <a:pPr>
              <a:buFont typeface="Wingdings" pitchFamily="2" charset="2"/>
              <a:buNone/>
            </a:pPr>
            <a:endParaRPr lang="fi-FI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036BF-B66B-4D70-9263-03354FD93B44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C760ED-4B69-4B12-97BF-17BE51C34CAD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11267" name="Otsikko 48"/>
          <p:cNvSpPr>
            <a:spLocks noGrp="1"/>
          </p:cNvSpPr>
          <p:nvPr>
            <p:ph type="title" idx="4294967295"/>
          </p:nvPr>
        </p:nvSpPr>
        <p:spPr>
          <a:xfrm>
            <a:off x="682625" y="0"/>
            <a:ext cx="7959725" cy="1008063"/>
          </a:xfrm>
        </p:spPr>
        <p:txBody>
          <a:bodyPr/>
          <a:lstStyle/>
          <a:p>
            <a:r>
              <a:rPr lang="fi-FI" b="1" dirty="0" smtClean="0"/>
              <a:t>Avoimen tiedon ohjelma 2013-2015</a:t>
            </a:r>
            <a:endParaRPr lang="fi-FI" b="1" dirty="0" smtClean="0">
              <a:solidFill>
                <a:srgbClr val="FF0000"/>
              </a:solidFill>
            </a:endParaRPr>
          </a:p>
        </p:txBody>
      </p:sp>
      <p:sp>
        <p:nvSpPr>
          <p:cNvPr id="11268" name="Ellipsi 4"/>
          <p:cNvSpPr>
            <a:spLocks noChangeArrowheads="1"/>
          </p:cNvSpPr>
          <p:nvPr/>
        </p:nvSpPr>
        <p:spPr bwMode="auto">
          <a:xfrm>
            <a:off x="685800" y="768350"/>
            <a:ext cx="2389188" cy="1360488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i-FI" sz="1200" b="1" dirty="0" smtClean="0"/>
          </a:p>
          <a:p>
            <a:pPr algn="ctr"/>
            <a:r>
              <a:rPr lang="fi-FI" sz="1200" b="1" dirty="0" smtClean="0"/>
              <a:t>Tietovarantojen </a:t>
            </a:r>
            <a:r>
              <a:rPr lang="fi-FI" sz="1200" b="1" dirty="0"/>
              <a:t>avaamisen </a:t>
            </a:r>
          </a:p>
          <a:p>
            <a:pPr algn="ctr"/>
            <a:r>
              <a:rPr lang="fi-FI" sz="1200" b="1" dirty="0" smtClean="0"/>
              <a:t>Periaatteet ja kriteerit, </a:t>
            </a:r>
          </a:p>
          <a:p>
            <a:pPr algn="ctr"/>
            <a:r>
              <a:rPr lang="fi-FI" sz="1200" b="1" dirty="0" smtClean="0"/>
              <a:t>lainsäädäntö,</a:t>
            </a:r>
          </a:p>
          <a:p>
            <a:pPr algn="ctr"/>
            <a:r>
              <a:rPr lang="fi-FI" sz="1200" b="1" dirty="0" smtClean="0"/>
              <a:t>taloussuunnittelu,</a:t>
            </a:r>
          </a:p>
          <a:p>
            <a:pPr algn="ctr"/>
            <a:r>
              <a:rPr lang="fi-FI" sz="1200" b="1" dirty="0" smtClean="0"/>
              <a:t>ohjeistus</a:t>
            </a:r>
          </a:p>
          <a:p>
            <a:pPr algn="ctr"/>
            <a:endParaRPr lang="fi-FI" sz="1200" b="1" dirty="0"/>
          </a:p>
        </p:txBody>
      </p:sp>
      <p:sp>
        <p:nvSpPr>
          <p:cNvPr id="11269" name="Ellipsi 6"/>
          <p:cNvSpPr>
            <a:spLocks noChangeArrowheads="1"/>
          </p:cNvSpPr>
          <p:nvPr/>
        </p:nvSpPr>
        <p:spPr bwMode="auto">
          <a:xfrm>
            <a:off x="227013" y="2178050"/>
            <a:ext cx="1970087" cy="1066800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Datan käytön </a:t>
            </a:r>
          </a:p>
          <a:p>
            <a:pPr algn="ctr"/>
            <a:r>
              <a:rPr lang="fi-FI" sz="1200" b="1"/>
              <a:t>edistäminen</a:t>
            </a:r>
          </a:p>
        </p:txBody>
      </p:sp>
      <p:sp>
        <p:nvSpPr>
          <p:cNvPr id="11270" name="Ellipsi 7"/>
          <p:cNvSpPr>
            <a:spLocks noChangeArrowheads="1"/>
          </p:cNvSpPr>
          <p:nvPr/>
        </p:nvSpPr>
        <p:spPr bwMode="auto">
          <a:xfrm>
            <a:off x="3486150" y="933450"/>
            <a:ext cx="1803400" cy="914400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/>
              <a:t>Tietovarantojen </a:t>
            </a:r>
          </a:p>
          <a:p>
            <a:pPr algn="ctr"/>
            <a:r>
              <a:rPr lang="fi-FI" sz="1200" b="1" dirty="0"/>
              <a:t>avaamisen  prosessi</a:t>
            </a:r>
          </a:p>
          <a:p>
            <a:pPr algn="ctr"/>
            <a:r>
              <a:rPr lang="fi-FI" sz="1200" b="1" dirty="0" smtClean="0"/>
              <a:t>virastoissa</a:t>
            </a:r>
            <a:endParaRPr lang="fi-FI" sz="1200" b="1" dirty="0"/>
          </a:p>
        </p:txBody>
      </p:sp>
      <p:sp>
        <p:nvSpPr>
          <p:cNvPr id="11271" name="Ellipsi 8"/>
          <p:cNvSpPr>
            <a:spLocks noChangeArrowheads="1"/>
          </p:cNvSpPr>
          <p:nvPr/>
        </p:nvSpPr>
        <p:spPr bwMode="auto">
          <a:xfrm>
            <a:off x="5370513" y="1277938"/>
            <a:ext cx="2582862" cy="1039812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Datan avaamista, löytämistä </a:t>
            </a:r>
          </a:p>
          <a:p>
            <a:pPr algn="ctr"/>
            <a:r>
              <a:rPr lang="fi-FI" sz="1200" b="1"/>
              <a:t>ja käyttämistä tukevat rakenteet, </a:t>
            </a:r>
          </a:p>
          <a:p>
            <a:pPr algn="ctr"/>
            <a:r>
              <a:rPr lang="fi-FI" sz="1200" b="1"/>
              <a:t>palvelut ja käytännöt</a:t>
            </a:r>
          </a:p>
        </p:txBody>
      </p:sp>
      <p:sp>
        <p:nvSpPr>
          <p:cNvPr id="11272" name="Ellipsi 9"/>
          <p:cNvSpPr>
            <a:spLocks noChangeArrowheads="1"/>
          </p:cNvSpPr>
          <p:nvPr/>
        </p:nvSpPr>
        <p:spPr bwMode="auto">
          <a:xfrm>
            <a:off x="6605588" y="2413000"/>
            <a:ext cx="1943100" cy="1112838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/>
              <a:t>Koulutus, osaamisen</a:t>
            </a:r>
          </a:p>
          <a:p>
            <a:pPr algn="ctr"/>
            <a:r>
              <a:rPr lang="fi-FI" sz="1200" b="1"/>
              <a:t>edistäminen</a:t>
            </a:r>
          </a:p>
        </p:txBody>
      </p:sp>
      <p:sp>
        <p:nvSpPr>
          <p:cNvPr id="11273" name="Ellipsi 10"/>
          <p:cNvSpPr>
            <a:spLocks noChangeArrowheads="1"/>
          </p:cNvSpPr>
          <p:nvPr/>
        </p:nvSpPr>
        <p:spPr bwMode="auto">
          <a:xfrm>
            <a:off x="2687638" y="3713163"/>
            <a:ext cx="2144712" cy="1093787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/>
              <a:t>Tutkimus,</a:t>
            </a:r>
          </a:p>
          <a:p>
            <a:pPr algn="ctr"/>
            <a:r>
              <a:rPr lang="fi-FI" sz="1200" b="1" dirty="0"/>
              <a:t>kehitys ja </a:t>
            </a:r>
          </a:p>
          <a:p>
            <a:pPr algn="ctr"/>
            <a:r>
              <a:rPr lang="fi-FI" sz="1200" b="1" dirty="0"/>
              <a:t>innovaatiotoiminta</a:t>
            </a:r>
          </a:p>
        </p:txBody>
      </p:sp>
      <p:sp>
        <p:nvSpPr>
          <p:cNvPr id="11274" name="Ellipsi 11"/>
          <p:cNvSpPr>
            <a:spLocks noChangeArrowheads="1"/>
          </p:cNvSpPr>
          <p:nvPr/>
        </p:nvSpPr>
        <p:spPr bwMode="auto">
          <a:xfrm>
            <a:off x="606425" y="3362325"/>
            <a:ext cx="1943100" cy="1096963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200" b="1" dirty="0"/>
              <a:t>Vaikutusten </a:t>
            </a:r>
          </a:p>
          <a:p>
            <a:pPr algn="ctr"/>
            <a:r>
              <a:rPr lang="fi-FI" sz="1200" b="1" dirty="0"/>
              <a:t>seuranta ja </a:t>
            </a:r>
          </a:p>
          <a:p>
            <a:pPr algn="ctr"/>
            <a:r>
              <a:rPr lang="fi-FI" sz="1200" b="1" dirty="0"/>
              <a:t>arviointi</a:t>
            </a:r>
          </a:p>
        </p:txBody>
      </p:sp>
      <p:sp>
        <p:nvSpPr>
          <p:cNvPr id="11275" name="Pyöristetty suorakulmio 12"/>
          <p:cNvSpPr>
            <a:spLocks noChangeArrowheads="1"/>
          </p:cNvSpPr>
          <p:nvPr/>
        </p:nvSpPr>
        <p:spPr bwMode="auto">
          <a:xfrm>
            <a:off x="2968625" y="2112963"/>
            <a:ext cx="2698750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D58A24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600" b="1"/>
              <a:t>Avoimen tiedon ohjelman</a:t>
            </a:r>
          </a:p>
          <a:p>
            <a:pPr algn="ctr"/>
            <a:r>
              <a:rPr lang="fi-FI" sz="1600" b="1"/>
              <a:t>yhteistyöalueita</a:t>
            </a:r>
          </a:p>
        </p:txBody>
      </p:sp>
      <p:cxnSp>
        <p:nvCxnSpPr>
          <p:cNvPr id="15" name="Suora yhdysviiva 14"/>
          <p:cNvCxnSpPr>
            <a:stCxn id="11268" idx="4"/>
            <a:endCxn id="11275" idx="0"/>
          </p:cNvCxnSpPr>
          <p:nvPr/>
        </p:nvCxnSpPr>
        <p:spPr>
          <a:xfrm flipV="1">
            <a:off x="1881188" y="2112963"/>
            <a:ext cx="2436812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>
            <a:stCxn id="11270" idx="4"/>
            <a:endCxn id="11275" idx="0"/>
          </p:cNvCxnSpPr>
          <p:nvPr/>
        </p:nvCxnSpPr>
        <p:spPr>
          <a:xfrm flipH="1">
            <a:off x="4318000" y="1847850"/>
            <a:ext cx="69850" cy="265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>
            <a:stCxn id="11271" idx="4"/>
            <a:endCxn id="11275" idx="3"/>
          </p:cNvCxnSpPr>
          <p:nvPr/>
        </p:nvCxnSpPr>
        <p:spPr>
          <a:xfrm flipH="1">
            <a:off x="5667375" y="2317750"/>
            <a:ext cx="995363" cy="252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>
            <a:stCxn id="11272" idx="2"/>
            <a:endCxn id="11275" idx="2"/>
          </p:cNvCxnSpPr>
          <p:nvPr/>
        </p:nvCxnSpPr>
        <p:spPr>
          <a:xfrm flipH="1">
            <a:off x="4318000" y="2970213"/>
            <a:ext cx="2287588" cy="5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>
            <a:stCxn id="11275" idx="2"/>
            <a:endCxn id="11273" idx="0"/>
          </p:cNvCxnSpPr>
          <p:nvPr/>
        </p:nvCxnSpPr>
        <p:spPr>
          <a:xfrm flipH="1">
            <a:off x="3760788" y="3027363"/>
            <a:ext cx="557212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>
            <a:stCxn id="11275" idx="2"/>
            <a:endCxn id="11274" idx="7"/>
          </p:cNvCxnSpPr>
          <p:nvPr/>
        </p:nvCxnSpPr>
        <p:spPr>
          <a:xfrm flipH="1">
            <a:off x="2265363" y="3027363"/>
            <a:ext cx="2052637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/>
          <p:cNvCxnSpPr>
            <a:stCxn id="11275" idx="1"/>
            <a:endCxn id="11269" idx="4"/>
          </p:cNvCxnSpPr>
          <p:nvPr/>
        </p:nvCxnSpPr>
        <p:spPr>
          <a:xfrm flipH="1">
            <a:off x="1211263" y="2570163"/>
            <a:ext cx="1757362" cy="674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3" name="Tekstikehys 39"/>
          <p:cNvSpPr txBox="1">
            <a:spLocks noChangeArrowheads="1"/>
          </p:cNvSpPr>
          <p:nvPr/>
        </p:nvSpPr>
        <p:spPr bwMode="auto">
          <a:xfrm>
            <a:off x="5033963" y="3546475"/>
            <a:ext cx="3992562" cy="33543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200" b="1"/>
              <a:t>Tavoitteet:</a:t>
            </a:r>
            <a:r>
              <a:rPr lang="fi-FI" sz="1200"/>
              <a:t> </a:t>
            </a:r>
          </a:p>
          <a:p>
            <a:r>
              <a:rPr lang="fi-FI" sz="1200"/>
              <a:t>Julkishallinnon tuottamat julkiset tiedot ovat </a:t>
            </a:r>
          </a:p>
          <a:p>
            <a:r>
              <a:rPr lang="fi-FI" sz="1200"/>
              <a:t>hyödynnettävissä käyttökelpoisessa </a:t>
            </a:r>
          </a:p>
          <a:p>
            <a:r>
              <a:rPr lang="fi-FI" sz="1200"/>
              <a:t>ja koneluettavassa muodossa taloudellisesti ja </a:t>
            </a:r>
          </a:p>
          <a:p>
            <a:r>
              <a:rPr lang="fi-FI" sz="1200"/>
              <a:t>turvallisesti, ottaen huomioon yksityisyyden suoja</a:t>
            </a:r>
          </a:p>
          <a:p>
            <a:r>
              <a:rPr lang="fi-FI" sz="1200"/>
              <a:t>ja muut lainsäädäntöön perustuvat rajoitukset. </a:t>
            </a:r>
          </a:p>
          <a:p>
            <a:endParaRPr lang="fi-FI" sz="1200"/>
          </a:p>
          <a:p>
            <a:r>
              <a:rPr lang="fi-FI" sz="1200"/>
              <a:t>Keskeisimmät julkisen hallinnon tietovarannot ovat </a:t>
            </a:r>
          </a:p>
          <a:p>
            <a:r>
              <a:rPr lang="fi-FI" sz="1200"/>
              <a:t>avoimesti saatavilla verkossa ja niitä käytetään </a:t>
            </a:r>
          </a:p>
          <a:p>
            <a:r>
              <a:rPr lang="fi-FI" sz="1200"/>
              <a:t>laajasti ja monipuolisesti. </a:t>
            </a:r>
          </a:p>
          <a:p>
            <a:endParaRPr lang="fi-FI" sz="1200"/>
          </a:p>
          <a:p>
            <a:r>
              <a:rPr lang="fi-FI" sz="1200"/>
              <a:t>Puretaan tiedon käytön esteitä ja luodaan kannustimia </a:t>
            </a:r>
          </a:p>
          <a:p>
            <a:r>
              <a:rPr lang="fi-FI" sz="1200"/>
              <a:t>tiedon avaamiselle sekä palvelujen kehittäjäverkostojen </a:t>
            </a:r>
          </a:p>
          <a:p>
            <a:r>
              <a:rPr lang="fi-FI" sz="1200"/>
              <a:t>ja ekosysteemien työlle. </a:t>
            </a:r>
          </a:p>
          <a:p>
            <a:pPr>
              <a:buFont typeface="Wingdings" pitchFamily="2" charset="2"/>
              <a:buNone/>
            </a:pPr>
            <a:endParaRPr lang="fi-FI" sz="1600" i="1"/>
          </a:p>
          <a:p>
            <a:pPr>
              <a:buFont typeface="Wingdings" pitchFamily="2" charset="2"/>
              <a:buNone/>
            </a:pPr>
            <a:r>
              <a:rPr lang="fi-FI" sz="1600" i="1"/>
              <a:t>	</a:t>
            </a:r>
            <a:endParaRPr lang="fi-FI" sz="1600"/>
          </a:p>
          <a:p>
            <a:endParaRPr lang="fi-FI" sz="1200"/>
          </a:p>
        </p:txBody>
      </p:sp>
      <p:sp>
        <p:nvSpPr>
          <p:cNvPr id="11284" name="Tekstikehys 40"/>
          <p:cNvSpPr txBox="1">
            <a:spLocks noChangeArrowheads="1"/>
          </p:cNvSpPr>
          <p:nvPr/>
        </p:nvSpPr>
        <p:spPr bwMode="auto">
          <a:xfrm>
            <a:off x="247650" y="5291138"/>
            <a:ext cx="4575175" cy="6461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200" b="1" dirty="0"/>
              <a:t>Tehtävä: koordinoidaan ja vauhditetaan </a:t>
            </a:r>
          </a:p>
          <a:p>
            <a:r>
              <a:rPr lang="fi-FI" sz="1200" b="1" dirty="0"/>
              <a:t>julkisen hallinnon tiedon avaamiseen ja käytön lisäämiseen </a:t>
            </a:r>
          </a:p>
          <a:p>
            <a:r>
              <a:rPr lang="fi-FI" sz="1200" b="1" dirty="0"/>
              <a:t>tähtääviä toimenpiteitä.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Toimenpiteiden kohteet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Lainsäädännön kehittäminen</a:t>
            </a:r>
          </a:p>
          <a:p>
            <a:r>
              <a:rPr lang="fi-FI" sz="2800" dirty="0" smtClean="0"/>
              <a:t>Tietovarantojen hallittu avaaminen</a:t>
            </a:r>
          </a:p>
          <a:p>
            <a:r>
              <a:rPr lang="fi-FI" sz="2800" dirty="0" smtClean="0"/>
              <a:t>Rakenteet ja yhteiset palvelut</a:t>
            </a:r>
          </a:p>
          <a:p>
            <a:r>
              <a:rPr lang="fi-FI" sz="2800" dirty="0" smtClean="0"/>
              <a:t>Yhteiset käytännöt</a:t>
            </a:r>
          </a:p>
          <a:p>
            <a:r>
              <a:rPr lang="fi-FI" sz="2800" dirty="0" smtClean="0"/>
              <a:t>Demokratia- ja kansalaisnäkökulman vahvistaminen</a:t>
            </a:r>
          </a:p>
          <a:p>
            <a:r>
              <a:rPr lang="fi-FI" sz="2800" dirty="0" smtClean="0"/>
              <a:t>Osaaminen</a:t>
            </a:r>
          </a:p>
          <a:p>
            <a:r>
              <a:rPr lang="fi-FI" sz="2800" dirty="0" smtClean="0"/>
              <a:t>Yhteistyö ja ekosysteemi</a:t>
            </a:r>
          </a:p>
          <a:p>
            <a:r>
              <a:rPr lang="fi-FI" sz="2800" dirty="0" smtClean="0"/>
              <a:t>Vaikutusten arviointi ja seuranta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8.8.2013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M_esityspohja_suomi">
  <a:themeElements>
    <a:clrScheme name="Mukautettu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2F4E88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uo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Avoimen_tiedon_ohjelma</Template>
  <TotalTime>842</TotalTime>
  <Words>1446</Words>
  <Application>Microsoft Office PowerPoint</Application>
  <PresentationFormat>Näytössä katseltava diaesitys (4:3)</PresentationFormat>
  <Paragraphs>388</Paragraphs>
  <Slides>26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26</vt:i4>
      </vt:variant>
    </vt:vector>
  </HeadingPairs>
  <TitlesOfParts>
    <vt:vector size="29" baseType="lpstr">
      <vt:lpstr>Avoimen_tiedon_ohjelma</vt:lpstr>
      <vt:lpstr>1_VM_esityspohja_suomi</vt:lpstr>
      <vt:lpstr>7_Avoimen_tiedon_ohjelma</vt:lpstr>
      <vt:lpstr>Avoimen tiedon ohjelma 2013-2015 </vt:lpstr>
      <vt:lpstr>Hallitusohjelman kärkihanke</vt:lpstr>
      <vt:lpstr>Julkishallinnon tietovarantojen avaamisen linjauksia ja toimia</vt:lpstr>
      <vt:lpstr>Tietovarantojen avaamisen tavoitteet ja odotetut hyödyt</vt:lpstr>
      <vt:lpstr>Arvon luonti avoimen datan ja tiedon pohjalta (OECD 2013)</vt:lpstr>
      <vt:lpstr>Data on avointa, kun se on uudelleenkäytettävissä</vt:lpstr>
      <vt:lpstr>Avoimen tiedon ohjelma 2013-2015</vt:lpstr>
      <vt:lpstr>Avoimen tiedon ohjelma 2013-2015</vt:lpstr>
      <vt:lpstr>Toimenpiteiden kohteet</vt:lpstr>
      <vt:lpstr>Lainsäädännön kehittäminen: PSI (Public Sector Information) –direktiivin toimeenpano</vt:lpstr>
      <vt:lpstr>PSI-direktiivin keskeiset muutokset</vt:lpstr>
      <vt:lpstr>PSI-direktiivimuutoksen toimeenpano  ja sen valmistelu</vt:lpstr>
      <vt:lpstr>Tietovarantojen hallittu avaaminen</vt:lpstr>
      <vt:lpstr>Avoimen datan palvelu v. 0.9</vt:lpstr>
      <vt:lpstr>Dataportaali v. 0.9</vt:lpstr>
      <vt:lpstr>Yhteiset käytännöt</vt:lpstr>
      <vt:lpstr>Demokratia- ja kansalaisnäkökulman vahvistaminen</vt:lpstr>
      <vt:lpstr>Osaaminen</vt:lpstr>
      <vt:lpstr>Yhteistyö ja ekosysteemi</vt:lpstr>
      <vt:lpstr>Avoimen tiedon ohjelman organisointi</vt:lpstr>
      <vt:lpstr>Avoimen tiedon ohjelma toteutetaan verkostomaisena yhteistyönä</vt:lpstr>
      <vt:lpstr>Yhteistyö ja vuorovaikutus avointa tietoa edistävien  ohjelmien ja hankkeiden kesken</vt:lpstr>
      <vt:lpstr>Vaikutusten ja riskien seuranta- ja arviointi - luodaan seuranta- ja arviointimalli ja mittaristo</vt:lpstr>
      <vt:lpstr>Avoimen tiedon ohjelma 2013-2015</vt:lpstr>
      <vt:lpstr>Avoimen tiedon ohjelma 2013-2015</vt:lpstr>
      <vt:lpstr>   Tietoa avoimen tiedon ohjelmasta http://www.vm.fi/avointieto http: hare.vn.fi   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Avoimen tiedon ohjelma 2013-2015</dc:title>
  <dc:creator>vmkauhan</dc:creator>
  <cp:lastModifiedBy>vmkauhan</cp:lastModifiedBy>
  <cp:revision>45</cp:revision>
  <dcterms:created xsi:type="dcterms:W3CDTF">2013-06-12T10:34:48Z</dcterms:created>
  <dcterms:modified xsi:type="dcterms:W3CDTF">2013-09-02T11:06:59Z</dcterms:modified>
</cp:coreProperties>
</file>