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2" r:id="rId2"/>
    <p:sldMasterId id="2147483674" r:id="rId3"/>
    <p:sldMasterId id="2147483686" r:id="rId4"/>
    <p:sldMasterId id="2147483699" r:id="rId5"/>
  </p:sldMasterIdLst>
  <p:notesMasterIdLst>
    <p:notesMasterId r:id="rId7"/>
  </p:notesMasterIdLst>
  <p:handoutMasterIdLst>
    <p:handoutMasterId r:id="rId8"/>
  </p:handoutMasterIdLst>
  <p:sldIdLst>
    <p:sldId id="261" r:id="rId6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724D24"/>
    <a:srgbClr val="BE803C"/>
    <a:srgbClr val="D58A24"/>
    <a:srgbClr val="009900"/>
    <a:srgbClr val="3191A0"/>
    <a:srgbClr val="B20031"/>
    <a:srgbClr val="800032"/>
    <a:srgbClr val="EBEEF4"/>
    <a:srgbClr val="C2CBD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Normaali tyyl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2754" autoAdjust="0"/>
  </p:normalViewPr>
  <p:slideViewPr>
    <p:cSldViewPr snapToGrid="0" showGuides="1">
      <p:cViewPr>
        <p:scale>
          <a:sx n="80" d="100"/>
          <a:sy n="80" d="100"/>
        </p:scale>
        <p:origin x="-1570" y="-115"/>
      </p:cViewPr>
      <p:guideLst>
        <p:guide orient="horz" pos="3867"/>
        <p:guide orient="horz"/>
        <p:guide pos="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873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197" y="1"/>
            <a:ext cx="2945873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348"/>
            <a:ext cx="2945873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197" y="9429348"/>
            <a:ext cx="2945873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5C6B68-7EB5-4AAC-BF76-EE30F556A13D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873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7" y="1"/>
            <a:ext cx="2945873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7" y="4715474"/>
            <a:ext cx="5438783" cy="446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48"/>
            <a:ext cx="2945873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7" y="9429348"/>
            <a:ext cx="2945873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E3DF1-2733-4646-A791-CC462C72E75A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6505" name="Picture 9" descr="suo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3" y="377825"/>
            <a:ext cx="2136775" cy="1260475"/>
          </a:xfrm>
          <a:prstGeom prst="rect">
            <a:avLst/>
          </a:prstGeom>
          <a:noFill/>
        </p:spPr>
      </p:pic>
      <p:pic>
        <p:nvPicPr>
          <p:cNvPr id="106506" name="Picture 10" descr="ICT-logo_pyst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9963" y="385763"/>
            <a:ext cx="1285875" cy="7810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E55626-F18D-48A5-9EA5-0172DC0D107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9B0CD0-2E4E-4F90-88D7-8739A34701E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445F87-57A8-4911-852D-0040872CFF3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uo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3" y="377825"/>
            <a:ext cx="21367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ICT-logo_pyst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9963" y="385763"/>
            <a:ext cx="1285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C925-4318-49C6-8EEA-9EF455EB59DA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2CE11-D3C5-4851-A38C-84A3A0A3EF7C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4048A-0BF9-41E2-BD4E-4D739125414D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650B6-C7E5-4532-9516-A697E05E5824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9E44-ADBF-4D48-A1ED-A546651C90E4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8A9FD-59E8-4B41-A6C7-81F895827114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635DD8-06D5-4EE5-839F-98B6069FDC9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99919-A34B-42DB-8F13-DADC053E8637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EA2A-474E-4009-80BF-330EF9A56858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13E40-A384-4715-B4B1-6461C6BFAB2A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CA3EB-3774-44D4-B527-88AADA77C3FB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uo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3" y="377825"/>
            <a:ext cx="21367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ICT-logo_pyst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9963" y="385763"/>
            <a:ext cx="1285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E38B0-9B58-4E5D-8BD5-027FFE85FCB7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FC96-1B65-475C-8B5D-6BCB63DE16BA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C7F84-EA58-4D9B-94F4-C51608B8D846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71C8D-77ED-4ED6-A6ED-6CDB6E63E243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52B8D-0282-4174-8709-0E4F01F6A461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F7C606-BCD3-4377-A2F4-2AD100DF0BF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BEF0-419F-49E0-941D-68BA9920B055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A301F-C9F6-4557-B585-E7EDE9A5C3BF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0A64E-65CB-4240-8AFC-2B8503918034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F4172-1E0D-422D-82AF-DD12F6E41324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44974-9F68-40F4-A262-AAB0C53606A4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uo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3" y="377825"/>
            <a:ext cx="21367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ICT-logo_pyst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9963" y="385763"/>
            <a:ext cx="1285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D4335-6852-45FE-954F-11C639CD7161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A04B8-57C9-4F01-AC87-C574F4956BDD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80EE2-1E71-4CAF-A230-FF83621A754A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1CDF-EC47-4674-B8C8-18C40F350C47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047F8-1553-46D6-BCAA-680439D3C01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B0221-879D-40EA-9AD5-9B9F1B8B4620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4DAE3-E7DD-4632-8701-15C63BD7328E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3C4B7-BF7A-451D-A131-5DC5231227B0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3F0D-9ACF-407E-9298-753AFBDF27B6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8353-EB2B-4DAC-846F-96F3AD31216C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973A9-3C5B-4DA3-901E-ADEE7108FC0A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416675" y="1417638"/>
            <a:ext cx="2727325" cy="627062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5" name="Picture 2" descr="etusivu_kuva2"/>
          <p:cNvPicPr>
            <a:picLocks noChangeArrowheads="1"/>
          </p:cNvPicPr>
          <p:nvPr/>
        </p:nvPicPr>
        <p:blipFill>
          <a:blip r:embed="rId2" cstate="print"/>
          <a:srcRect l="8932" t="19112"/>
          <a:stretch>
            <a:fillRect/>
          </a:stretch>
        </p:blipFill>
        <p:spPr bwMode="auto">
          <a:xfrm>
            <a:off x="0" y="5151438"/>
            <a:ext cx="914400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417638"/>
            <a:ext cx="2047875" cy="627062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000" dirty="0">
              <a:solidFill>
                <a:srgbClr val="FFFFFF">
                  <a:lumMod val="65000"/>
                </a:srgbClr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36775" y="1076325"/>
            <a:ext cx="4870450" cy="1230313"/>
            <a:chOff x="2795631" y="1116531"/>
            <a:chExt cx="4870407" cy="1230544"/>
          </a:xfrm>
        </p:grpSpPr>
        <p:sp>
          <p:nvSpPr>
            <p:cNvPr id="8" name="TextBox 17"/>
            <p:cNvSpPr txBox="1">
              <a:spLocks noChangeArrowheads="1"/>
            </p:cNvSpPr>
            <p:nvPr userDrawn="1"/>
          </p:nvSpPr>
          <p:spPr bwMode="auto">
            <a:xfrm>
              <a:off x="6310325" y="1694489"/>
              <a:ext cx="1233477" cy="185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i-FI" sz="1200" b="1" smtClean="0">
                  <a:solidFill>
                    <a:srgbClr val="000000"/>
                  </a:solidFill>
                  <a:latin typeface="Arial Narrow" pitchFamily="34" charset="0"/>
                </a:rPr>
                <a:t>Käytettävyys. </a:t>
              </a:r>
            </a:p>
          </p:txBody>
        </p:sp>
        <p:sp>
          <p:nvSpPr>
            <p:cNvPr id="9" name="TextBox 18"/>
            <p:cNvSpPr txBox="1">
              <a:spLocks noChangeArrowheads="1"/>
            </p:cNvSpPr>
            <p:nvPr userDrawn="1"/>
          </p:nvSpPr>
          <p:spPr bwMode="auto">
            <a:xfrm>
              <a:off x="6310325" y="1940599"/>
              <a:ext cx="1233477" cy="184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i-FI" sz="1200" b="1" smtClean="0">
                  <a:solidFill>
                    <a:srgbClr val="000000"/>
                  </a:solidFill>
                  <a:latin typeface="Arial Narrow" pitchFamily="34" charset="0"/>
                </a:rPr>
                <a:t>Yhteistyö.</a:t>
              </a:r>
              <a:endParaRPr lang="en-US" sz="1200" b="1" smtClean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pic>
          <p:nvPicPr>
            <p:cNvPr id="10" name="Picture 19" descr="TUVE-LOGO(new, 4,8 cm)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5631" y="1116531"/>
              <a:ext cx="3537786" cy="1230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20"/>
            <p:cNvSpPr txBox="1">
              <a:spLocks noChangeArrowheads="1"/>
            </p:cNvSpPr>
            <p:nvPr userDrawn="1"/>
          </p:nvSpPr>
          <p:spPr bwMode="auto">
            <a:xfrm>
              <a:off x="6310325" y="1432503"/>
              <a:ext cx="1355713" cy="18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i-FI" sz="1200" b="1" smtClean="0">
                  <a:solidFill>
                    <a:srgbClr val="000000"/>
                  </a:solidFill>
                  <a:latin typeface="Arial Narrow" pitchFamily="34" charset="0"/>
                </a:rPr>
                <a:t>Turvallisuus.</a:t>
              </a:r>
            </a:p>
          </p:txBody>
        </p:sp>
      </p:grp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684402"/>
            <a:ext cx="7200900" cy="1343188"/>
          </a:xfrm>
        </p:spPr>
        <p:txBody>
          <a:bodyPr/>
          <a:lstStyle>
            <a:lvl1pPr>
              <a:defRPr sz="3200" b="1">
                <a:solidFill>
                  <a:srgbClr val="304E8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6312" y="4134767"/>
            <a:ext cx="7191375" cy="1011238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lang="fi-FI" sz="2800" b="0" dirty="0">
                <a:solidFill>
                  <a:srgbClr val="304E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A199B-4208-4308-B08F-3AF9A54CE83C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5F67B-578B-41B1-8827-D69D083B5C14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475871-EA8C-439E-8900-27A8174BE811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3875"/>
            <a:ext cx="8229600" cy="733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C04A2-0809-4B9A-86B0-BCC35ABA46CE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9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D27A-7722-46E1-B48A-21B078D86C16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19E31-917C-4197-B5CE-8291628D2341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4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C2185-B6AE-486D-8AED-C67A79120F8E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5466-DA7B-4FBA-9BD1-7564743A002D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4179-E762-4221-B7B3-890782ADE93F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32B53-0799-4BE9-8180-6C3EB8E9F1A5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E69EDE-CFD4-4CAF-A587-F88386CDB4A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F37F9A-E148-45A3-9D46-A3E351BD6E6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931F0-11FE-44F2-8D50-DC2D34CB690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6C47FC-EBD0-4EA3-B56D-74FE642E423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413625" y="6405563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fi-FI" sz="1000">
                <a:solidFill>
                  <a:schemeClr val="bg1"/>
                </a:solidFill>
                <a:latin typeface="Arial Narrow" pitchFamily="34" charset="0"/>
              </a:rPr>
              <a:t>pp.kk.vvvv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98700" y="6369050"/>
            <a:ext cx="800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1000" b="1">
                <a:solidFill>
                  <a:schemeClr val="bg1"/>
                </a:solidFill>
                <a:latin typeface="Arial Narrow" pitchFamily="34" charset="0"/>
              </a:rPr>
              <a:t>Osasto 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76F931F0-11FE-44F2-8D50-DC2D34CB6902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311400" y="6369050"/>
            <a:ext cx="935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1000">
                <a:solidFill>
                  <a:schemeClr val="bg1"/>
                </a:solidFill>
                <a:latin typeface="Arial Narrow" pitchFamily="34" charset="0"/>
              </a:rPr>
              <a:t>JulkICT-toiminto</a:t>
            </a:r>
          </a:p>
        </p:txBody>
      </p:sp>
      <p:pic>
        <p:nvPicPr>
          <p:cNvPr id="105481" name="Picture 9" descr="kuvio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</p:spPr>
      </p:pic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fi-FI" sz="1000">
              <a:latin typeface="Arial Narrow" pitchFamily="34" charset="0"/>
            </a:endParaRPr>
          </a:p>
        </p:txBody>
      </p:sp>
      <p:pic>
        <p:nvPicPr>
          <p:cNvPr id="105488" name="Picture 16" descr="VM nimi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1788" y="6411913"/>
            <a:ext cx="1863725" cy="1333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98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fontAlgn="base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413625" y="6405563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11.1.2012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98700" y="6369050"/>
            <a:ext cx="800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1000" b="1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JulkICT-toiminto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000" b="0">
                <a:ea typeface="ＭＳ Ｐゴシック" pitchFamily="1" charset="-128"/>
              </a:defRPr>
            </a:lvl1pPr>
          </a:lstStyle>
          <a:p>
            <a:pPr>
              <a:defRPr/>
            </a:pPr>
            <a:fld id="{D727CA4C-6227-4F25-952D-B7B42ABF4AF1}" type="slidenum">
              <a:rPr lang="fi-FI">
                <a:solidFill>
                  <a:srgbClr val="FFFFFF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311400" y="6369050"/>
            <a:ext cx="754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JulkICT-toiminto</a:t>
            </a:r>
          </a:p>
        </p:txBody>
      </p:sp>
      <p:pic>
        <p:nvPicPr>
          <p:cNvPr id="3079" name="Picture 9" descr="kuvio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308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solidFill>
                <a:srgbClr val="000000"/>
              </a:solidFill>
              <a:latin typeface="Arial Narrow" pitchFamily="34" charset="0"/>
              <a:ea typeface="ＭＳ Ｐゴシック" pitchFamily="1" charset="-128"/>
            </a:endParaRP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7321550" y="6365875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11.1.2012</a:t>
            </a:r>
          </a:p>
        </p:txBody>
      </p:sp>
      <p:pic>
        <p:nvPicPr>
          <p:cNvPr id="3084" name="Picture 16" descr="VM nimi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788" y="6411913"/>
            <a:ext cx="18637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0" fontAlgn="base" hangingPunct="0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413625" y="6405563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11.1.2012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98700" y="6369050"/>
            <a:ext cx="800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1000" b="1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JulkICT-toiminto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000" b="0">
                <a:ea typeface="ＭＳ Ｐゴシック" pitchFamily="1" charset="-128"/>
              </a:defRPr>
            </a:lvl1pPr>
          </a:lstStyle>
          <a:p>
            <a:pPr>
              <a:defRPr/>
            </a:pPr>
            <a:fld id="{2D3D1C57-2A95-4FC8-935C-3B60AC0F3BFF}" type="slidenum">
              <a:rPr lang="fi-FI">
                <a:solidFill>
                  <a:srgbClr val="FFFFFF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311400" y="6369050"/>
            <a:ext cx="754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JulkICT-toiminto</a:t>
            </a:r>
          </a:p>
        </p:txBody>
      </p:sp>
      <p:pic>
        <p:nvPicPr>
          <p:cNvPr id="3079" name="Picture 9" descr="kuvio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308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solidFill>
                <a:srgbClr val="000000"/>
              </a:solidFill>
              <a:latin typeface="Arial Narrow" pitchFamily="34" charset="0"/>
              <a:ea typeface="ＭＳ Ｐゴシック" pitchFamily="1" charset="-128"/>
            </a:endParaRP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7321550" y="6365875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11.1.2012</a:t>
            </a:r>
          </a:p>
        </p:txBody>
      </p:sp>
      <p:pic>
        <p:nvPicPr>
          <p:cNvPr id="3084" name="Picture 16" descr="VM nimi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788" y="6411913"/>
            <a:ext cx="18637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0" fontAlgn="base" hangingPunct="0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413625" y="6405563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11.1.2012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98700" y="6369050"/>
            <a:ext cx="800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1000" b="1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JulkICT-toiminto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000" b="0">
                <a:ea typeface="ＭＳ Ｐゴシック" pitchFamily="1" charset="-128"/>
              </a:defRPr>
            </a:lvl1pPr>
          </a:lstStyle>
          <a:p>
            <a:pPr>
              <a:defRPr/>
            </a:pPr>
            <a:fld id="{5AB648E9-00F8-44DD-9C2D-800CCA1B8461}" type="slidenum">
              <a:rPr lang="fi-FI">
                <a:solidFill>
                  <a:srgbClr val="FFFFFF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311400" y="6369050"/>
            <a:ext cx="754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JulkICT-toiminto</a:t>
            </a:r>
          </a:p>
        </p:txBody>
      </p:sp>
      <p:pic>
        <p:nvPicPr>
          <p:cNvPr id="2055" name="Picture 9" descr="kuvio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205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solidFill>
                <a:srgbClr val="000000"/>
              </a:solidFill>
              <a:latin typeface="Arial Narrow" pitchFamily="34" charset="0"/>
              <a:ea typeface="ＭＳ Ｐゴシック" pitchFamily="1" charset="-128"/>
            </a:endParaRP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7321550" y="6365875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  <a:ea typeface="ＭＳ Ｐゴシック" pitchFamily="1" charset="-128"/>
              </a:rPr>
              <a:t>11.1.2012</a:t>
            </a:r>
          </a:p>
        </p:txBody>
      </p:sp>
      <p:pic>
        <p:nvPicPr>
          <p:cNvPr id="2060" name="Picture 16" descr="VM nimi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788" y="6411913"/>
            <a:ext cx="18637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0" fontAlgn="base" hangingPunct="0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413625" y="6405563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rgbClr val="FFFFFF"/>
                </a:solidFill>
                <a:latin typeface="Arial Narrow" pitchFamily="34" charset="0"/>
              </a:rPr>
              <a:t>pp.kk.vvvv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98700" y="6369050"/>
            <a:ext cx="800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1000" b="1">
                <a:solidFill>
                  <a:srgbClr val="FFFFFF"/>
                </a:solidFill>
                <a:latin typeface="Arial Narrow" pitchFamily="34" charset="0"/>
              </a:rPr>
              <a:t>Osasto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8675" y="6356350"/>
            <a:ext cx="48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CC04B33-6E60-449B-909B-7E3998A74B8F}" type="slidenum">
              <a:rPr 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514350"/>
            <a:ext cx="79597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  <a:p>
            <a:pPr lvl="0"/>
            <a:endParaRPr lang="fi-FI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endParaRPr lang="en-US" sz="10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>
          <a:xfrm>
            <a:off x="7419975" y="6356350"/>
            <a:ext cx="957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1204913" y="6356350"/>
            <a:ext cx="6135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pic>
        <p:nvPicPr>
          <p:cNvPr id="1035" name="Picture 11" descr="TUVEteksti(0,5 cm white)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8938" y="6448425"/>
            <a:ext cx="60801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04E88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04E88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04E88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0" fontAlgn="base" hangingPunct="0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616075" indent="-3206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885950" indent="-2667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152650" indent="-2667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BA199B-4208-4308-B08F-3AF9A54CE83C}" type="slidenum">
              <a:rPr lang="fi-FI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225759" y="1515228"/>
            <a:ext cx="2603166" cy="4631366"/>
          </a:xfrm>
          <a:prstGeom prst="roundRect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Poliittinen tahto tietovarantojen avaamiseen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Yksittäisiä  tietovarantojen avauksia  (paikkatiedot)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Rahoituksen tarve isojen tai monimutkaisten tietovarantojen avaamiseen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Tarve kokoavalle </a:t>
            </a:r>
            <a:r>
              <a:rPr lang="fi-FI" sz="1100" dirty="0" err="1" smtClean="0">
                <a:solidFill>
                  <a:schemeClr val="tx1"/>
                </a:solidFill>
              </a:rPr>
              <a:t>portaalille</a:t>
            </a:r>
            <a:r>
              <a:rPr lang="fi-FI" sz="1100" dirty="0" smtClean="0">
                <a:solidFill>
                  <a:schemeClr val="tx1"/>
                </a:solidFill>
              </a:rPr>
              <a:t>, jossa avoimet tietovarannot voidaan esittää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Yhtenäisten käytäntöjen puute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Yleisön vaatimukset verovaroilla rahoitetun tiedon avaamiseksi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2952751" y="1577451"/>
            <a:ext cx="3248024" cy="4566174"/>
          </a:xfrm>
          <a:prstGeom prst="roundRect">
            <a:avLst/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Avoimen tietopolitiikan linjaus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Tietovarantojen systemaattinen avaaminen osaksi kehysvalmistelua ja taloussuunnittelua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err="1" smtClean="0">
                <a:solidFill>
                  <a:schemeClr val="tx1"/>
                </a:solidFill>
              </a:rPr>
              <a:t>Avoindata.fi</a:t>
            </a:r>
            <a:r>
              <a:rPr lang="fi-FI" sz="1100" dirty="0" smtClean="0">
                <a:solidFill>
                  <a:schemeClr val="tx1"/>
                </a:solidFill>
              </a:rPr>
              <a:t> (ohjeistus, neuvonta, sisällöntuotanto, tekninen tuki)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err="1" smtClean="0">
                <a:solidFill>
                  <a:schemeClr val="tx1"/>
                </a:solidFill>
              </a:rPr>
              <a:t>JulkICTLab</a:t>
            </a:r>
            <a:r>
              <a:rPr lang="fi-FI" sz="1100" dirty="0" smtClean="0">
                <a:solidFill>
                  <a:schemeClr val="tx1"/>
                </a:solidFill>
              </a:rPr>
              <a:t> (kokeiluympäristö)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Yhtenäiset käytännöt (käyttölupa)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Avointen tietoaineistojen viitearkkitehtuuri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Avoimen hallinnon edistäminen (talousdatan avaaminen, </a:t>
            </a:r>
            <a:r>
              <a:rPr lang="fi-FI" sz="1100" dirty="0" err="1" smtClean="0">
                <a:solidFill>
                  <a:schemeClr val="tx1"/>
                </a:solidFill>
              </a:rPr>
              <a:t>OGP-yhteistyö</a:t>
            </a:r>
            <a:r>
              <a:rPr lang="fi-FI" sz="11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Avoimen tiedon yhteiskunnalliset ja taloudelliset vaikutukset (analyysi ja seurantamalli)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Vaikutukset lainsäädäntöön (arkistolaki, </a:t>
            </a:r>
            <a:r>
              <a:rPr lang="fi-FI" sz="1100" dirty="0" err="1" smtClean="0">
                <a:solidFill>
                  <a:schemeClr val="tx1"/>
                </a:solidFill>
              </a:rPr>
              <a:t>PSI-direktiivi</a:t>
            </a:r>
            <a:r>
              <a:rPr lang="fi-FI" sz="1100" dirty="0" smtClean="0">
                <a:solidFill>
                  <a:schemeClr val="tx1"/>
                </a:solidFill>
              </a:rPr>
              <a:t>, </a:t>
            </a:r>
            <a:r>
              <a:rPr lang="fi-FI" sz="1100" dirty="0" err="1" smtClean="0">
                <a:solidFill>
                  <a:schemeClr val="tx1"/>
                </a:solidFill>
              </a:rPr>
              <a:t>jne</a:t>
            </a:r>
            <a:r>
              <a:rPr lang="fi-FI" sz="11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Verkostomaiset yhteistyöfoorumit </a:t>
            </a:r>
          </a:p>
          <a:p>
            <a:pPr algn="ctr"/>
            <a:endParaRPr lang="fi-FI" sz="1200" dirty="0" smtClean="0">
              <a:solidFill>
                <a:schemeClr val="tx1"/>
              </a:solidFill>
            </a:endParaRPr>
          </a:p>
          <a:p>
            <a:pPr algn="ctr"/>
            <a:endParaRPr lang="fi-FI" sz="1200" dirty="0" smtClean="0">
              <a:solidFill>
                <a:schemeClr val="tx1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6286500" y="1524001"/>
            <a:ext cx="2802825" cy="4639294"/>
          </a:xfrm>
          <a:prstGeom prst="round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Tietopoliittiset kansalliset ja kansainväliset linjaukset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Tietovarantojen avaamisen ohjaus, </a:t>
            </a:r>
            <a:r>
              <a:rPr lang="fi-FI" sz="1100" dirty="0" err="1" smtClean="0">
                <a:solidFill>
                  <a:schemeClr val="tx1"/>
                </a:solidFill>
              </a:rPr>
              <a:t>vastuutus</a:t>
            </a:r>
            <a:r>
              <a:rPr lang="fi-FI" sz="1100" dirty="0" smtClean="0">
                <a:solidFill>
                  <a:schemeClr val="tx1"/>
                </a:solidFill>
              </a:rPr>
              <a:t> ja resursointi</a:t>
            </a:r>
          </a:p>
          <a:p>
            <a:pPr algn="ctr"/>
            <a:r>
              <a:rPr lang="fi-FI" sz="1100" i="1" dirty="0" smtClean="0">
                <a:solidFill>
                  <a:schemeClr val="tx1"/>
                </a:solidFill>
              </a:rPr>
              <a:t>- Perusrekisterien avaaminen</a:t>
            </a:r>
          </a:p>
          <a:p>
            <a:pPr algn="ctr"/>
            <a:r>
              <a:rPr lang="fi-FI" sz="1100" i="1" dirty="0" smtClean="0">
                <a:solidFill>
                  <a:schemeClr val="tx1"/>
                </a:solidFill>
              </a:rPr>
              <a:t>- Valtion ja kuntien päätöstiedot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err="1" smtClean="0">
                <a:solidFill>
                  <a:schemeClr val="tx1"/>
                </a:solidFill>
              </a:rPr>
              <a:t>Avoindata.fin</a:t>
            </a:r>
            <a:r>
              <a:rPr lang="fi-FI" sz="1100" dirty="0" smtClean="0">
                <a:solidFill>
                  <a:schemeClr val="tx1"/>
                </a:solidFill>
              </a:rPr>
              <a:t> jatkuva sisällöntuotanto ja jatkokehittäminen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Yhtenäisten käytäntöjen edistäminen, koulutus ja viestintä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Avoimen tiedon vaikutusanalyysin seuranta ja kehittäminen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Tiedonhallinnan kokonaislainsäädäntö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Yhteistyöfoorumeiden ja verkostojen jatkuva ylläpito ja viestintä</a:t>
            </a:r>
          </a:p>
          <a:p>
            <a:pPr algn="ctr"/>
            <a:endParaRPr lang="fi-FI" sz="1100" dirty="0" smtClean="0">
              <a:solidFill>
                <a:schemeClr val="tx1"/>
              </a:solidFill>
            </a:endParaRPr>
          </a:p>
        </p:txBody>
      </p:sp>
      <p:sp>
        <p:nvSpPr>
          <p:cNvPr id="8" name="Tekstikehys 7"/>
          <p:cNvSpPr txBox="1"/>
          <p:nvPr/>
        </p:nvSpPr>
        <p:spPr>
          <a:xfrm>
            <a:off x="548736" y="106668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Ennen ohjelmaa</a:t>
            </a:r>
            <a:endParaRPr lang="fi-FI" sz="1800" dirty="0"/>
          </a:p>
        </p:txBody>
      </p:sp>
      <p:sp>
        <p:nvSpPr>
          <p:cNvPr id="9" name="Tekstikehys 8"/>
          <p:cNvSpPr txBox="1"/>
          <p:nvPr/>
        </p:nvSpPr>
        <p:spPr>
          <a:xfrm>
            <a:off x="3581219" y="1071760"/>
            <a:ext cx="15527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/>
              <a:t>Ohjelma</a:t>
            </a:r>
          </a:p>
          <a:p>
            <a:endParaRPr lang="fi-FI" sz="2000" u="sng" dirty="0"/>
          </a:p>
        </p:txBody>
      </p:sp>
      <p:sp>
        <p:nvSpPr>
          <p:cNvPr id="10" name="Tekstikehys 9"/>
          <p:cNvSpPr txBox="1"/>
          <p:nvPr/>
        </p:nvSpPr>
        <p:spPr>
          <a:xfrm>
            <a:off x="6485408" y="1055431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Ohjelman jälkeen</a:t>
            </a:r>
            <a:endParaRPr lang="fi-FI" sz="1800" dirty="0"/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308759" y="241225"/>
            <a:ext cx="8609610" cy="728663"/>
          </a:xfrm>
        </p:spPr>
        <p:txBody>
          <a:bodyPr/>
          <a:lstStyle/>
          <a:p>
            <a:r>
              <a:rPr lang="fi-FI" dirty="0" smtClean="0"/>
              <a:t>Tietovarantojen avaaminen julkishallinnossa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Avoimen tiedon ohjelma kevät 2013 – kesä 2015</a:t>
            </a:r>
            <a:endParaRPr lang="fi-F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esityspohja_suomi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M_esityspohja_suomi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7472F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fi-FI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7472F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fi-FI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M_esityspohja_suomi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7472F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fi-FI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7472F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fi-FI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VM_esityspohja_suomi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7472F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fi-FI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7472F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fi-FI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UVE-hankkeen esityspohja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VM_esityspohja_suomi</Template>
  <TotalTime>2286</TotalTime>
  <Words>155</Words>
  <Application>Microsoft Office PowerPoint</Application>
  <PresentationFormat>Näytössä katseltava diaesitys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VM_esityspohja_suomi</vt:lpstr>
      <vt:lpstr>1_VM_esityspohja_suomi</vt:lpstr>
      <vt:lpstr>2_VM_esityspohja_suomi</vt:lpstr>
      <vt:lpstr>3_VM_esityspohja_suomi</vt:lpstr>
      <vt:lpstr>TUVE-hankkeen esityspohja</vt:lpstr>
      <vt:lpstr>Tietovarantojen avaaminen julkishallinnossa Avoimen tiedon ohjelma kevät 2013 – kesä 2015</vt:lpstr>
    </vt:vector>
  </TitlesOfParts>
  <Company>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vmalamar</dc:creator>
  <cp:lastModifiedBy>vmsuurha</cp:lastModifiedBy>
  <cp:revision>246</cp:revision>
  <dcterms:created xsi:type="dcterms:W3CDTF">2011-08-16T09:23:51Z</dcterms:created>
  <dcterms:modified xsi:type="dcterms:W3CDTF">2014-08-25T12:19:35Z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d78d503de23129ef4911b3927ddfd3ba#vm.mahti.vn.fi!/TWeb/toaxfront!80!0</vt:lpwstr>
  </property>
</Properties>
</file>