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30.9.2014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687" y="2679976"/>
            <a:ext cx="4052760" cy="4142028"/>
          </a:xfrm>
          <a:prstGeom prst="rect">
            <a:avLst/>
          </a:prstGeom>
        </p:spPr>
      </p:pic>
      <p:pic>
        <p:nvPicPr>
          <p:cNvPr id="8" name="Picture 7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1137" y="579855"/>
            <a:ext cx="2548466" cy="608925"/>
          </a:xfrm>
          <a:prstGeom prst="rect">
            <a:avLst/>
          </a:prstGeom>
        </p:spPr>
      </p:pic>
      <p:sp>
        <p:nvSpPr>
          <p:cNvPr id="9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825200"/>
            <a:ext cx="7297200" cy="14688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3301200"/>
            <a:ext cx="6102000" cy="1638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" y="-4588"/>
            <a:ext cx="9144000" cy="45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773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406400"/>
            <a:ext cx="7779600" cy="1360800"/>
          </a:xfrm>
        </p:spPr>
        <p:txBody>
          <a:bodyPr anchor="t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905200"/>
            <a:ext cx="7779600" cy="15012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7730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ribbon_sisaltosivu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558" y="4521200"/>
            <a:ext cx="2572442" cy="2336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6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16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0331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11430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602000"/>
            <a:ext cx="3816000" cy="4525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602000"/>
            <a:ext cx="3816000" cy="4525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11430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/>
          </p:nvPr>
        </p:nvSpPr>
        <p:spPr>
          <a:xfrm>
            <a:off x="680400" y="1533600"/>
            <a:ext cx="3816000" cy="640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2174400"/>
            <a:ext cx="3816000" cy="3952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/>
          </p:nvPr>
        </p:nvSpPr>
        <p:spPr>
          <a:xfrm>
            <a:off x="4643438" y="1533600"/>
            <a:ext cx="3816000" cy="640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2174400"/>
            <a:ext cx="3816000" cy="3952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4178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73600"/>
            <a:ext cx="2970000" cy="11628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436400"/>
            <a:ext cx="2970000" cy="4690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73599"/>
            <a:ext cx="4712400" cy="58536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680400" y="561600"/>
            <a:ext cx="5486400" cy="41148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4748400"/>
            <a:ext cx="5486400" cy="565200"/>
          </a:xfrm>
        </p:spPr>
        <p:txBody>
          <a:bodyPr tIns="0" rIns="90000" anchor="b" anchorCtr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5"/>
          </p:nvPr>
        </p:nvSpPr>
        <p:spPr>
          <a:xfrm>
            <a:off x="687600" y="5317200"/>
            <a:ext cx="5486400" cy="8064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7336280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649" y="3796906"/>
            <a:ext cx="3812351" cy="3061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825200"/>
            <a:ext cx="7297200" cy="1468800"/>
          </a:xfrm>
        </p:spPr>
        <p:txBody>
          <a:bodyPr rIns="90000"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3301200"/>
            <a:ext cx="6102000" cy="1638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2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13" name="Picture 6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6876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450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26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47" y="0"/>
            <a:ext cx="9144000" cy="450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498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54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8550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468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20745"/>
          <a:stretch/>
        </p:blipFill>
        <p:spPr>
          <a:xfrm>
            <a:off x="0" y="-27384"/>
            <a:ext cx="9144000" cy="453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0167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468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" y="0"/>
            <a:ext cx="9144000" cy="450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551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" y="-1"/>
            <a:ext cx="9144000" cy="44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325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114300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602000"/>
            <a:ext cx="7779600" cy="4525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54000" y="6451200"/>
            <a:ext cx="9036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69200" y="6451200"/>
            <a:ext cx="30960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8000" y="6451200"/>
            <a:ext cx="392400" cy="266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6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12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unaispaikka.fi/" TargetMode="External"/><Relationship Id="rId2" Type="http://schemas.openxmlformats.org/officeDocument/2006/relationships/hyperlink" Target="http://www.hri.fi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ikkeli.fi/lupaus" TargetMode="External"/><Relationship Id="rId4" Type="http://schemas.openxmlformats.org/officeDocument/2006/relationships/hyperlink" Target="http://6aika.f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Datan avaaminen kunnissa, tilanne syksyllä 2014 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0400" y="3301200"/>
            <a:ext cx="6102000" cy="2000008"/>
          </a:xfrm>
        </p:spPr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dirty="0" smtClean="0"/>
              <a:t>Avoimen tiedon ohjelma, 1.10.2014</a:t>
            </a:r>
          </a:p>
          <a:p>
            <a:endParaRPr lang="fi-FI" dirty="0" smtClean="0"/>
          </a:p>
          <a:p>
            <a:r>
              <a:rPr lang="fi-FI" dirty="0" smtClean="0"/>
              <a:t>Elisa Kettunen</a:t>
            </a:r>
            <a:r>
              <a:rPr lang="fi-FI" dirty="0" smtClean="0"/>
              <a:t>, erityisasiantuntija</a:t>
            </a:r>
          </a:p>
          <a:p>
            <a:endParaRPr lang="fi-FI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68" y="0"/>
            <a:ext cx="2088232" cy="265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958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778098"/>
          </a:xfrm>
        </p:spPr>
        <p:txBody>
          <a:bodyPr/>
          <a:lstStyle/>
          <a:p>
            <a:r>
              <a:rPr lang="fi-FI" dirty="0" smtClean="0"/>
              <a:t>Kuntia, jotka avaavat dataa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Etunimi Sukunimi titteli | Tapahtuma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2</a:t>
            </a:fld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683568" y="1124744"/>
            <a:ext cx="7992888" cy="5328592"/>
          </a:xfrm>
        </p:spPr>
        <p:txBody>
          <a:bodyPr>
            <a:noAutofit/>
          </a:bodyPr>
          <a:lstStyle/>
          <a:p>
            <a:r>
              <a:rPr lang="fi-FI" sz="1200" dirty="0" smtClean="0"/>
              <a:t>Lounaispaikka Turun ja Varsinais-Suomen seudulla. Ohjaus Varsinais-Suomen liitossa</a:t>
            </a:r>
          </a:p>
          <a:p>
            <a:pPr lvl="1"/>
            <a:r>
              <a:rPr lang="fi-FI" sz="1200" dirty="0" smtClean="0"/>
              <a:t>Maakuntien liitot ovat avanneet maakuntakaavadataa rasterimuodossa Lounaispaikan kautta (pl. Uusimaa)</a:t>
            </a:r>
          </a:p>
          <a:p>
            <a:pPr lvl="1"/>
            <a:r>
              <a:rPr lang="fi-FI" sz="1200" dirty="0" smtClean="0"/>
              <a:t>Toiminta laajentunut paikkatietokeskuksesta myös muun datan avaamisen suuntaan. </a:t>
            </a:r>
            <a:r>
              <a:rPr lang="fi-FI" sz="1200" dirty="0" smtClean="0"/>
              <a:t> </a:t>
            </a:r>
          </a:p>
          <a:p>
            <a:pPr lvl="1"/>
            <a:r>
              <a:rPr lang="fi-FI" sz="1200" dirty="0" smtClean="0"/>
              <a:t>Ensimmäinen Apps4Lounais-Suomi kilpailu tänä vuonna, osana Avoimen datan kuntakiertuetta (OKF) </a:t>
            </a:r>
            <a:endParaRPr lang="fi-FI" sz="1200" dirty="0" smtClean="0"/>
          </a:p>
          <a:p>
            <a:r>
              <a:rPr lang="fi-FI" sz="1200" dirty="0" smtClean="0"/>
              <a:t>HRI (Hki, Espoo, Vantaa, Kauniainen)</a:t>
            </a:r>
          </a:p>
          <a:p>
            <a:pPr lvl="1"/>
            <a:r>
              <a:rPr lang="fi-FI" sz="1200" dirty="0" smtClean="0"/>
              <a:t>Edelläkävijä, tukee osaltaan myös muita avaajia resurssiensa puitteissa </a:t>
            </a:r>
          </a:p>
          <a:p>
            <a:r>
              <a:rPr lang="fi-FI" sz="1200" dirty="0" smtClean="0"/>
              <a:t>Mikkeli </a:t>
            </a:r>
          </a:p>
          <a:p>
            <a:pPr lvl="1"/>
            <a:r>
              <a:rPr lang="fi-FI" sz="1200" dirty="0"/>
              <a:t>Lupaus 2016 –hanke, jossa on luvattu avata kaikki avattavissa oleva data </a:t>
            </a:r>
          </a:p>
          <a:p>
            <a:pPr lvl="1"/>
            <a:r>
              <a:rPr lang="fi-FI" sz="1200" dirty="0"/>
              <a:t>Yhteistyötä </a:t>
            </a:r>
            <a:r>
              <a:rPr lang="fi-FI" sz="1200" dirty="0" err="1"/>
              <a:t>AMK:n</a:t>
            </a:r>
            <a:r>
              <a:rPr lang="fi-FI" sz="1200" dirty="0"/>
              <a:t> kanssa (mm. tietojohtamisen EAKR-hanke)</a:t>
            </a:r>
          </a:p>
          <a:p>
            <a:pPr lvl="1"/>
            <a:r>
              <a:rPr lang="fi-FI" sz="1200" dirty="0"/>
              <a:t>Avoimen datan kuntakiertue toista kertaa  </a:t>
            </a:r>
          </a:p>
          <a:p>
            <a:r>
              <a:rPr lang="fi-FI" sz="1200" dirty="0" smtClean="0"/>
              <a:t>Lappeenranta </a:t>
            </a:r>
          </a:p>
          <a:p>
            <a:pPr lvl="1"/>
            <a:r>
              <a:rPr lang="fi-FI" sz="1200" dirty="0"/>
              <a:t>Lappeenrannan teknillinen yliopisto, 6 tutkijan </a:t>
            </a:r>
            <a:r>
              <a:rPr lang="fi-FI" sz="1200" dirty="0" err="1" smtClean="0"/>
              <a:t>tut.ryhmä</a:t>
            </a:r>
            <a:r>
              <a:rPr lang="fi-FI" sz="1200" dirty="0" smtClean="0"/>
              <a:t>. Yhteistyötä kunnan ja Saita Oy:n kanssa (</a:t>
            </a:r>
            <a:r>
              <a:rPr lang="fi-FI" sz="1200" dirty="0" err="1" smtClean="0"/>
              <a:t>kuntaomisteinen</a:t>
            </a:r>
            <a:r>
              <a:rPr lang="fi-FI" sz="1200" dirty="0" smtClean="0"/>
              <a:t> yhtiö) </a:t>
            </a:r>
            <a:endParaRPr lang="fi-FI" sz="1200" dirty="0"/>
          </a:p>
          <a:p>
            <a:pPr lvl="1"/>
            <a:r>
              <a:rPr lang="fi-FI" sz="1200" dirty="0"/>
              <a:t>Mm. liikennedataa, vesihuollon dataa, testailtu </a:t>
            </a:r>
            <a:r>
              <a:rPr lang="fi-FI" sz="1200" dirty="0" err="1"/>
              <a:t>CKAN-avoimen</a:t>
            </a:r>
            <a:r>
              <a:rPr lang="fi-FI" sz="1200" dirty="0"/>
              <a:t> datan alustaa</a:t>
            </a:r>
          </a:p>
          <a:p>
            <a:pPr lvl="1"/>
            <a:r>
              <a:rPr lang="fi-FI" sz="1200" dirty="0"/>
              <a:t>Myös palvelutietojen avaaminen matkailijoiden käyttöön kiinnostaa  (ml. yksityisen sektorin datan käyttö, liittyen Venäjän matkailuun). </a:t>
            </a:r>
          </a:p>
          <a:p>
            <a:r>
              <a:rPr lang="fi-FI" sz="1200" dirty="0" smtClean="0"/>
              <a:t>Pori</a:t>
            </a:r>
          </a:p>
          <a:p>
            <a:pPr lvl="1"/>
            <a:r>
              <a:rPr lang="fi-FI" sz="1200" dirty="0" err="1" smtClean="0"/>
              <a:t>Avaras-hanke</a:t>
            </a:r>
            <a:r>
              <a:rPr lang="fi-FI" sz="1200" dirty="0" smtClean="0"/>
              <a:t> päättyy 2014, haetaan jatkoa tammikuussa 2015 (mahdollisesti yhteistyötä Lappeenrannan tai Rovaniemen kanssa) </a:t>
            </a:r>
          </a:p>
          <a:p>
            <a:pPr lvl="1"/>
            <a:r>
              <a:rPr lang="fi-FI" sz="1200" dirty="0" smtClean="0"/>
              <a:t>Lukuisia hankkeita, joihin datan avaaminen liittyy välillisesti. Mm. </a:t>
            </a:r>
            <a:r>
              <a:rPr lang="fi-FI" sz="1200" dirty="0" err="1" smtClean="0"/>
              <a:t>MOOCien</a:t>
            </a:r>
            <a:r>
              <a:rPr lang="fi-FI" sz="1200" dirty="0" smtClean="0"/>
              <a:t> kehittäminen (massiiviset avoimet verkkokurssit)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63887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Käynnistymässä olevia hankkeita tai toimenpiteitä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Lappi (Rovaniemi). </a:t>
            </a:r>
          </a:p>
          <a:p>
            <a:pPr lvl="1"/>
            <a:r>
              <a:rPr lang="fi-FI" dirty="0" err="1" smtClean="0"/>
              <a:t>Suunnitteillla</a:t>
            </a:r>
            <a:r>
              <a:rPr lang="fi-FI" dirty="0" smtClean="0"/>
              <a:t> EAKR-hanke, etsivät parhaillaan yhteistyökumppaneita. </a:t>
            </a:r>
          </a:p>
          <a:p>
            <a:pPr lvl="1"/>
            <a:r>
              <a:rPr lang="fi-FI" dirty="0" smtClean="0"/>
              <a:t>Kiinnostuksena ainakin matkailuun liittyvä data</a:t>
            </a:r>
          </a:p>
          <a:p>
            <a:pPr lvl="1"/>
            <a:r>
              <a:rPr lang="fi-FI" dirty="0" smtClean="0"/>
              <a:t>Sodankylän meteorologinen keskus avaa mm. revontuli- ja muuta </a:t>
            </a:r>
            <a:r>
              <a:rPr lang="fi-FI" dirty="0" err="1" smtClean="0"/>
              <a:t>space-dataa</a:t>
            </a:r>
            <a:r>
              <a:rPr lang="fi-FI" dirty="0" smtClean="0"/>
              <a:t>, jonka hyödyntäminen olisi mahdollista osana muuta kokonaisuutta</a:t>
            </a:r>
          </a:p>
          <a:p>
            <a:r>
              <a:rPr lang="fi-FI" dirty="0" smtClean="0"/>
              <a:t>Hämeenlinna</a:t>
            </a:r>
            <a:endParaRPr lang="fi-FI" dirty="0"/>
          </a:p>
          <a:p>
            <a:pPr lvl="1"/>
            <a:r>
              <a:rPr lang="fi-FI" dirty="0"/>
              <a:t>Suunnitelmia aloittaa datan avaaminen, yhteistyössä Hämeen liiton ja kuntien elinkeinotoimen kanssa. 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Kuntien</a:t>
            </a:r>
            <a:r>
              <a:rPr lang="fi-FI" dirty="0"/>
              <a:t>, maakuntaliittojen ja korkeakoulujen yhteistyö näyttää synnyttävän tuloksia 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Lisäksi ainakin Jyväskylässä ja Kuopiossa on asian suhteen liikehdintää. </a:t>
            </a:r>
          </a:p>
          <a:p>
            <a:pPr marL="0" indent="0"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0586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6aika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Kuuden suurimman kaupungin yhteisstrategia</a:t>
            </a:r>
          </a:p>
          <a:p>
            <a:pPr lvl="1"/>
            <a:r>
              <a:rPr lang="fi-FI" dirty="0" smtClean="0"/>
              <a:t>Avoimen innovaatioalustat (Oulu)</a:t>
            </a:r>
          </a:p>
          <a:p>
            <a:pPr lvl="1"/>
            <a:r>
              <a:rPr lang="fi-FI" dirty="0" smtClean="0"/>
              <a:t>Avoin data (Tampere) </a:t>
            </a:r>
          </a:p>
          <a:p>
            <a:pPr lvl="1"/>
            <a:r>
              <a:rPr lang="fi-FI" dirty="0" smtClean="0"/>
              <a:t>Avoin osallisuus (Turku)</a:t>
            </a:r>
          </a:p>
          <a:p>
            <a:pPr lvl="1"/>
            <a:r>
              <a:rPr lang="fi-FI" dirty="0" smtClean="0"/>
              <a:t>Viestintä ja koordinointi, (Helsinki, Forum </a:t>
            </a:r>
            <a:r>
              <a:rPr lang="fi-FI" dirty="0" err="1" smtClean="0"/>
              <a:t>Virium</a:t>
            </a:r>
            <a:r>
              <a:rPr lang="fi-FI" dirty="0" smtClean="0"/>
              <a:t> Helsinki)</a:t>
            </a:r>
          </a:p>
          <a:p>
            <a:r>
              <a:rPr lang="fi-FI" dirty="0" smtClean="0"/>
              <a:t>Ensimmäinen </a:t>
            </a:r>
            <a:r>
              <a:rPr lang="fi-FI" dirty="0" err="1" smtClean="0"/>
              <a:t>ITI-toteutus</a:t>
            </a:r>
            <a:r>
              <a:rPr lang="fi-FI" dirty="0" smtClean="0"/>
              <a:t> Suomessa (</a:t>
            </a:r>
            <a:r>
              <a:rPr lang="fi-FI" dirty="0" err="1" smtClean="0"/>
              <a:t>Integrated</a:t>
            </a:r>
            <a:r>
              <a:rPr lang="fi-FI" dirty="0" smtClean="0"/>
              <a:t> </a:t>
            </a:r>
            <a:r>
              <a:rPr lang="fi-FI" dirty="0" err="1" smtClean="0"/>
              <a:t>Territorial</a:t>
            </a:r>
            <a:r>
              <a:rPr lang="fi-FI" dirty="0" smtClean="0"/>
              <a:t> </a:t>
            </a:r>
            <a:r>
              <a:rPr lang="fi-FI" dirty="0" err="1" smtClean="0"/>
              <a:t>Investment</a:t>
            </a:r>
            <a:r>
              <a:rPr lang="fi-FI" dirty="0" smtClean="0"/>
              <a:t>, yhdennetty alueellinen strategia) </a:t>
            </a:r>
          </a:p>
          <a:p>
            <a:r>
              <a:rPr lang="fi-FI" dirty="0" smtClean="0"/>
              <a:t>Rahoitus EAKR ja ESR (ei korvamerkittyä budjettia). </a:t>
            </a:r>
          </a:p>
          <a:p>
            <a:r>
              <a:rPr lang="fi-FI" dirty="0" smtClean="0"/>
              <a:t>Rahoitus yhteensä noin 100 milj. euroa, josta EAKR osuus noin 80 miljoonaa (EU 50 %, valtio 17 %, kaupungit 33 %).</a:t>
            </a:r>
          </a:p>
          <a:p>
            <a:r>
              <a:rPr lang="fi-FI" dirty="0" smtClean="0"/>
              <a:t>Rahoitus jakaantuu kaupunkien kesken ja yhteensä 7 vuodelle. </a:t>
            </a:r>
          </a:p>
          <a:p>
            <a:r>
              <a:rPr lang="fi-FI" dirty="0" smtClean="0"/>
              <a:t>Yhteys </a:t>
            </a:r>
            <a:r>
              <a:rPr lang="fi-FI" dirty="0" err="1" smtClean="0"/>
              <a:t>INKA-ohjelmaan</a:t>
            </a:r>
            <a:r>
              <a:rPr lang="fi-FI" dirty="0" smtClean="0"/>
              <a:t> </a:t>
            </a:r>
          </a:p>
          <a:p>
            <a:r>
              <a:rPr lang="fi-FI" dirty="0" smtClean="0"/>
              <a:t>Pilottihaku strategian sisällä 2 kertaa vuodessa 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387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0400" y="404664"/>
            <a:ext cx="7779600" cy="5722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 smtClean="0"/>
              <a:t>Yhteistyö</a:t>
            </a:r>
          </a:p>
          <a:p>
            <a:r>
              <a:rPr lang="fi-FI" dirty="0" smtClean="0"/>
              <a:t>Kuntien datan avaajien verkosto</a:t>
            </a:r>
          </a:p>
          <a:p>
            <a:pPr lvl="1"/>
            <a:r>
              <a:rPr lang="fi-FI" dirty="0" smtClean="0"/>
              <a:t>Ensimmäinen tapaaminen Avoin Suomi messujen yhteydessä</a:t>
            </a:r>
          </a:p>
          <a:p>
            <a:pPr lvl="1"/>
            <a:r>
              <a:rPr lang="fi-FI" dirty="0" smtClean="0"/>
              <a:t>Kutsuseminaari tulossa 11.11.2014 Kuntaliitossa</a:t>
            </a:r>
          </a:p>
          <a:p>
            <a:r>
              <a:rPr lang="fi-FI" dirty="0" smtClean="0"/>
              <a:t>”Avoimen datan kuntaportaali” </a:t>
            </a:r>
            <a:r>
              <a:rPr lang="fi-FI" dirty="0" smtClean="0">
                <a:sym typeface="Wingdings" panose="05000000000000000000" pitchFamily="2" charset="2"/>
              </a:rPr>
              <a:t> 6aika, muut kunnat. Tästä syytä keskustella myös </a:t>
            </a:r>
            <a:r>
              <a:rPr lang="fi-FI" dirty="0" err="1" smtClean="0">
                <a:sym typeface="Wingdings" panose="05000000000000000000" pitchFamily="2" charset="2"/>
              </a:rPr>
              <a:t>VM:n</a:t>
            </a:r>
            <a:r>
              <a:rPr lang="fi-FI" dirty="0" smtClean="0">
                <a:sym typeface="Wingdings" panose="05000000000000000000" pitchFamily="2" charset="2"/>
              </a:rPr>
              <a:t> kanssa. 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Keskustelua varten perustettu </a:t>
            </a:r>
            <a:r>
              <a:rPr lang="fi-FI" dirty="0" err="1" smtClean="0">
                <a:sym typeface="Wingdings" panose="05000000000000000000" pitchFamily="2" charset="2"/>
              </a:rPr>
              <a:t>Facebook</a:t>
            </a:r>
            <a:r>
              <a:rPr lang="fi-FI" dirty="0" err="1">
                <a:sym typeface="Wingdings" panose="05000000000000000000" pitchFamily="2" charset="2"/>
              </a:rPr>
              <a:t>-</a:t>
            </a:r>
            <a:r>
              <a:rPr lang="fi-FI" dirty="0" err="1" smtClean="0">
                <a:sym typeface="Wingdings" panose="05000000000000000000" pitchFamily="2" charset="2"/>
              </a:rPr>
              <a:t>ryhmä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Demokratiapäivässä workshop 14.10</a:t>
            </a:r>
            <a:endParaRPr lang="fi-FI" dirty="0" smtClean="0"/>
          </a:p>
          <a:p>
            <a:pPr marL="0" indent="0">
              <a:buNone/>
            </a:pPr>
            <a:r>
              <a:rPr lang="fi-FI" b="1" dirty="0" smtClean="0"/>
              <a:t>Linkkejä</a:t>
            </a:r>
            <a:endParaRPr lang="fi-FI" b="1" dirty="0"/>
          </a:p>
          <a:p>
            <a:r>
              <a:rPr lang="fi-FI" dirty="0" smtClean="0"/>
              <a:t>HRI: </a:t>
            </a:r>
            <a:r>
              <a:rPr lang="fi-FI" dirty="0" err="1" smtClean="0">
                <a:hlinkClick r:id="rId2"/>
              </a:rPr>
              <a:t>www.hri.fi</a:t>
            </a:r>
            <a:endParaRPr lang="fi-FI" dirty="0" smtClean="0"/>
          </a:p>
          <a:p>
            <a:r>
              <a:rPr lang="fi-FI" dirty="0" smtClean="0"/>
              <a:t>Lounaispaikka</a:t>
            </a:r>
            <a:r>
              <a:rPr lang="fi-FI" dirty="0"/>
              <a:t>: </a:t>
            </a:r>
            <a:r>
              <a:rPr lang="fi-FI" dirty="0">
                <a:hlinkClick r:id="rId3"/>
              </a:rPr>
              <a:t>http://www.lounaispaikka.fi</a:t>
            </a:r>
            <a:r>
              <a:rPr lang="fi-FI" dirty="0" smtClean="0">
                <a:hlinkClick r:id="rId3"/>
              </a:rPr>
              <a:t>/</a:t>
            </a:r>
            <a:endParaRPr lang="fi-FI" dirty="0" smtClean="0"/>
          </a:p>
          <a:p>
            <a:r>
              <a:rPr lang="fi-FI" dirty="0"/>
              <a:t>6aika: </a:t>
            </a:r>
            <a:r>
              <a:rPr lang="fi-FI" dirty="0">
                <a:hlinkClick r:id="rId4"/>
              </a:rPr>
              <a:t>http://6aika.fi</a:t>
            </a:r>
            <a:r>
              <a:rPr lang="fi-FI" dirty="0" smtClean="0">
                <a:hlinkClick r:id="rId4"/>
              </a:rPr>
              <a:t>/</a:t>
            </a:r>
            <a:endParaRPr lang="fi-FI" dirty="0" smtClean="0"/>
          </a:p>
          <a:p>
            <a:r>
              <a:rPr lang="fi-FI" dirty="0">
                <a:hlinkClick r:id="rId5"/>
              </a:rPr>
              <a:t>http://</a:t>
            </a:r>
            <a:r>
              <a:rPr lang="fi-FI" dirty="0" smtClean="0">
                <a:hlinkClick r:id="rId5"/>
              </a:rPr>
              <a:t>www.mikkeli.fi/lupaus</a:t>
            </a: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8859069"/>
      </p:ext>
    </p:extLst>
  </p:cSld>
  <p:clrMapOvr>
    <a:masterClrMapping/>
  </p:clrMapOvr>
</p:sld>
</file>

<file path=ppt/theme/theme1.xml><?xml version="1.0" encoding="utf-8"?>
<a:theme xmlns:a="http://schemas.openxmlformats.org/drawingml/2006/main" name="Kuntaliitto suomen- ja ruotsi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Kuntaliitto suomen- ja ruotsinkielinen</Template>
  <TotalTime>144</TotalTime>
  <Words>456</Words>
  <Application>Microsoft Office PowerPoint</Application>
  <PresentationFormat>Näytössä katseltava diaesitys (4:3)</PresentationFormat>
  <Paragraphs>73</Paragraphs>
  <Slides>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Kuntaliitto suomen- ja ruotsinkielinen</vt:lpstr>
      <vt:lpstr>Datan avaaminen kunnissa, tilanne syksyllä 2014 </vt:lpstr>
      <vt:lpstr>Kuntia, jotka avaavat dataa</vt:lpstr>
      <vt:lpstr>Käynnistymässä olevia hankkeita tai toimenpiteitä</vt:lpstr>
      <vt:lpstr>6aika</vt:lpstr>
      <vt:lpstr>PowerPoint-esitys</vt:lpstr>
    </vt:vector>
  </TitlesOfParts>
  <Company>Suomen Kuntaliitto 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Datan avaaminen kunnissa, tilanne syksyllä 2014</dc:title>
  <dc:creator>Kettunen Elisa</dc:creator>
  <cp:lastModifiedBy>Kettunen Elisa</cp:lastModifiedBy>
  <cp:revision>20</cp:revision>
  <dcterms:created xsi:type="dcterms:W3CDTF">2014-09-30T06:31:44Z</dcterms:created>
  <dcterms:modified xsi:type="dcterms:W3CDTF">2014-09-30T08:56:03Z</dcterms:modified>
</cp:coreProperties>
</file>