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74" r:id="rId2"/>
    <p:sldMasterId id="2147483676" r:id="rId3"/>
    <p:sldMasterId id="2147483677" r:id="rId4"/>
    <p:sldMasterId id="2147483681" r:id="rId5"/>
    <p:sldMasterId id="2147483683" r:id="rId6"/>
    <p:sldMasterId id="2147483687" r:id="rId7"/>
    <p:sldMasterId id="2147483689" r:id="rId8"/>
  </p:sldMasterIdLst>
  <p:notesMasterIdLst>
    <p:notesMasterId r:id="rId20"/>
  </p:notesMasterIdLst>
  <p:handoutMasterIdLst>
    <p:handoutMasterId r:id="rId21"/>
  </p:handoutMasterIdLst>
  <p:sldIdLst>
    <p:sldId id="256" r:id="rId9"/>
    <p:sldId id="402" r:id="rId10"/>
    <p:sldId id="389" r:id="rId11"/>
    <p:sldId id="390" r:id="rId12"/>
    <p:sldId id="405" r:id="rId13"/>
    <p:sldId id="392" r:id="rId14"/>
    <p:sldId id="404" r:id="rId15"/>
    <p:sldId id="381" r:id="rId16"/>
    <p:sldId id="382" r:id="rId17"/>
    <p:sldId id="399" r:id="rId18"/>
    <p:sldId id="401" r:id="rId19"/>
  </p:sldIdLst>
  <p:sldSz cx="9144000" cy="5143500" type="screen16x9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D58A24"/>
    <a:srgbClr val="B20031"/>
    <a:srgbClr val="FFE285"/>
    <a:srgbClr val="E6D5F3"/>
    <a:srgbClr val="FFFFCC"/>
    <a:srgbClr val="CCE9AD"/>
    <a:srgbClr val="800032"/>
    <a:srgbClr val="EBEEF4"/>
    <a:srgbClr val="C2CB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2" autoAdjust="0"/>
    <p:restoredTop sz="94565" autoAdjust="0"/>
  </p:normalViewPr>
  <p:slideViewPr>
    <p:cSldViewPr snapToGrid="0">
      <p:cViewPr varScale="1">
        <p:scale>
          <a:sx n="65" d="100"/>
          <a:sy n="65" d="100"/>
        </p:scale>
        <p:origin x="-845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088" y="-66"/>
      </p:cViewPr>
      <p:guideLst>
        <p:guide orient="horz" pos="3104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ltaju\Documents\Projektit\STM\Avoin%20data%20-toimeksianto\Tilastoja_2013-12-1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Val val="1"/>
            <c:showPercent val="1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korjattu!$G$1:$L$1</c:f>
              <c:strCache>
                <c:ptCount val="6"/>
                <c:pt idx="0">
                  <c:v>Avatut</c:v>
                </c:pt>
                <c:pt idx="1">
                  <c:v>Voidaan avata kokonaan</c:v>
                </c:pt>
                <c:pt idx="2">
                  <c:v>Voidaan avata osittain</c:v>
                </c:pt>
                <c:pt idx="3">
                  <c:v>Vaatii selvittelyä</c:v>
                </c:pt>
                <c:pt idx="4">
                  <c:v>Ei voida avata</c:v>
                </c:pt>
                <c:pt idx="5">
                  <c:v>Tieto puuttuu</c:v>
                </c:pt>
              </c:strCache>
            </c:strRef>
          </c:cat>
          <c:val>
            <c:numRef>
              <c:f>korjattu!$G$12:$L$12</c:f>
              <c:numCache>
                <c:formatCode>General</c:formatCode>
                <c:ptCount val="6"/>
                <c:pt idx="0">
                  <c:v>11</c:v>
                </c:pt>
                <c:pt idx="1">
                  <c:v>5</c:v>
                </c:pt>
                <c:pt idx="2">
                  <c:v>16</c:v>
                </c:pt>
                <c:pt idx="3">
                  <c:v>45</c:v>
                </c:pt>
                <c:pt idx="4">
                  <c:v>58</c:v>
                </c:pt>
                <c:pt idx="5">
                  <c:v>15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38404850009412"/>
          <c:y val="0.12591496201389901"/>
          <c:w val="0.34760697048908407"/>
          <c:h val="0.8318800115074360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3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C695F-6D2F-47E5-A994-A41F5A4BF05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39775"/>
            <a:ext cx="6569075" cy="36957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7C9D4-31B8-435A-AC28-A434D8925F83}" type="slidenum">
              <a:rPr lang="fi-FI" smtClean="0"/>
              <a:pPr/>
              <a:t>2</a:t>
            </a:fld>
            <a:endParaRPr lang="fi-FI" smtClean="0"/>
          </a:p>
        </p:txBody>
      </p:sp>
      <p:sp>
        <p:nvSpPr>
          <p:cNvPr id="30723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64312" cy="3694113"/>
          </a:xfrm>
          <a:ln/>
        </p:spPr>
      </p:sp>
      <p:sp>
        <p:nvSpPr>
          <p:cNvPr id="30724" name="Huomautusten paikkamerkki 2"/>
          <p:cNvSpPr>
            <a:spLocks noGrp="1"/>
          </p:cNvSpPr>
          <p:nvPr>
            <p:ph type="body" idx="1"/>
          </p:nvPr>
        </p:nvSpPr>
        <p:spPr>
          <a:xfrm>
            <a:off x="671513" y="4679950"/>
            <a:ext cx="5375275" cy="4435475"/>
          </a:xfrm>
          <a:noFill/>
          <a:ln/>
        </p:spPr>
        <p:txBody>
          <a:bodyPr lIns="91399" tIns="45699" rIns="91399" bIns="45699"/>
          <a:lstStyle/>
          <a:p>
            <a:pPr eaLnBrk="1" hangingPunct="1"/>
            <a:endParaRPr lang="fi-FI" smtClean="0"/>
          </a:p>
        </p:txBody>
      </p:sp>
      <p:sp>
        <p:nvSpPr>
          <p:cNvPr id="30725" name="Dian numeron paikkamerkki 3"/>
          <p:cNvSpPr txBox="1">
            <a:spLocks noGrp="1"/>
          </p:cNvSpPr>
          <p:nvPr/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9" tIns="45699" rIns="91399" bIns="45699" anchor="b"/>
          <a:lstStyle/>
          <a:p>
            <a:pPr algn="r" defTabSz="912813"/>
            <a:fld id="{F28A8763-3CFB-42AC-A522-D4E59BCA5AA4}" type="slidenum">
              <a:rPr lang="fi-FI" sz="1100"/>
              <a:pPr algn="r" defTabSz="912813"/>
              <a:t>2</a:t>
            </a:fld>
            <a:endParaRPr lang="fi-FI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74613" y="739775"/>
            <a:ext cx="6569075" cy="36957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A41E6-4B52-43FA-A67A-D370FA644976}" type="slidenum">
              <a:rPr lang="fi-FI" smtClean="0">
                <a:solidFill>
                  <a:prstClr val="black"/>
                </a:solidFill>
              </a:rPr>
              <a:pPr/>
              <a:t>7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7215"/>
            <a:ext cx="9144000" cy="271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1679972"/>
            <a:ext cx="7200900" cy="1237059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1" y="3128967"/>
            <a:ext cx="7191375" cy="75842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983" y="299775"/>
            <a:ext cx="2170112" cy="92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130" y="3995115"/>
            <a:ext cx="2222066" cy="9235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A169-0654-4D16-A9C7-20A3FC192FC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22.9.2014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7110-BD44-4855-B799-04ABD11CDF4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A169-0654-4D16-A9C7-20A3FC192FC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22.9.2014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7110-BD44-4855-B799-04ABD11CDF4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7215"/>
            <a:ext cx="9144000" cy="271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1679972"/>
            <a:ext cx="7200900" cy="1237059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1" y="3128967"/>
            <a:ext cx="7191375" cy="75842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983" y="299775"/>
            <a:ext cx="2170112" cy="92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130" y="3995115"/>
            <a:ext cx="2222066" cy="9235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57224" y="1393026"/>
            <a:ext cx="3638576" cy="3201599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393026"/>
            <a:ext cx="3710014" cy="3201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01AC53-8451-4368-B9E4-6D25593722C8}" type="datetime1">
              <a:rPr lang="fi-FI" smtClean="0">
                <a:solidFill>
                  <a:srgbClr val="6E9637"/>
                </a:solidFill>
              </a:rPr>
              <a:pPr>
                <a:defRPr/>
              </a:pPr>
              <a:t>22.9.2014</a:t>
            </a:fld>
            <a:endParaRPr lang="fi-FI" dirty="0">
              <a:solidFill>
                <a:srgbClr val="6E9637"/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E9637"/>
                </a:solidFill>
              </a:rPr>
              <a:t>Sirpa Thessler/ METLA</a:t>
            </a:r>
            <a:endParaRPr lang="fi-FI" dirty="0">
              <a:solidFill>
                <a:srgbClr val="6E9637"/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9B29E-96D7-40B0-BE83-C5A1AF158C85}" type="slidenum">
              <a:rPr lang="fi-FI" smtClean="0">
                <a:solidFill>
                  <a:srgbClr val="6E9637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srgbClr val="6E96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32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>
          <a:xfrm>
            <a:off x="7544182" y="4787965"/>
            <a:ext cx="846137" cy="165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035843"/>
            <a:ext cx="3900488" cy="3558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99" y="1035843"/>
            <a:ext cx="3900487" cy="3558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>
          <a:xfrm>
            <a:off x="7426515" y="4791181"/>
            <a:ext cx="846137" cy="165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>
          <a:xfrm>
            <a:off x="7599899" y="4791215"/>
            <a:ext cx="846137" cy="165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theme" Target="../theme/theme2.xml"/><Relationship Id="rId4" Type="http://schemas.openxmlformats.org/officeDocument/2006/relationships/image" Target="../media/image7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4664874"/>
            <a:ext cx="9144000" cy="4786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4779171"/>
            <a:ext cx="482600" cy="15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24" y="0"/>
            <a:ext cx="420687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176217"/>
            <a:ext cx="7959725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2" y="1035843"/>
            <a:ext cx="7953375" cy="35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1817" y="2544372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4781556"/>
            <a:ext cx="846137" cy="165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4809040"/>
            <a:ext cx="1889125" cy="9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4710073"/>
            <a:ext cx="1016000" cy="4222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771635" y="4804178"/>
            <a:ext cx="70403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fi-FI" sz="1000">
                <a:solidFill>
                  <a:srgbClr val="FFFFFF"/>
                </a:solidFill>
                <a:latin typeface="Arial Narrow" pitchFamily="34" charset="0"/>
                <a:cs typeface="+mn-cs"/>
              </a:rPr>
              <a:t>14.11.2011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9" y="477679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i-FI" sz="1000" b="1">
              <a:solidFill>
                <a:srgbClr val="FFFFFF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-6614" y="4686300"/>
            <a:ext cx="9150615" cy="47229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>
              <a:solidFill>
                <a:srgbClr val="000000"/>
              </a:solidFill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4779171"/>
            <a:ext cx="482600" cy="15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8ECED8DA-88F6-41FF-B8E6-02BEA29A2BA9}" type="slidenum">
              <a:rPr lang="fi-FI" smtClean="0">
                <a:solidFill>
                  <a:srgbClr val="FFFFFF"/>
                </a:solidFill>
                <a:cs typeface="+mn-cs"/>
              </a:rPr>
              <a:pPr/>
              <a:t>‹#›</a:t>
            </a:fld>
            <a:endParaRPr lang="fi-FI">
              <a:solidFill>
                <a:srgbClr val="FFFFFF"/>
              </a:solidFill>
              <a:cs typeface="+mn-cs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311402" y="477679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i-FI" sz="1000">
              <a:solidFill>
                <a:srgbClr val="FFFFFF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223842"/>
            <a:ext cx="7959725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naps.</a:t>
            </a:r>
            <a:endParaRPr lang="fi-FI" dirty="0" smtClean="0"/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2" y="1064418"/>
            <a:ext cx="7953375" cy="35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80867" y="2544372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100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737268" y="4774412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C99AB3A0-5A8C-4E82-814E-A3CAED50E7A3}" type="datetime1">
              <a:rPr lang="fi-FI" sz="1000" smtClean="0">
                <a:solidFill>
                  <a:srgbClr val="FFFFFF"/>
                </a:solidFill>
                <a:latin typeface="Arial Narrow" pitchFamily="34" charset="0"/>
                <a:cs typeface="+mn-cs"/>
              </a:rPr>
              <a:pPr algn="r"/>
              <a:t>22.9.2014</a:t>
            </a:fld>
            <a:endParaRPr lang="fi-FI" sz="1000" dirty="0">
              <a:solidFill>
                <a:srgbClr val="FFFFFF"/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105494" name="Picture 22" descr="logo_vaaka_neg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768459"/>
            <a:ext cx="1725613" cy="307181"/>
          </a:xfrm>
          <a:prstGeom prst="rect">
            <a:avLst/>
          </a:prstGeom>
          <a:noFill/>
        </p:spPr>
      </p:pic>
      <p:pic>
        <p:nvPicPr>
          <p:cNvPr id="105495" name="Picture 23" descr="vm_txt_ne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6" y="4805365"/>
            <a:ext cx="1889125" cy="98822"/>
          </a:xfrm>
          <a:prstGeom prst="rect">
            <a:avLst/>
          </a:prstGeom>
          <a:noFill/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0350" y="-604838"/>
            <a:ext cx="3479800" cy="2038350"/>
          </a:xfrm>
          <a:prstGeom prst="rect">
            <a:avLst/>
          </a:prstGeom>
        </p:spPr>
      </p:pic>
      <p:pic>
        <p:nvPicPr>
          <p:cNvPr id="17" name="Picture 23" descr="vm_txt_neg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6" y="4805365"/>
            <a:ext cx="1889125" cy="9882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ts val="100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4664874"/>
            <a:ext cx="9144000" cy="4786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4779171"/>
            <a:ext cx="482600" cy="15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3324" y="0"/>
            <a:ext cx="420687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176217"/>
            <a:ext cx="7959725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2" y="1035843"/>
            <a:ext cx="7953375" cy="35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1817" y="2544372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4781556"/>
            <a:ext cx="846137" cy="165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>
                <a:solidFill>
                  <a:srgbClr val="FFFFFF"/>
                </a:solidFill>
              </a:rPr>
              <a:t>12.6.2013</a:t>
            </a:r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4809040"/>
            <a:ext cx="1889125" cy="9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4710073"/>
            <a:ext cx="1016000" cy="4222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E13A169-0654-4D16-A9C7-20A3FC192FC3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22.9.2014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BDC7110-BD44-4855-B799-04ABD11CDF47}" type="slidenum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E13A169-0654-4D16-A9C7-20A3FC192FC3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22.9.2014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BDC7110-BD44-4855-B799-04ABD11CDF47}" type="slidenum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arireun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3506" y="1599644"/>
            <a:ext cx="1360494" cy="35441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961" y="357582"/>
            <a:ext cx="6981818" cy="6479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963" y="1167594"/>
            <a:ext cx="7099079" cy="35643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8961" y="4914001"/>
            <a:ext cx="1187672" cy="1807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FD5E4A-D699-4985-A627-DFDED19ABDE3}" type="datetime1">
              <a:rPr lang="fi-FI" smtClean="0">
                <a:solidFill>
                  <a:srgbClr val="000000"/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22.9.2014</a:t>
            </a:fld>
            <a:endParaRPr lang="fi-FI" dirty="0">
              <a:solidFill>
                <a:srgbClr val="000000"/>
              </a:solidFill>
              <a:latin typeface="Verdan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2078" y="4914001"/>
            <a:ext cx="3275428" cy="1807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dirty="0">
              <a:solidFill>
                <a:srgbClr val="000000"/>
              </a:solidFill>
              <a:latin typeface="Verdan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050" y="4914001"/>
            <a:ext cx="298376" cy="1807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3F6863F-6A49-4C4A-ACFA-6A00093D353A}" type="slidenum">
              <a:rPr lang="fi-FI" smtClean="0">
                <a:solidFill>
                  <a:srgbClr val="000000"/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 dirty="0">
              <a:solidFill>
                <a:srgbClr val="000000"/>
              </a:solidFill>
              <a:latin typeface="Verdan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3510" y="4914000"/>
            <a:ext cx="2802930" cy="1809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900" b="1" dirty="0" smtClean="0">
                <a:solidFill>
                  <a:srgbClr val="000000"/>
                </a:solidFill>
                <a:latin typeface="Verdana"/>
                <a:cs typeface="+mn-cs"/>
              </a:rPr>
              <a:t>Liikenteen turvallisuusvirasto</a:t>
            </a:r>
            <a:endParaRPr lang="fi-FI" sz="900" b="1" dirty="0">
              <a:solidFill>
                <a:srgbClr val="000000"/>
              </a:solidFill>
              <a:latin typeface="Verdana"/>
              <a:cs typeface="+mn-cs"/>
            </a:endParaRPr>
          </a:p>
        </p:txBody>
      </p:sp>
      <p:pic>
        <p:nvPicPr>
          <p:cNvPr id="13" name="Picture 12" descr="logo_sisa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3558" y="357510"/>
            <a:ext cx="997513" cy="33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4489410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2"/>
        </a:buClr>
        <a:buSzPct val="12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2"/>
        </a:buClr>
        <a:buSzPct val="12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4664874"/>
            <a:ext cx="9144000" cy="4786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4779171"/>
            <a:ext cx="482600" cy="15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23324" y="0"/>
            <a:ext cx="420687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176217"/>
            <a:ext cx="7959725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2" y="1035843"/>
            <a:ext cx="7953375" cy="35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1817" y="2544372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4781556"/>
            <a:ext cx="846137" cy="165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>
                <a:solidFill>
                  <a:srgbClr val="FFFFFF"/>
                </a:solidFill>
              </a:rPr>
              <a:t>16.9.2014</a:t>
            </a:r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4809040"/>
            <a:ext cx="1889125" cy="9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4710073"/>
            <a:ext cx="1016000" cy="4222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 descr="LYNET_logo_RGB.emf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-1356" b="44287"/>
          <a:stretch/>
        </p:blipFill>
        <p:spPr bwMode="auto">
          <a:xfrm>
            <a:off x="6516216" y="3393804"/>
            <a:ext cx="5903260" cy="177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67544" y="249494"/>
            <a:ext cx="8352928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PERUSTYYL. NAPSAUTT.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67544" y="1373983"/>
            <a:ext cx="8352928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tekstin perustyylejä napsauttamalla</a:t>
            </a:r>
          </a:p>
          <a:p>
            <a:pPr lvl="1"/>
            <a:r>
              <a:rPr lang="fi-FI" altLang="fi-FI" dirty="0" smtClean="0"/>
              <a:t>toinen taso</a:t>
            </a:r>
          </a:p>
          <a:p>
            <a:pPr lvl="2"/>
            <a:r>
              <a:rPr lang="fi-FI" altLang="fi-FI" dirty="0" smtClean="0"/>
              <a:t>kolmas taso</a:t>
            </a:r>
          </a:p>
          <a:p>
            <a:pPr lvl="3"/>
            <a:r>
              <a:rPr lang="fi-FI" altLang="fi-FI" dirty="0" smtClean="0"/>
              <a:t>Neljäs</a:t>
            </a:r>
          </a:p>
          <a:p>
            <a:pPr lvl="4"/>
            <a:r>
              <a:rPr lang="fi-FI" altLang="fi-FI" dirty="0" smtClean="0"/>
              <a:t>viides</a:t>
            </a:r>
          </a:p>
        </p:txBody>
      </p:sp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131845" y="4790649"/>
            <a:ext cx="1587599" cy="2738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01AC53-8451-4368-B9E4-6D25593722C8}" type="datetime1">
              <a:rPr lang="fi-FI" smtClean="0">
                <a:solidFill>
                  <a:srgbClr val="6E9637"/>
                </a:solidFill>
              </a:rPr>
              <a:pPr>
                <a:defRPr/>
              </a:pPr>
              <a:t>22.9.2014</a:t>
            </a:fld>
            <a:endParaRPr lang="fi-FI" dirty="0">
              <a:solidFill>
                <a:srgbClr val="6E9637"/>
              </a:solidFill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791447" y="4790649"/>
            <a:ext cx="2376264" cy="273844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 dirty="0" smtClean="0">
                <a:solidFill>
                  <a:srgbClr val="6E9637"/>
                </a:solidFill>
              </a:rPr>
              <a:t>Sirpa Thessler/ METLA</a:t>
            </a:r>
            <a:endParaRPr lang="fi-FI" dirty="0">
              <a:solidFill>
                <a:srgbClr val="6E9637"/>
              </a:solidFill>
            </a:endParaRPr>
          </a:p>
        </p:txBody>
      </p:sp>
      <p:sp>
        <p:nvSpPr>
          <p:cNvPr id="18" name="Dian numeron paikkamerkki 11"/>
          <p:cNvSpPr>
            <a:spLocks noGrp="1"/>
          </p:cNvSpPr>
          <p:nvPr>
            <p:ph type="sldNum" sz="quarter" idx="4"/>
          </p:nvPr>
        </p:nvSpPr>
        <p:spPr>
          <a:xfrm>
            <a:off x="7164289" y="4791793"/>
            <a:ext cx="504056" cy="272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accent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1A9B29E-96D7-40B0-BE83-C5A1AF158C85}" type="slidenum">
              <a:rPr lang="fi-FI" smtClean="0">
                <a:solidFill>
                  <a:srgbClr val="6E9637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srgbClr val="6E963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9637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.fi/avointieto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694265"/>
            <a:ext cx="7200900" cy="1301353"/>
          </a:xfrm>
        </p:spPr>
        <p:txBody>
          <a:bodyPr/>
          <a:lstStyle/>
          <a:p>
            <a:pPr eaLnBrk="1" hangingPunct="1"/>
            <a:r>
              <a:rPr lang="fi-FI" sz="4000" dirty="0" smtClean="0"/>
              <a:t>Hallinnon tietovarannot ja </a:t>
            </a:r>
            <a:br>
              <a:rPr lang="fi-FI" sz="4000" dirty="0" smtClean="0"/>
            </a:br>
            <a:r>
              <a:rPr lang="fi-FI" sz="4000" dirty="0" smtClean="0"/>
              <a:t>niiden avaaminen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fi-FI" dirty="0" smtClean="0">
                <a:latin typeface="Arial Narrow" charset="0"/>
              </a:rPr>
              <a:t>Anne Kauhanen-Simanainen</a:t>
            </a:r>
          </a:p>
          <a:p>
            <a:pPr eaLnBrk="1" hangingPunct="1">
              <a:buFont typeface="Wingdings" charset="2"/>
              <a:buNone/>
            </a:pPr>
            <a:r>
              <a:rPr lang="fi-FI" dirty="0" smtClean="0">
                <a:latin typeface="Arial Narrow" charset="0"/>
              </a:rPr>
              <a:t>16.9.2014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Erilaisia käyttäjiä – erilaisia tarpeita</a:t>
            </a:r>
            <a:endParaRPr lang="fi-FI" b="1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F2A776-7226-44D0-8EF4-4F0B14F16F72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16.9.2014</a:t>
            </a: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3373821" y="1844566"/>
            <a:ext cx="2333296" cy="11705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r>
              <a:rPr lang="fi-FI" dirty="0" smtClean="0"/>
              <a:t>Avoin </a:t>
            </a:r>
          </a:p>
          <a:p>
            <a:pPr algn="ctr"/>
            <a:r>
              <a:rPr lang="fi-FI" dirty="0" smtClean="0"/>
              <a:t>tieto</a:t>
            </a:r>
          </a:p>
          <a:p>
            <a:pPr algn="ctr"/>
            <a:endParaRPr lang="fi-FI" dirty="0"/>
          </a:p>
        </p:txBody>
      </p:sp>
      <p:sp>
        <p:nvSpPr>
          <p:cNvPr id="6" name="Tekstikehys 5"/>
          <p:cNvSpPr txBox="1"/>
          <p:nvPr/>
        </p:nvSpPr>
        <p:spPr>
          <a:xfrm>
            <a:off x="1245481" y="1371600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Kansalaiset</a:t>
            </a:r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3760317" y="1087820"/>
            <a:ext cx="156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Yritykset</a:t>
            </a:r>
            <a:endParaRPr lang="fi-FI" dirty="0"/>
          </a:p>
        </p:txBody>
      </p:sp>
      <p:sp>
        <p:nvSpPr>
          <p:cNvPr id="8" name="Tekstikehys 7"/>
          <p:cNvSpPr txBox="1"/>
          <p:nvPr/>
        </p:nvSpPr>
        <p:spPr>
          <a:xfrm>
            <a:off x="6148552" y="1206068"/>
            <a:ext cx="21435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Sovellusten </a:t>
            </a:r>
          </a:p>
          <a:p>
            <a:r>
              <a:rPr lang="fi-FI" dirty="0" smtClean="0"/>
              <a:t>kehittäjät</a:t>
            </a:r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6653059" y="2246574"/>
            <a:ext cx="13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Tutkijat</a:t>
            </a:r>
            <a:endParaRPr lang="fi-FI" dirty="0"/>
          </a:p>
        </p:txBody>
      </p:sp>
      <p:sp>
        <p:nvSpPr>
          <p:cNvPr id="11" name="Tekstikehys 10"/>
          <p:cNvSpPr txBox="1"/>
          <p:nvPr/>
        </p:nvSpPr>
        <p:spPr>
          <a:xfrm>
            <a:off x="6542689" y="2956034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Media</a:t>
            </a:r>
            <a:endParaRPr lang="fi-FI" dirty="0"/>
          </a:p>
        </p:txBody>
      </p:sp>
      <p:sp>
        <p:nvSpPr>
          <p:cNvPr id="12" name="Tekstikehys 11"/>
          <p:cNvSpPr txBox="1"/>
          <p:nvPr/>
        </p:nvSpPr>
        <p:spPr>
          <a:xfrm>
            <a:off x="677916" y="2270234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Opiskelijat</a:t>
            </a:r>
            <a:endParaRPr lang="fi-FI" dirty="0"/>
          </a:p>
        </p:txBody>
      </p:sp>
      <p:sp>
        <p:nvSpPr>
          <p:cNvPr id="13" name="Tekstikehys 12"/>
          <p:cNvSpPr txBox="1"/>
          <p:nvPr/>
        </p:nvSpPr>
        <p:spPr>
          <a:xfrm>
            <a:off x="1229710" y="3074276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Opettajat</a:t>
            </a:r>
            <a:endParaRPr lang="fi-FI" dirty="0"/>
          </a:p>
        </p:txBody>
      </p:sp>
      <p:sp>
        <p:nvSpPr>
          <p:cNvPr id="14" name="Tekstikehys 13"/>
          <p:cNvSpPr txBox="1"/>
          <p:nvPr/>
        </p:nvSpPr>
        <p:spPr>
          <a:xfrm>
            <a:off x="3852518" y="3464470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Hallinto</a:t>
            </a:r>
            <a:endParaRPr lang="fi-FI" dirty="0"/>
          </a:p>
        </p:txBody>
      </p:sp>
      <p:cxnSp>
        <p:nvCxnSpPr>
          <p:cNvPr id="16" name="Suora yhdysviiva 15"/>
          <p:cNvCxnSpPr>
            <a:stCxn id="5" idx="7"/>
            <a:endCxn id="8" idx="1"/>
          </p:cNvCxnSpPr>
          <p:nvPr/>
        </p:nvCxnSpPr>
        <p:spPr>
          <a:xfrm flipV="1">
            <a:off x="5365413" y="1683122"/>
            <a:ext cx="783139" cy="332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>
            <a:stCxn id="5" idx="0"/>
            <a:endCxn id="7" idx="2"/>
          </p:cNvCxnSpPr>
          <p:nvPr/>
        </p:nvCxnSpPr>
        <p:spPr>
          <a:xfrm flipV="1">
            <a:off x="4540469" y="1611040"/>
            <a:ext cx="671" cy="233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>
            <a:stCxn id="5" idx="1"/>
            <a:endCxn id="6" idx="2"/>
          </p:cNvCxnSpPr>
          <p:nvPr/>
        </p:nvCxnSpPr>
        <p:spPr>
          <a:xfrm flipH="1" flipV="1">
            <a:off x="2267556" y="1894820"/>
            <a:ext cx="1447969" cy="12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stCxn id="5" idx="2"/>
          </p:cNvCxnSpPr>
          <p:nvPr/>
        </p:nvCxnSpPr>
        <p:spPr>
          <a:xfrm flipH="1">
            <a:off x="2617079" y="2429865"/>
            <a:ext cx="756745" cy="29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>
            <a:stCxn id="5" idx="3"/>
            <a:endCxn id="13" idx="3"/>
          </p:cNvCxnSpPr>
          <p:nvPr/>
        </p:nvCxnSpPr>
        <p:spPr>
          <a:xfrm flipH="1">
            <a:off x="2873109" y="2843727"/>
            <a:ext cx="842416" cy="49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>
            <a:stCxn id="5" idx="4"/>
            <a:endCxn id="14" idx="0"/>
          </p:cNvCxnSpPr>
          <p:nvPr/>
        </p:nvCxnSpPr>
        <p:spPr>
          <a:xfrm>
            <a:off x="4540469" y="3015156"/>
            <a:ext cx="4707" cy="449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>
            <a:stCxn id="5" idx="6"/>
            <a:endCxn id="9" idx="1"/>
          </p:cNvCxnSpPr>
          <p:nvPr/>
        </p:nvCxnSpPr>
        <p:spPr>
          <a:xfrm>
            <a:off x="5707117" y="2429861"/>
            <a:ext cx="945942" cy="78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>
            <a:stCxn id="5" idx="5"/>
          </p:cNvCxnSpPr>
          <p:nvPr/>
        </p:nvCxnSpPr>
        <p:spPr>
          <a:xfrm>
            <a:off x="5365415" y="2843726"/>
            <a:ext cx="1303401" cy="325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05582"/>
            <a:ext cx="7772400" cy="1890209"/>
          </a:xfrm>
        </p:spPr>
        <p:txBody>
          <a:bodyPr>
            <a:normAutofit fontScale="90000"/>
          </a:bodyPr>
          <a:lstStyle/>
          <a:p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>Kiitos</a:t>
            </a:r>
            <a:r>
              <a:rPr lang="fi-FI" sz="3600" dirty="0" smtClean="0"/>
              <a:t>!</a:t>
            </a:r>
            <a:br>
              <a:rPr lang="fi-FI" sz="3600" dirty="0" smtClean="0"/>
            </a:br>
            <a:r>
              <a:rPr lang="fi-FI" sz="3600" dirty="0" smtClean="0"/>
              <a:t>Tervetuloa näyttelyosastolle 4!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http://www.vm.fi/avointieto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8C04F3-16CE-4985-8C3B-359FCB6C1F28}" type="slidenum">
              <a:rPr lang="fi-FI"/>
              <a:pPr>
                <a:defRPr/>
              </a:pPr>
              <a:t>2</a:t>
            </a:fld>
            <a:endParaRPr lang="fi-FI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142877" y="26193"/>
            <a:ext cx="8785225" cy="4624388"/>
          </a:xfrm>
          <a:prstGeom prst="ellipse">
            <a:avLst/>
          </a:prstGeom>
          <a:solidFill>
            <a:srgbClr val="B48900">
              <a:alpha val="20000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i-FI" sz="2000" b="1"/>
          </a:p>
          <a:p>
            <a:pPr algn="ctr"/>
            <a:endParaRPr lang="fi-FI" sz="2000" b="1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en-US"/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755650" y="358378"/>
            <a:ext cx="7524750" cy="3942159"/>
          </a:xfrm>
          <a:prstGeom prst="ellipse">
            <a:avLst/>
          </a:prstGeom>
          <a:solidFill>
            <a:srgbClr val="FFC000">
              <a:alpha val="25098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i-FI" sz="2000" b="1"/>
          </a:p>
          <a:p>
            <a:pPr algn="ctr"/>
            <a:endParaRPr lang="fi-FI" sz="2000" b="1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endParaRPr lang="en-US"/>
          </a:p>
        </p:txBody>
      </p:sp>
      <p:sp>
        <p:nvSpPr>
          <p:cNvPr id="26629" name="Oval 4"/>
          <p:cNvSpPr>
            <a:spLocks noChangeArrowheads="1"/>
          </p:cNvSpPr>
          <p:nvPr/>
        </p:nvSpPr>
        <p:spPr bwMode="auto">
          <a:xfrm>
            <a:off x="1835154" y="978694"/>
            <a:ext cx="5364163" cy="2672954"/>
          </a:xfrm>
          <a:prstGeom prst="ellipse">
            <a:avLst/>
          </a:prstGeom>
          <a:solidFill>
            <a:srgbClr val="FFC000">
              <a:alpha val="39999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3167068" y="1708547"/>
            <a:ext cx="2700337" cy="1295400"/>
          </a:xfrm>
          <a:prstGeom prst="ellipse">
            <a:avLst/>
          </a:prstGeom>
          <a:solidFill>
            <a:srgbClr val="B48900">
              <a:alpha val="59999"/>
            </a:srgbClr>
          </a:solidFill>
          <a:ln w="9525" algn="ctr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/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76605" y="1995488"/>
            <a:ext cx="13319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Kiinteistötietovaranto</a:t>
            </a: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3240089" y="2571750"/>
            <a:ext cx="15827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Yritys- ja yhteisö-tietovaranto</a:t>
            </a:r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4562475" y="2302669"/>
            <a:ext cx="125888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Maastotietovaranto</a:t>
            </a:r>
          </a:p>
        </p:txBody>
      </p:sp>
      <p:sp>
        <p:nvSpPr>
          <p:cNvPr id="26634" name="Text Box 17"/>
          <p:cNvSpPr txBox="1">
            <a:spLocks noChangeArrowheads="1"/>
          </p:cNvSpPr>
          <p:nvPr/>
        </p:nvSpPr>
        <p:spPr bwMode="auto">
          <a:xfrm>
            <a:off x="3024188" y="3918348"/>
            <a:ext cx="10080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Ajoneuvo-tietovaranto</a:t>
            </a:r>
          </a:p>
        </p:txBody>
      </p:sp>
      <p:sp>
        <p:nvSpPr>
          <p:cNvPr id="26635" name="Text Box 18"/>
          <p:cNvSpPr txBox="1">
            <a:spLocks noChangeArrowheads="1"/>
          </p:cNvSpPr>
          <p:nvPr/>
        </p:nvSpPr>
        <p:spPr bwMode="auto">
          <a:xfrm>
            <a:off x="4535488" y="1950244"/>
            <a:ext cx="11874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Tie- ja katu-verkkotietovaranto</a:t>
            </a: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4530725" y="2494360"/>
            <a:ext cx="1296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Muut paikkatietovarannot</a:t>
            </a:r>
          </a:p>
        </p:txBody>
      </p:sp>
      <p:sp>
        <p:nvSpPr>
          <p:cNvPr id="26637" name="Text Box 29"/>
          <p:cNvSpPr txBox="1">
            <a:spLocks noChangeArrowheads="1"/>
          </p:cNvSpPr>
          <p:nvPr/>
        </p:nvSpPr>
        <p:spPr bwMode="auto">
          <a:xfrm>
            <a:off x="2232036" y="276225"/>
            <a:ext cx="15478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Ennakoinnin</a:t>
            </a:r>
            <a:r>
              <a:rPr lang="en-US" sz="900" b="1">
                <a:solidFill>
                  <a:srgbClr val="B20031"/>
                </a:solidFill>
              </a:rPr>
              <a:t> </a:t>
            </a:r>
            <a:r>
              <a:rPr lang="en-US" sz="900" b="1"/>
              <a:t>tietovaranto</a:t>
            </a:r>
          </a:p>
        </p:txBody>
      </p:sp>
      <p:sp>
        <p:nvSpPr>
          <p:cNvPr id="26638" name="Text Box 30"/>
          <p:cNvSpPr txBox="1">
            <a:spLocks noChangeArrowheads="1"/>
          </p:cNvSpPr>
          <p:nvPr/>
        </p:nvSpPr>
        <p:spPr bwMode="auto">
          <a:xfrm>
            <a:off x="1908175" y="4137423"/>
            <a:ext cx="15113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Seurannan ja valvonnan tietovaranto</a:t>
            </a:r>
          </a:p>
        </p:txBody>
      </p:sp>
      <p:sp>
        <p:nvSpPr>
          <p:cNvPr id="26639" name="Text Box 32"/>
          <p:cNvSpPr txBox="1">
            <a:spLocks noChangeArrowheads="1"/>
          </p:cNvSpPr>
          <p:nvPr/>
        </p:nvSpPr>
        <p:spPr bwMode="auto">
          <a:xfrm>
            <a:off x="0" y="2114555"/>
            <a:ext cx="900113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Toiminta-ympäristö-tietovaranto</a:t>
            </a:r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835152" y="2112169"/>
            <a:ext cx="14382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Tilastotietovaranto</a:t>
            </a:r>
          </a:p>
        </p:txBody>
      </p:sp>
      <p:sp>
        <p:nvSpPr>
          <p:cNvPr id="26641" name="Text Box 35"/>
          <p:cNvSpPr txBox="1">
            <a:spLocks noChangeArrowheads="1"/>
          </p:cNvSpPr>
          <p:nvPr/>
        </p:nvSpPr>
        <p:spPr bwMode="auto">
          <a:xfrm>
            <a:off x="1978025" y="1843088"/>
            <a:ext cx="144145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Säädöstietovaranto</a:t>
            </a:r>
          </a:p>
        </p:txBody>
      </p:sp>
      <p:sp>
        <p:nvSpPr>
          <p:cNvPr id="26642" name="Text Box 36"/>
          <p:cNvSpPr txBox="1">
            <a:spLocks noChangeArrowheads="1"/>
          </p:cNvSpPr>
          <p:nvPr/>
        </p:nvSpPr>
        <p:spPr bwMode="auto">
          <a:xfrm>
            <a:off x="3095625" y="3274219"/>
            <a:ext cx="14414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Julkishallinnon hanketietovaranto</a:t>
            </a:r>
          </a:p>
        </p:txBody>
      </p:sp>
      <p:sp>
        <p:nvSpPr>
          <p:cNvPr id="26643" name="Text Box 37"/>
          <p:cNvSpPr txBox="1">
            <a:spLocks noChangeArrowheads="1"/>
          </p:cNvSpPr>
          <p:nvPr/>
        </p:nvSpPr>
        <p:spPr bwMode="auto">
          <a:xfrm>
            <a:off x="3708400" y="3003948"/>
            <a:ext cx="17986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Julkishallinnon organisaatiot tietovarantona</a:t>
            </a:r>
          </a:p>
        </p:txBody>
      </p:sp>
      <p:sp>
        <p:nvSpPr>
          <p:cNvPr id="26644" name="Text Box 38"/>
          <p:cNvSpPr txBox="1">
            <a:spLocks noChangeArrowheads="1"/>
          </p:cNvSpPr>
          <p:nvPr/>
        </p:nvSpPr>
        <p:spPr bwMode="auto">
          <a:xfrm>
            <a:off x="4392614" y="3300413"/>
            <a:ext cx="16922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Toimipaikkatietovaranto</a:t>
            </a:r>
          </a:p>
        </p:txBody>
      </p:sp>
      <p:sp>
        <p:nvSpPr>
          <p:cNvPr id="26645" name="Text Box 48"/>
          <p:cNvSpPr txBox="1">
            <a:spLocks noChangeArrowheads="1"/>
          </p:cNvSpPr>
          <p:nvPr/>
        </p:nvSpPr>
        <p:spPr bwMode="auto">
          <a:xfrm>
            <a:off x="1295400" y="3165873"/>
            <a:ext cx="1296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EU-tietoaineistojen tietovaranto</a:t>
            </a:r>
            <a:endParaRPr lang="en-US" sz="900"/>
          </a:p>
        </p:txBody>
      </p:sp>
      <p:sp>
        <p:nvSpPr>
          <p:cNvPr id="26646" name="Text Box 51"/>
          <p:cNvSpPr txBox="1">
            <a:spLocks noChangeArrowheads="1"/>
          </p:cNvSpPr>
          <p:nvPr/>
        </p:nvSpPr>
        <p:spPr bwMode="auto">
          <a:xfrm>
            <a:off x="7667625" y="4245774"/>
            <a:ext cx="108108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Löytyvyys / saatavuus / käytettävyys</a:t>
            </a:r>
            <a:endParaRPr lang="en-US" sz="900" b="1" i="1"/>
          </a:p>
        </p:txBody>
      </p:sp>
      <p:sp>
        <p:nvSpPr>
          <p:cNvPr id="26647" name="Text Box 52"/>
          <p:cNvSpPr txBox="1">
            <a:spLocks noChangeArrowheads="1"/>
          </p:cNvSpPr>
          <p:nvPr/>
        </p:nvSpPr>
        <p:spPr bwMode="auto">
          <a:xfrm>
            <a:off x="107950" y="169069"/>
            <a:ext cx="11160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Maksuttomuus/maksullisuus</a:t>
            </a:r>
            <a:endParaRPr lang="en-US" sz="900" b="1" i="1"/>
          </a:p>
        </p:txBody>
      </p:sp>
      <p:sp>
        <p:nvSpPr>
          <p:cNvPr id="26648" name="Text Box 53"/>
          <p:cNvSpPr txBox="1">
            <a:spLocks noChangeArrowheads="1"/>
          </p:cNvSpPr>
          <p:nvPr/>
        </p:nvSpPr>
        <p:spPr bwMode="auto">
          <a:xfrm>
            <a:off x="7451725" y="138113"/>
            <a:ext cx="11874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Tietoturvallisuus/ tietosuoja</a:t>
            </a:r>
            <a:endParaRPr lang="en-US" sz="900" b="1" i="1"/>
          </a:p>
        </p:txBody>
      </p:sp>
      <p:sp>
        <p:nvSpPr>
          <p:cNvPr id="26649" name="Text Box 59"/>
          <p:cNvSpPr txBox="1">
            <a:spLocks noChangeArrowheads="1"/>
          </p:cNvSpPr>
          <p:nvPr/>
        </p:nvSpPr>
        <p:spPr bwMode="auto">
          <a:xfrm>
            <a:off x="71438" y="4193386"/>
            <a:ext cx="118745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 b="1" i="1"/>
              <a:t>Julkisuus/ salassapito / </a:t>
            </a:r>
            <a:r>
              <a:rPr lang="en-US" sz="900" b="1" i="1"/>
              <a:t>käyttöoikeudet</a:t>
            </a:r>
            <a:endParaRPr lang="en-US" sz="900" b="1"/>
          </a:p>
        </p:txBody>
      </p:sp>
      <p:sp>
        <p:nvSpPr>
          <p:cNvPr id="26650" name="Text Box 64"/>
          <p:cNvSpPr txBox="1">
            <a:spLocks noChangeArrowheads="1"/>
          </p:cNvSpPr>
          <p:nvPr/>
        </p:nvSpPr>
        <p:spPr bwMode="auto">
          <a:xfrm>
            <a:off x="5219700" y="1221586"/>
            <a:ext cx="10795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Julkisten hankintojen tietovaranto</a:t>
            </a:r>
          </a:p>
        </p:txBody>
      </p:sp>
      <p:sp>
        <p:nvSpPr>
          <p:cNvPr id="26651" name="Text Box 67"/>
          <p:cNvSpPr txBox="1">
            <a:spLocks noChangeArrowheads="1"/>
          </p:cNvSpPr>
          <p:nvPr/>
        </p:nvSpPr>
        <p:spPr bwMode="auto">
          <a:xfrm>
            <a:off x="1943100" y="2696766"/>
            <a:ext cx="16541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Tapahtumatietovaranto</a:t>
            </a:r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 rot="1800000">
            <a:off x="7740661" y="465540"/>
            <a:ext cx="468313" cy="296465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 rot="1800000">
            <a:off x="684213" y="3840956"/>
            <a:ext cx="468312" cy="3238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 rot="-1800000">
            <a:off x="684213" y="519112"/>
            <a:ext cx="468312" cy="325041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 rot="-1800000">
            <a:off x="7740661" y="3921919"/>
            <a:ext cx="468313" cy="3238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26656" name="Text Box 29"/>
          <p:cNvSpPr txBox="1">
            <a:spLocks noChangeArrowheads="1"/>
          </p:cNvSpPr>
          <p:nvPr/>
        </p:nvSpPr>
        <p:spPr bwMode="auto">
          <a:xfrm>
            <a:off x="8208964" y="2193131"/>
            <a:ext cx="9350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Päätös-tietovaranto</a:t>
            </a:r>
          </a:p>
        </p:txBody>
      </p:sp>
      <p:sp>
        <p:nvSpPr>
          <p:cNvPr id="26657" name="Text Box 30"/>
          <p:cNvSpPr txBox="1">
            <a:spLocks noChangeArrowheads="1"/>
          </p:cNvSpPr>
          <p:nvPr/>
        </p:nvSpPr>
        <p:spPr bwMode="auto">
          <a:xfrm>
            <a:off x="5507038" y="4137423"/>
            <a:ext cx="16573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Vaikuttavuuden arvioinnin tietovaranto</a:t>
            </a:r>
          </a:p>
        </p:txBody>
      </p:sp>
      <p:sp>
        <p:nvSpPr>
          <p:cNvPr id="26658" name="Text Box 29"/>
          <p:cNvSpPr txBox="1">
            <a:spLocks noChangeArrowheads="1"/>
          </p:cNvSpPr>
          <p:nvPr/>
        </p:nvSpPr>
        <p:spPr bwMode="auto">
          <a:xfrm>
            <a:off x="5292727" y="294085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Tilannekuvan tietovaranto</a:t>
            </a:r>
          </a:p>
        </p:txBody>
      </p:sp>
      <p:sp>
        <p:nvSpPr>
          <p:cNvPr id="26659" name="Text Box 13"/>
          <p:cNvSpPr txBox="1">
            <a:spLocks noChangeArrowheads="1"/>
          </p:cNvSpPr>
          <p:nvPr/>
        </p:nvSpPr>
        <p:spPr bwMode="auto">
          <a:xfrm>
            <a:off x="3132146" y="2244329"/>
            <a:ext cx="147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Rakennus- ja huoneisto-tietovaranto</a:t>
            </a:r>
            <a:endParaRPr lang="en-US" sz="900"/>
          </a:p>
        </p:txBody>
      </p:sp>
      <p:sp>
        <p:nvSpPr>
          <p:cNvPr id="26660" name="Text Box 39"/>
          <p:cNvSpPr txBox="1">
            <a:spLocks noChangeArrowheads="1"/>
          </p:cNvSpPr>
          <p:nvPr/>
        </p:nvSpPr>
        <p:spPr bwMode="auto">
          <a:xfrm>
            <a:off x="5795963" y="2082404"/>
            <a:ext cx="12239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Palvelukuvausten tietovaranto</a:t>
            </a:r>
          </a:p>
        </p:txBody>
      </p:sp>
      <p:sp>
        <p:nvSpPr>
          <p:cNvPr id="26661" name="Text Box 39"/>
          <p:cNvSpPr txBox="1">
            <a:spLocks noChangeArrowheads="1"/>
          </p:cNvSpPr>
          <p:nvPr/>
        </p:nvSpPr>
        <p:spPr bwMode="auto">
          <a:xfrm>
            <a:off x="5472124" y="1676400"/>
            <a:ext cx="13684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Palvelunjärjestäjien ja -tuottajien tietovaranto </a:t>
            </a:r>
          </a:p>
        </p:txBody>
      </p:sp>
      <p:sp>
        <p:nvSpPr>
          <p:cNvPr id="26662" name="Text Box 40"/>
          <p:cNvSpPr txBox="1">
            <a:spLocks noChangeArrowheads="1"/>
          </p:cNvSpPr>
          <p:nvPr/>
        </p:nvSpPr>
        <p:spPr bwMode="auto">
          <a:xfrm>
            <a:off x="3922713" y="1383507"/>
            <a:ext cx="1333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Tietojärjestelmiä koskevat tietovarannot</a:t>
            </a:r>
          </a:p>
        </p:txBody>
      </p:sp>
      <p:sp>
        <p:nvSpPr>
          <p:cNvPr id="26663" name="Text Box 68"/>
          <p:cNvSpPr txBox="1">
            <a:spLocks noChangeArrowheads="1"/>
          </p:cNvSpPr>
          <p:nvPr/>
        </p:nvSpPr>
        <p:spPr bwMode="auto">
          <a:xfrm>
            <a:off x="2051050" y="2409825"/>
            <a:ext cx="11176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Uutistietovaranto</a:t>
            </a:r>
          </a:p>
        </p:txBody>
      </p:sp>
      <p:sp>
        <p:nvSpPr>
          <p:cNvPr id="26664" name="Text Box 57"/>
          <p:cNvSpPr txBox="1">
            <a:spLocks noChangeArrowheads="1"/>
          </p:cNvSpPr>
          <p:nvPr/>
        </p:nvSpPr>
        <p:spPr bwMode="auto">
          <a:xfrm>
            <a:off x="3111511" y="1158479"/>
            <a:ext cx="12811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Metatietovarannot</a:t>
            </a:r>
          </a:p>
        </p:txBody>
      </p:sp>
      <p:sp>
        <p:nvSpPr>
          <p:cNvPr id="26665" name="Text Box 57"/>
          <p:cNvSpPr txBox="1">
            <a:spLocks noChangeArrowheads="1"/>
          </p:cNvSpPr>
          <p:nvPr/>
        </p:nvSpPr>
        <p:spPr bwMode="auto">
          <a:xfrm>
            <a:off x="4356111" y="1059656"/>
            <a:ext cx="10445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Julkishallinnon datakatalogit</a:t>
            </a:r>
            <a:endParaRPr lang="en-US" sz="900"/>
          </a:p>
        </p:txBody>
      </p:sp>
      <p:sp>
        <p:nvSpPr>
          <p:cNvPr id="26666" name="Text Box 16"/>
          <p:cNvSpPr txBox="1">
            <a:spLocks noChangeArrowheads="1"/>
          </p:cNvSpPr>
          <p:nvPr/>
        </p:nvSpPr>
        <p:spPr bwMode="auto">
          <a:xfrm>
            <a:off x="4824424" y="3813573"/>
            <a:ext cx="147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Luonnonvara- ja ympäristötietovaranto</a:t>
            </a:r>
          </a:p>
        </p:txBody>
      </p:sp>
      <p:sp>
        <p:nvSpPr>
          <p:cNvPr id="26667" name="Text Box 34"/>
          <p:cNvSpPr txBox="1">
            <a:spLocks noChangeArrowheads="1"/>
          </p:cNvSpPr>
          <p:nvPr/>
        </p:nvSpPr>
        <p:spPr bwMode="auto">
          <a:xfrm>
            <a:off x="3851275" y="57155"/>
            <a:ext cx="129698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Yhteiskunnan tilaa kuvaava tietovaranto</a:t>
            </a:r>
          </a:p>
        </p:txBody>
      </p:sp>
      <p:sp>
        <p:nvSpPr>
          <p:cNvPr id="26668" name="Text Box 70"/>
          <p:cNvSpPr txBox="1">
            <a:spLocks noChangeArrowheads="1"/>
          </p:cNvSpPr>
          <p:nvPr/>
        </p:nvSpPr>
        <p:spPr bwMode="auto">
          <a:xfrm>
            <a:off x="5041911" y="3615928"/>
            <a:ext cx="122237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Säätietovaranto</a:t>
            </a:r>
          </a:p>
        </p:txBody>
      </p:sp>
      <p:sp>
        <p:nvSpPr>
          <p:cNvPr id="26669" name="Text Box 34"/>
          <p:cNvSpPr txBox="1">
            <a:spLocks noChangeArrowheads="1"/>
          </p:cNvSpPr>
          <p:nvPr/>
        </p:nvSpPr>
        <p:spPr bwMode="auto">
          <a:xfrm>
            <a:off x="3746510" y="3739759"/>
            <a:ext cx="1330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Rakennetun ympäristön ja asumisen tietovarannot </a:t>
            </a:r>
            <a:endParaRPr lang="en-US" sz="900"/>
          </a:p>
        </p:txBody>
      </p:sp>
      <p:sp>
        <p:nvSpPr>
          <p:cNvPr id="26670" name="Text Box 41"/>
          <p:cNvSpPr txBox="1">
            <a:spLocks noChangeArrowheads="1"/>
          </p:cNvSpPr>
          <p:nvPr/>
        </p:nvSpPr>
        <p:spPr bwMode="auto">
          <a:xfrm>
            <a:off x="2411424" y="2950369"/>
            <a:ext cx="1366837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Sopimustietovaranto</a:t>
            </a:r>
          </a:p>
        </p:txBody>
      </p:sp>
      <p:sp>
        <p:nvSpPr>
          <p:cNvPr id="26671" name="Text Box 43"/>
          <p:cNvSpPr txBox="1">
            <a:spLocks noChangeArrowheads="1"/>
          </p:cNvSpPr>
          <p:nvPr/>
        </p:nvSpPr>
        <p:spPr bwMode="auto">
          <a:xfrm>
            <a:off x="1044575" y="2736061"/>
            <a:ext cx="93503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Arvo-osuus-järjestelmän tietovaranto</a:t>
            </a:r>
          </a:p>
        </p:txBody>
      </p:sp>
      <p:sp>
        <p:nvSpPr>
          <p:cNvPr id="26672" name="Text Box 20"/>
          <p:cNvSpPr txBox="1">
            <a:spLocks noChangeArrowheads="1"/>
          </p:cNvSpPr>
          <p:nvPr/>
        </p:nvSpPr>
        <p:spPr bwMode="auto">
          <a:xfrm>
            <a:off x="719138" y="1950244"/>
            <a:ext cx="11525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Tuonti- ja vienti-tietovaranto</a:t>
            </a:r>
          </a:p>
        </p:txBody>
      </p:sp>
      <p:sp>
        <p:nvSpPr>
          <p:cNvPr id="26673" name="Text Box 23"/>
          <p:cNvSpPr txBox="1">
            <a:spLocks noChangeArrowheads="1"/>
          </p:cNvSpPr>
          <p:nvPr/>
        </p:nvSpPr>
        <p:spPr bwMode="auto">
          <a:xfrm>
            <a:off x="1798643" y="969169"/>
            <a:ext cx="136842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Verotustietovaranto</a:t>
            </a:r>
          </a:p>
        </p:txBody>
      </p:sp>
      <p:sp>
        <p:nvSpPr>
          <p:cNvPr id="26674" name="Text Box 42"/>
          <p:cNvSpPr txBox="1">
            <a:spLocks noChangeArrowheads="1"/>
          </p:cNvSpPr>
          <p:nvPr/>
        </p:nvSpPr>
        <p:spPr bwMode="auto">
          <a:xfrm>
            <a:off x="863600" y="1697831"/>
            <a:ext cx="129698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Vakuutustietovaranto</a:t>
            </a:r>
          </a:p>
        </p:txBody>
      </p:sp>
      <p:sp>
        <p:nvSpPr>
          <p:cNvPr id="26675" name="Text Box 60"/>
          <p:cNvSpPr txBox="1">
            <a:spLocks noChangeArrowheads="1"/>
          </p:cNvSpPr>
          <p:nvPr/>
        </p:nvSpPr>
        <p:spPr bwMode="auto">
          <a:xfrm>
            <a:off x="684213" y="2330058"/>
            <a:ext cx="1223962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Maaseutuelin-keinohallinnon tietovaranto </a:t>
            </a:r>
          </a:p>
        </p:txBody>
      </p:sp>
      <p:sp>
        <p:nvSpPr>
          <p:cNvPr id="26676" name="Text Box 7"/>
          <p:cNvSpPr txBox="1">
            <a:spLocks noChangeArrowheads="1"/>
          </p:cNvSpPr>
          <p:nvPr/>
        </p:nvSpPr>
        <p:spPr bwMode="auto">
          <a:xfrm>
            <a:off x="1079511" y="1427560"/>
            <a:ext cx="136842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Työvoimatietovaranto</a:t>
            </a:r>
          </a:p>
        </p:txBody>
      </p:sp>
      <p:sp>
        <p:nvSpPr>
          <p:cNvPr id="26677" name="Text Box 9"/>
          <p:cNvSpPr txBox="1">
            <a:spLocks noChangeArrowheads="1"/>
          </p:cNvSpPr>
          <p:nvPr/>
        </p:nvSpPr>
        <p:spPr bwMode="auto">
          <a:xfrm>
            <a:off x="3887788" y="735806"/>
            <a:ext cx="122396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Potilastietovaranto</a:t>
            </a:r>
          </a:p>
        </p:txBody>
      </p:sp>
      <p:sp>
        <p:nvSpPr>
          <p:cNvPr id="26678" name="Text Box 11"/>
          <p:cNvSpPr txBox="1">
            <a:spLocks noChangeArrowheads="1"/>
          </p:cNvSpPr>
          <p:nvPr/>
        </p:nvSpPr>
        <p:spPr bwMode="auto">
          <a:xfrm>
            <a:off x="1547813" y="1194197"/>
            <a:ext cx="1116012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Eläketietovaranto</a:t>
            </a:r>
          </a:p>
        </p:txBody>
      </p:sp>
      <p:sp>
        <p:nvSpPr>
          <p:cNvPr id="26679" name="Text Box 19"/>
          <p:cNvSpPr txBox="1">
            <a:spLocks noChangeArrowheads="1"/>
          </p:cNvSpPr>
          <p:nvPr/>
        </p:nvSpPr>
        <p:spPr bwMode="auto">
          <a:xfrm>
            <a:off x="2232032" y="762000"/>
            <a:ext cx="13319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Etuustietovarannot</a:t>
            </a:r>
          </a:p>
        </p:txBody>
      </p:sp>
      <p:sp>
        <p:nvSpPr>
          <p:cNvPr id="26680" name="Text Box 21"/>
          <p:cNvSpPr txBox="1">
            <a:spLocks noChangeArrowheads="1"/>
          </p:cNvSpPr>
          <p:nvPr/>
        </p:nvSpPr>
        <p:spPr bwMode="auto">
          <a:xfrm>
            <a:off x="2339986" y="1437085"/>
            <a:ext cx="147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Talous-, tulos- ja henkilöstötietovaranto</a:t>
            </a:r>
          </a:p>
        </p:txBody>
      </p:sp>
      <p:sp>
        <p:nvSpPr>
          <p:cNvPr id="26681" name="Text Box 61"/>
          <p:cNvSpPr txBox="1">
            <a:spLocks noChangeArrowheads="1"/>
          </p:cNvSpPr>
          <p:nvPr/>
        </p:nvSpPr>
        <p:spPr bwMode="auto">
          <a:xfrm>
            <a:off x="3924300" y="411957"/>
            <a:ext cx="1117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Terveydenhuollon tietovaranto</a:t>
            </a:r>
          </a:p>
        </p:txBody>
      </p:sp>
      <p:sp>
        <p:nvSpPr>
          <p:cNvPr id="26682" name="Text Box 62"/>
          <p:cNvSpPr txBox="1">
            <a:spLocks noChangeArrowheads="1"/>
          </p:cNvSpPr>
          <p:nvPr/>
        </p:nvSpPr>
        <p:spPr bwMode="auto">
          <a:xfrm>
            <a:off x="3024188" y="515541"/>
            <a:ext cx="1117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Sosiaalihuollon tietovaranto</a:t>
            </a:r>
          </a:p>
        </p:txBody>
      </p:sp>
      <p:sp>
        <p:nvSpPr>
          <p:cNvPr id="26683" name="Text Box 24"/>
          <p:cNvSpPr txBox="1">
            <a:spLocks noChangeArrowheads="1"/>
          </p:cNvSpPr>
          <p:nvPr/>
        </p:nvSpPr>
        <p:spPr bwMode="auto">
          <a:xfrm>
            <a:off x="4751399" y="519113"/>
            <a:ext cx="151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Kulttuurisisältöjen tietovaranto</a:t>
            </a:r>
          </a:p>
        </p:txBody>
      </p:sp>
      <p:sp>
        <p:nvSpPr>
          <p:cNvPr id="26684" name="Text Box 26"/>
          <p:cNvSpPr txBox="1">
            <a:spLocks noChangeArrowheads="1"/>
          </p:cNvSpPr>
          <p:nvPr/>
        </p:nvSpPr>
        <p:spPr bwMode="auto">
          <a:xfrm>
            <a:off x="5329238" y="785812"/>
            <a:ext cx="15478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Tutkimusaineistojen tietovaranto</a:t>
            </a:r>
          </a:p>
        </p:txBody>
      </p:sp>
      <p:sp>
        <p:nvSpPr>
          <p:cNvPr id="26685" name="Text Box 27"/>
          <p:cNvSpPr txBox="1">
            <a:spLocks noChangeArrowheads="1"/>
          </p:cNvSpPr>
          <p:nvPr/>
        </p:nvSpPr>
        <p:spPr bwMode="auto">
          <a:xfrm>
            <a:off x="6118236" y="1050131"/>
            <a:ext cx="1484313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Tutkimustietovaranto</a:t>
            </a:r>
          </a:p>
        </p:txBody>
      </p:sp>
      <p:sp>
        <p:nvSpPr>
          <p:cNvPr id="26686" name="Text Box 28"/>
          <p:cNvSpPr txBox="1">
            <a:spLocks noChangeArrowheads="1"/>
          </p:cNvSpPr>
          <p:nvPr/>
        </p:nvSpPr>
        <p:spPr bwMode="auto">
          <a:xfrm>
            <a:off x="6624638" y="1218010"/>
            <a:ext cx="11160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Oppimateriaalien tietovaranto</a:t>
            </a:r>
          </a:p>
        </p:txBody>
      </p:sp>
      <p:sp>
        <p:nvSpPr>
          <p:cNvPr id="26687" name="Text Box 28"/>
          <p:cNvSpPr txBox="1">
            <a:spLocks noChangeArrowheads="1"/>
          </p:cNvSpPr>
          <p:nvPr/>
        </p:nvSpPr>
        <p:spPr bwMode="auto">
          <a:xfrm>
            <a:off x="6910388" y="1518052"/>
            <a:ext cx="11176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Kansallinen osaa-misen pääoman tietovaranto </a:t>
            </a:r>
          </a:p>
        </p:txBody>
      </p:sp>
      <p:sp>
        <p:nvSpPr>
          <p:cNvPr id="26688" name="Text Box 44"/>
          <p:cNvSpPr txBox="1">
            <a:spLocks noChangeArrowheads="1"/>
          </p:cNvSpPr>
          <p:nvPr/>
        </p:nvSpPr>
        <p:spPr bwMode="auto">
          <a:xfrm>
            <a:off x="7200900" y="1896666"/>
            <a:ext cx="1079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Puolustusvoimien tietovarannot</a:t>
            </a:r>
          </a:p>
        </p:txBody>
      </p:sp>
      <p:sp>
        <p:nvSpPr>
          <p:cNvPr id="26689" name="Text Box 45"/>
          <p:cNvSpPr txBox="1">
            <a:spLocks noChangeArrowheads="1"/>
          </p:cNvSpPr>
          <p:nvPr/>
        </p:nvSpPr>
        <p:spPr bwMode="auto">
          <a:xfrm>
            <a:off x="6408738" y="3215879"/>
            <a:ext cx="14398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Tuomioistuinten tietovarannot</a:t>
            </a:r>
          </a:p>
        </p:txBody>
      </p:sp>
      <p:sp>
        <p:nvSpPr>
          <p:cNvPr id="26690" name="Text Box 46"/>
          <p:cNvSpPr txBox="1">
            <a:spLocks noChangeArrowheads="1"/>
          </p:cNvSpPr>
          <p:nvPr/>
        </p:nvSpPr>
        <p:spPr bwMode="auto">
          <a:xfrm>
            <a:off x="6084888" y="3486150"/>
            <a:ext cx="10096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Rikosrekisteri tietovarantona</a:t>
            </a:r>
          </a:p>
        </p:txBody>
      </p:sp>
      <p:sp>
        <p:nvSpPr>
          <p:cNvPr id="26691" name="Text Box 47"/>
          <p:cNvSpPr txBox="1">
            <a:spLocks noChangeArrowheads="1"/>
          </p:cNvSpPr>
          <p:nvPr/>
        </p:nvSpPr>
        <p:spPr bwMode="auto">
          <a:xfrm>
            <a:off x="7308853" y="2195517"/>
            <a:ext cx="936625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Tietoturva-ohjeistukset tietovarantona</a:t>
            </a:r>
          </a:p>
        </p:txBody>
      </p:sp>
      <p:sp>
        <p:nvSpPr>
          <p:cNvPr id="26692" name="Text Box 63"/>
          <p:cNvSpPr txBox="1">
            <a:spLocks noChangeArrowheads="1"/>
          </p:cNvSpPr>
          <p:nvPr/>
        </p:nvSpPr>
        <p:spPr bwMode="auto">
          <a:xfrm>
            <a:off x="7237413" y="2574136"/>
            <a:ext cx="8636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Rikollisuuden torjunnan tietovarannot </a:t>
            </a:r>
          </a:p>
        </p:txBody>
      </p:sp>
      <p:sp>
        <p:nvSpPr>
          <p:cNvPr id="26693" name="Text Box 65"/>
          <p:cNvSpPr txBox="1">
            <a:spLocks noChangeArrowheads="1"/>
          </p:cNvSpPr>
          <p:nvPr/>
        </p:nvSpPr>
        <p:spPr bwMode="auto">
          <a:xfrm>
            <a:off x="2916238" y="3594498"/>
            <a:ext cx="8286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Liikenne-tietovaranto</a:t>
            </a:r>
          </a:p>
        </p:txBody>
      </p:sp>
      <p:sp>
        <p:nvSpPr>
          <p:cNvPr id="26694" name="Text Box 66"/>
          <p:cNvSpPr txBox="1">
            <a:spLocks noChangeArrowheads="1"/>
          </p:cNvSpPr>
          <p:nvPr/>
        </p:nvSpPr>
        <p:spPr bwMode="auto">
          <a:xfrm>
            <a:off x="6804028" y="2945607"/>
            <a:ext cx="13700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Oikeusratkaisujen tietovaranto</a:t>
            </a:r>
          </a:p>
        </p:txBody>
      </p:sp>
      <p:sp>
        <p:nvSpPr>
          <p:cNvPr id="26695" name="Text Box 10"/>
          <p:cNvSpPr txBox="1">
            <a:spLocks noChangeArrowheads="1"/>
          </p:cNvSpPr>
          <p:nvPr/>
        </p:nvSpPr>
        <p:spPr bwMode="auto">
          <a:xfrm>
            <a:off x="3851275" y="1762125"/>
            <a:ext cx="12954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Henkilötietovaranto</a:t>
            </a:r>
          </a:p>
        </p:txBody>
      </p:sp>
      <p:sp>
        <p:nvSpPr>
          <p:cNvPr id="26696" name="Text Box 48"/>
          <p:cNvSpPr txBox="1">
            <a:spLocks noChangeArrowheads="1"/>
          </p:cNvSpPr>
          <p:nvPr/>
        </p:nvSpPr>
        <p:spPr bwMode="auto">
          <a:xfrm>
            <a:off x="1762125" y="3464724"/>
            <a:ext cx="1404938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900"/>
              <a:t>Kansainvälisen osallistumisen tietovaranto</a:t>
            </a:r>
            <a:endParaRPr lang="en-US" sz="900"/>
          </a:p>
        </p:txBody>
      </p:sp>
      <p:sp>
        <p:nvSpPr>
          <p:cNvPr id="26697" name="Text Box 38"/>
          <p:cNvSpPr txBox="1">
            <a:spLocks noChangeArrowheads="1"/>
          </p:cNvSpPr>
          <p:nvPr/>
        </p:nvSpPr>
        <p:spPr bwMode="auto">
          <a:xfrm>
            <a:off x="5292736" y="2864644"/>
            <a:ext cx="15478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Ammattihenkilöitä koskevat tietovarannot</a:t>
            </a:r>
          </a:p>
        </p:txBody>
      </p:sp>
      <p:sp>
        <p:nvSpPr>
          <p:cNvPr id="26698" name="Text Box 39"/>
          <p:cNvSpPr txBox="1">
            <a:spLocks noChangeArrowheads="1"/>
          </p:cNvSpPr>
          <p:nvPr/>
        </p:nvSpPr>
        <p:spPr bwMode="auto">
          <a:xfrm>
            <a:off x="5759461" y="2463404"/>
            <a:ext cx="13684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Toimilupia koskevat tietovarannot</a:t>
            </a:r>
          </a:p>
        </p:txBody>
      </p:sp>
      <p:sp>
        <p:nvSpPr>
          <p:cNvPr id="26699" name="Text Box 30"/>
          <p:cNvSpPr txBox="1">
            <a:spLocks noChangeArrowheads="1"/>
          </p:cNvSpPr>
          <p:nvPr/>
        </p:nvSpPr>
        <p:spPr bwMode="auto">
          <a:xfrm>
            <a:off x="3708400" y="4381500"/>
            <a:ext cx="15113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/>
              <a:t>Kuulemisen tietovaranto</a:t>
            </a:r>
          </a:p>
        </p:txBody>
      </p:sp>
      <p:sp>
        <p:nvSpPr>
          <p:cNvPr id="75" name="Dian numeron paikkamerkki 74"/>
          <p:cNvSpPr txBox="1">
            <a:spLocks noGrp="1"/>
          </p:cNvSpPr>
          <p:nvPr/>
        </p:nvSpPr>
        <p:spPr bwMode="auto">
          <a:xfrm>
            <a:off x="8408988" y="4779171"/>
            <a:ext cx="482600" cy="159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CF17B28-2FD0-4660-B332-583C7DC1176B}" type="slidenum">
              <a:rPr lang="fi-FI" sz="1000">
                <a:solidFill>
                  <a:schemeClr val="bg1"/>
                </a:solidFill>
                <a:latin typeface="+mj-lt"/>
              </a:rPr>
              <a:pPr algn="r">
                <a:defRPr/>
              </a:pPr>
              <a:t>2</a:t>
            </a:fld>
            <a:endParaRPr lang="fi-FI" sz="1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Hallinnon tietovarantojen avaaminen etenee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Kuntapuolella Helsinki </a:t>
            </a:r>
            <a:r>
              <a:rPr lang="fi-FI" dirty="0" err="1" smtClean="0"/>
              <a:t>Region</a:t>
            </a:r>
            <a:r>
              <a:rPr lang="fi-FI" dirty="0" smtClean="0"/>
              <a:t> </a:t>
            </a:r>
            <a:r>
              <a:rPr lang="fi-FI" dirty="0" err="1" smtClean="0"/>
              <a:t>Infoshare</a:t>
            </a:r>
            <a:r>
              <a:rPr lang="fi-FI" dirty="0" smtClean="0"/>
              <a:t> edelläkävijä, </a:t>
            </a:r>
            <a:r>
              <a:rPr lang="fi-FI" dirty="0" err="1" smtClean="0"/>
              <a:t>Open</a:t>
            </a:r>
            <a:r>
              <a:rPr lang="fi-FI" dirty="0" smtClean="0"/>
              <a:t> Data Tampere </a:t>
            </a:r>
            <a:r>
              <a:rPr lang="fi-FI" dirty="0" err="1" smtClean="0"/>
              <a:t>Region</a:t>
            </a:r>
            <a:r>
              <a:rPr lang="fi-FI" dirty="0" smtClean="0"/>
              <a:t>…</a:t>
            </a:r>
          </a:p>
          <a:p>
            <a:r>
              <a:rPr lang="fi-FI" dirty="0" smtClean="0"/>
              <a:t>Valtionhallinnon tietovarantoja avattu systemaattisesti vuodesta 2012 lähtien</a:t>
            </a:r>
          </a:p>
          <a:p>
            <a:r>
              <a:rPr lang="fi-FI" dirty="0" smtClean="0"/>
              <a:t>Uusien lisämäärärahoja vaativien valtion tietovarantojen avaaminen käsitellään julkisen talouden suunnitelman yhteydessä. Tietovarantojen avaamiseen v. 2014 valtion talousarviossa n. 6 milj. euroa, v. 2015 n. 4 milj. euroa. 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9491" y="-1"/>
            <a:ext cx="8229600" cy="845013"/>
          </a:xfrm>
        </p:spPr>
        <p:txBody>
          <a:bodyPr>
            <a:normAutofit/>
          </a:bodyPr>
          <a:lstStyle/>
          <a:p>
            <a:r>
              <a:rPr lang="fi-FI" sz="3600" b="1" dirty="0" smtClean="0"/>
              <a:t>Hallinnon tietovarantoja on avattu…</a:t>
            </a:r>
            <a:endParaRPr lang="fi-FI" sz="3600" b="1" dirty="0"/>
          </a:p>
        </p:txBody>
      </p:sp>
      <p:sp>
        <p:nvSpPr>
          <p:cNvPr id="4" name="Ellipsi 3"/>
          <p:cNvSpPr/>
          <p:nvPr/>
        </p:nvSpPr>
        <p:spPr>
          <a:xfrm>
            <a:off x="287435" y="658574"/>
            <a:ext cx="2011680" cy="15087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5" name="Tekstikehys 4"/>
          <p:cNvSpPr txBox="1"/>
          <p:nvPr/>
        </p:nvSpPr>
        <p:spPr>
          <a:xfrm>
            <a:off x="542285" y="1142575"/>
            <a:ext cx="148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Ympäristö 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 luonnonvarat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Ellipsi 6"/>
          <p:cNvSpPr/>
          <p:nvPr/>
        </p:nvSpPr>
        <p:spPr>
          <a:xfrm>
            <a:off x="3419143" y="951570"/>
            <a:ext cx="2743200" cy="2057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5201164" y="582169"/>
            <a:ext cx="2066885" cy="1371600"/>
          </a:xfrm>
          <a:prstGeom prst="ellipse">
            <a:avLst/>
          </a:prstGeom>
          <a:noFill/>
          <a:ln>
            <a:solidFill>
              <a:srgbClr val="D58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9" name="Ellipsi 8"/>
          <p:cNvSpPr/>
          <p:nvPr/>
        </p:nvSpPr>
        <p:spPr>
          <a:xfrm>
            <a:off x="5478506" y="1925629"/>
            <a:ext cx="1949687" cy="1614985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1951647" y="2270681"/>
            <a:ext cx="1828800" cy="1371600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1" name="Ellipsi 10"/>
          <p:cNvSpPr/>
          <p:nvPr/>
        </p:nvSpPr>
        <p:spPr>
          <a:xfrm>
            <a:off x="2245908" y="3613529"/>
            <a:ext cx="2083831" cy="1394891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7252854" y="704317"/>
            <a:ext cx="1828800" cy="1371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129724" y="2193707"/>
            <a:ext cx="1828800" cy="13716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419548" y="3835752"/>
            <a:ext cx="1516828" cy="10159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3897125" y="2784766"/>
            <a:ext cx="1828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5197284" y="3709554"/>
            <a:ext cx="1828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7095372" y="3719945"/>
            <a:ext cx="1828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18" name="Ellipsi 17"/>
          <p:cNvSpPr/>
          <p:nvPr/>
        </p:nvSpPr>
        <p:spPr>
          <a:xfrm>
            <a:off x="7308114" y="2281729"/>
            <a:ext cx="1731981" cy="13716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20" name="Tekstikehys 19"/>
          <p:cNvSpPr txBox="1"/>
          <p:nvPr/>
        </p:nvSpPr>
        <p:spPr>
          <a:xfrm>
            <a:off x="2519347" y="1168254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Maasto-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tiedot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Tekstikehys 20"/>
          <p:cNvSpPr txBox="1"/>
          <p:nvPr/>
        </p:nvSpPr>
        <p:spPr>
          <a:xfrm>
            <a:off x="4264832" y="1703690"/>
            <a:ext cx="1178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Sää 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ilmanlaatu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" name="Tekstikehys 21"/>
          <p:cNvSpPr txBox="1"/>
          <p:nvPr/>
        </p:nvSpPr>
        <p:spPr>
          <a:xfrm>
            <a:off x="5400599" y="930509"/>
            <a:ext cx="1825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Maaperä- ja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kallioperäkarttoja</a:t>
            </a:r>
          </a:p>
        </p:txBody>
      </p:sp>
      <p:sp>
        <p:nvSpPr>
          <p:cNvPr id="23" name="Tekstikehys 22"/>
          <p:cNvSpPr txBox="1"/>
          <p:nvPr/>
        </p:nvSpPr>
        <p:spPr>
          <a:xfrm>
            <a:off x="5680825" y="2108536"/>
            <a:ext cx="16685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Liikennetietoja,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tie- ja katuverkko,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aikataulut, reitit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ajoneuvojen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tekniset tiedot</a:t>
            </a:r>
          </a:p>
        </p:txBody>
      </p:sp>
      <p:sp>
        <p:nvSpPr>
          <p:cNvPr id="25" name="Tekstikehys 24"/>
          <p:cNvSpPr txBox="1"/>
          <p:nvPr/>
        </p:nvSpPr>
        <p:spPr>
          <a:xfrm>
            <a:off x="2064138" y="2557255"/>
            <a:ext cx="1645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Lääketietoa,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SOTE –</a:t>
            </a:r>
            <a:r>
              <a:rPr lang="fi-FI" sz="1800" dirty="0" err="1" smtClean="0">
                <a:solidFill>
                  <a:prstClr val="black"/>
                </a:solidFill>
                <a:latin typeface="Calibri"/>
                <a:cs typeface="+mn-cs"/>
              </a:rPr>
              <a:t>indikaat-</a:t>
            </a:r>
            <a:endParaRPr lang="fi-FI" sz="18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err="1" smtClean="0">
                <a:solidFill>
                  <a:prstClr val="black"/>
                </a:solidFill>
                <a:latin typeface="Calibri"/>
                <a:cs typeface="+mn-cs"/>
              </a:rPr>
              <a:t>toreita</a:t>
            </a:r>
            <a:endParaRPr lang="fi-FI" sz="18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" name="Tekstikehys 25"/>
          <p:cNvSpPr txBox="1"/>
          <p:nvPr/>
        </p:nvSpPr>
        <p:spPr>
          <a:xfrm>
            <a:off x="2487658" y="3751636"/>
            <a:ext cx="186153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Kansallisgallerian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taideteostietokanta,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kulttuuriperintö-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600" dirty="0" smtClean="0">
                <a:solidFill>
                  <a:prstClr val="black"/>
                </a:solidFill>
                <a:latin typeface="Calibri"/>
                <a:cs typeface="+mn-cs"/>
              </a:rPr>
              <a:t>aineistoja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7" name="Tekstikehys 26"/>
          <p:cNvSpPr txBox="1"/>
          <p:nvPr/>
        </p:nvSpPr>
        <p:spPr>
          <a:xfrm>
            <a:off x="7397570" y="2473684"/>
            <a:ext cx="1569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err="1" smtClean="0">
                <a:solidFill>
                  <a:prstClr val="black"/>
                </a:solidFill>
                <a:latin typeface="Calibri"/>
                <a:cs typeface="+mn-cs"/>
              </a:rPr>
              <a:t>SA-kuvat</a:t>
            </a: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kehitysyhteis-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työmäärärahat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8" name="Tekstikehys 27"/>
          <p:cNvSpPr txBox="1"/>
          <p:nvPr/>
        </p:nvSpPr>
        <p:spPr>
          <a:xfrm>
            <a:off x="7433556" y="829112"/>
            <a:ext cx="1585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Taloustietoa,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budjettitietoja,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yhteisöjen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verotietoja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9" name="Tekstikehys 28"/>
          <p:cNvSpPr txBox="1"/>
          <p:nvPr/>
        </p:nvSpPr>
        <p:spPr>
          <a:xfrm>
            <a:off x="471041" y="3871480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18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Nimiaineistoja</a:t>
            </a:r>
          </a:p>
        </p:txBody>
      </p:sp>
      <p:sp>
        <p:nvSpPr>
          <p:cNvPr id="30" name="Tekstikehys 29"/>
          <p:cNvSpPr txBox="1"/>
          <p:nvPr/>
        </p:nvSpPr>
        <p:spPr>
          <a:xfrm>
            <a:off x="4020917" y="2824703"/>
            <a:ext cx="161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16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Tilastoja, </a:t>
            </a:r>
            <a:r>
              <a:rPr lang="fi-FI" sz="1400" dirty="0" err="1" smtClean="0">
                <a:solidFill>
                  <a:prstClr val="black"/>
                </a:solidFill>
                <a:latin typeface="Calibri"/>
                <a:cs typeface="+mn-cs"/>
              </a:rPr>
              <a:t>Statfin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aluetietoa,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tieliikenne-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onnettomuudet</a:t>
            </a:r>
            <a:endParaRPr lang="fi-FI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1" name="Tekstikehys 30"/>
          <p:cNvSpPr txBox="1"/>
          <p:nvPr/>
        </p:nvSpPr>
        <p:spPr>
          <a:xfrm>
            <a:off x="5449954" y="3894968"/>
            <a:ext cx="15691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Aluetietoa: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Varsinais-Suomi,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Pirkanmaa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err="1" smtClean="0">
                <a:solidFill>
                  <a:prstClr val="black"/>
                </a:solidFill>
                <a:latin typeface="Calibri"/>
                <a:cs typeface="+mn-cs"/>
              </a:rPr>
              <a:t>Pääkaup.seutu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 jne.</a:t>
            </a:r>
            <a:endParaRPr lang="fi-FI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Tekstikehys 31"/>
          <p:cNvSpPr txBox="1"/>
          <p:nvPr/>
        </p:nvSpPr>
        <p:spPr>
          <a:xfrm>
            <a:off x="7233738" y="3952421"/>
            <a:ext cx="1731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Kuntien tietoja: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HRI, Tampere,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Turku, Lappeenranta,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jne.</a:t>
            </a:r>
            <a:endParaRPr lang="fi-FI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1972249" y="660896"/>
            <a:ext cx="2194560" cy="1645920"/>
          </a:xfrm>
          <a:prstGeom prst="ellipse">
            <a:avLst/>
          </a:prstGeom>
          <a:noFill/>
          <a:ln>
            <a:solidFill>
              <a:srgbClr val="B200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33" name="Tekstikehys 32"/>
          <p:cNvSpPr txBox="1"/>
          <p:nvPr/>
        </p:nvSpPr>
        <p:spPr>
          <a:xfrm>
            <a:off x="444447" y="2358002"/>
            <a:ext cx="154401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/>
              <a:t>Patentti-, </a:t>
            </a:r>
          </a:p>
          <a:p>
            <a:r>
              <a:rPr lang="fi-FI" sz="1600" dirty="0" smtClean="0"/>
              <a:t>tavaramerkki-, </a:t>
            </a:r>
          </a:p>
          <a:p>
            <a:r>
              <a:rPr lang="fi-FI" sz="1600" dirty="0" smtClean="0"/>
              <a:t>mallirekisteri-</a:t>
            </a:r>
          </a:p>
          <a:p>
            <a:r>
              <a:rPr lang="fi-FI" sz="1600" dirty="0" smtClean="0"/>
              <a:t>tietoja</a:t>
            </a:r>
            <a:endParaRPr lang="fi-FI" sz="1400" dirty="0" smtClean="0"/>
          </a:p>
          <a:p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i 13"/>
          <p:cNvSpPr/>
          <p:nvPr/>
        </p:nvSpPr>
        <p:spPr>
          <a:xfrm>
            <a:off x="6444215" y="-830628"/>
            <a:ext cx="3176651" cy="23824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279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41480"/>
            <a:ext cx="8352928" cy="864096"/>
          </a:xfrm>
        </p:spPr>
        <p:txBody>
          <a:bodyPr lIns="0"/>
          <a:lstStyle/>
          <a:p>
            <a:r>
              <a:rPr lang="fi-FI" sz="2800" b="1" dirty="0">
                <a:solidFill>
                  <a:schemeClr val="accent6"/>
                </a:solidFill>
                <a:latin typeface="+mn-lt"/>
                <a:ea typeface="+mn-ea"/>
                <a:cs typeface="Arial" pitchFamily="34" charset="0"/>
              </a:rPr>
              <a:t>Ympäristö ja luonnonvarat</a:t>
            </a:r>
          </a:p>
        </p:txBody>
      </p:sp>
      <p:sp>
        <p:nvSpPr>
          <p:cNvPr id="17" name="Tekstikehys 16"/>
          <p:cNvSpPr txBox="1"/>
          <p:nvPr/>
        </p:nvSpPr>
        <p:spPr>
          <a:xfrm>
            <a:off x="251520" y="1027524"/>
            <a:ext cx="8892480" cy="4029912"/>
          </a:xfrm>
          <a:prstGeom prst="rect">
            <a:avLst/>
          </a:prstGeom>
          <a:noFill/>
        </p:spPr>
        <p:txBody>
          <a:bodyPr wrap="square" numCol="3" rtlCol="0">
            <a:noAutofit/>
          </a:bodyPr>
          <a:lstStyle/>
          <a:p>
            <a:r>
              <a:rPr lang="fi-FI" sz="2000" b="1" dirty="0" smtClean="0">
                <a:solidFill>
                  <a:prstClr val="black"/>
                </a:solidFill>
              </a:rPr>
              <a:t>Lukuisia </a:t>
            </a:r>
            <a:r>
              <a:rPr lang="fi-FI" sz="2000" b="1" dirty="0">
                <a:solidFill>
                  <a:prstClr val="black"/>
                </a:solidFill>
              </a:rPr>
              <a:t>tietovarantoja avattu,</a:t>
            </a:r>
          </a:p>
          <a:p>
            <a:pPr marL="342900" indent="-34290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2000" dirty="0" smtClean="0">
              <a:solidFill>
                <a:prstClr val="black"/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Luonnonvaratilastot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Maankäyttö ja -peite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Metsävarat ja metsien tila 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Vesivarat ja vesien tila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Ympäristökuormitus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Paikkatietoaineistoja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Kaukokartoitusaineistoja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Maa-, puutarha-, poro- ja turkistalouden taloustulokset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Eläin- ja kasvilajien levinneisyys- ja seurantatietoja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</a:pPr>
            <a:endParaRPr lang="fi-FI" sz="1800" dirty="0" smtClean="0">
              <a:solidFill>
                <a:prstClr val="black"/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</a:pPr>
            <a:r>
              <a:rPr lang="fi-FI" sz="1800" dirty="0" smtClean="0">
                <a:solidFill>
                  <a:prstClr val="black"/>
                </a:solidFill>
              </a:rPr>
              <a:t/>
            </a:r>
            <a:br>
              <a:rPr lang="fi-FI" sz="1800" dirty="0" smtClean="0">
                <a:solidFill>
                  <a:prstClr val="black"/>
                </a:solidFill>
              </a:rPr>
            </a:br>
            <a:endParaRPr lang="fi-FI" sz="1800" dirty="0" smtClean="0">
              <a:solidFill>
                <a:prstClr val="black"/>
              </a:solidFill>
            </a:endParaRPr>
          </a:p>
          <a:p>
            <a:pPr marL="285750" indent="-1079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</a:pPr>
            <a:r>
              <a:rPr lang="fi-FI" sz="2000" b="1" dirty="0" smtClean="0">
                <a:solidFill>
                  <a:prstClr val="black"/>
                </a:solidFill>
              </a:rPr>
              <a:t>… </a:t>
            </a:r>
            <a:r>
              <a:rPr lang="fi-FI" sz="2000" b="1" dirty="0">
                <a:solidFill>
                  <a:prstClr val="black"/>
                </a:solidFill>
              </a:rPr>
              <a:t>lisääkin avataan</a:t>
            </a:r>
            <a:r>
              <a:rPr lang="fi-FI" sz="2000" b="1" dirty="0" smtClean="0">
                <a:solidFill>
                  <a:prstClr val="black"/>
                </a:solidFill>
              </a:rPr>
              <a:t>,</a:t>
            </a:r>
          </a:p>
          <a:p>
            <a:pPr marL="354013" indent="-190500">
              <a:buClr>
                <a:srgbClr val="6E9637"/>
              </a:buClr>
            </a:pPr>
            <a:endParaRPr lang="fi-FI" sz="2000" b="1" dirty="0">
              <a:solidFill>
                <a:prstClr val="black"/>
              </a:solidFill>
            </a:endParaRPr>
          </a:p>
          <a:p>
            <a:pPr marL="450850" indent="-2730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Tutkimushankkeiden </a:t>
            </a:r>
            <a:r>
              <a:rPr lang="fi-FI" sz="1400" dirty="0">
                <a:solidFill>
                  <a:prstClr val="black"/>
                </a:solidFill>
              </a:rPr>
              <a:t>aineistoja</a:t>
            </a:r>
          </a:p>
          <a:p>
            <a:pPr marL="450850" indent="-2730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Koeala-aineistoja</a:t>
            </a:r>
            <a:r>
              <a:rPr lang="fi-FI" sz="1400" dirty="0">
                <a:solidFill>
                  <a:prstClr val="black"/>
                </a:solidFill>
              </a:rPr>
              <a:t>, kenttäkokeisiin </a:t>
            </a:r>
            <a:r>
              <a:rPr lang="fi-FI" sz="1400" dirty="0" smtClean="0">
                <a:solidFill>
                  <a:prstClr val="black"/>
                </a:solidFill>
              </a:rPr>
              <a:t>liittyviä </a:t>
            </a:r>
            <a:r>
              <a:rPr lang="fi-FI" sz="1400" dirty="0">
                <a:solidFill>
                  <a:prstClr val="black"/>
                </a:solidFill>
              </a:rPr>
              <a:t>aineistoja</a:t>
            </a:r>
          </a:p>
          <a:p>
            <a:pPr marL="450850" indent="-2730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Tilastot </a:t>
            </a:r>
            <a:r>
              <a:rPr lang="fi-FI" sz="1400" dirty="0">
                <a:solidFill>
                  <a:prstClr val="black"/>
                </a:solidFill>
              </a:rPr>
              <a:t>laajemmin</a:t>
            </a:r>
          </a:p>
          <a:p>
            <a:pPr marL="450850" indent="-2730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Uusia </a:t>
            </a:r>
            <a:r>
              <a:rPr lang="fi-FI" sz="1400" dirty="0">
                <a:solidFill>
                  <a:prstClr val="black"/>
                </a:solidFill>
              </a:rPr>
              <a:t>ympäristön seurantaan ja luonnonvaroihin </a:t>
            </a:r>
            <a:r>
              <a:rPr lang="fi-FI" sz="1400" dirty="0" smtClean="0">
                <a:solidFill>
                  <a:prstClr val="black"/>
                </a:solidFill>
              </a:rPr>
              <a:t/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liittyviä tietokantoja</a:t>
            </a: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dirty="0">
              <a:solidFill>
                <a:prstClr val="black"/>
              </a:solidFill>
            </a:endParaRP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dirty="0">
              <a:solidFill>
                <a:prstClr val="black"/>
              </a:solidFill>
            </a:endParaRP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b="1" dirty="0">
              <a:solidFill>
                <a:prstClr val="black"/>
              </a:solidFill>
            </a:endParaRP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b="1" dirty="0" smtClean="0">
              <a:solidFill>
                <a:prstClr val="black"/>
              </a:solidFill>
            </a:endParaRPr>
          </a:p>
          <a:p>
            <a:pPr marL="177800">
              <a:buClr>
                <a:srgbClr val="6E9637"/>
              </a:buClr>
            </a:pPr>
            <a:endParaRPr lang="fi-FI" sz="1800" b="1" dirty="0" smtClean="0">
              <a:solidFill>
                <a:prstClr val="black"/>
              </a:solidFill>
            </a:endParaRPr>
          </a:p>
          <a:p>
            <a:pPr marL="177800">
              <a:buClr>
                <a:srgbClr val="6E9637"/>
              </a:buClr>
            </a:pPr>
            <a:r>
              <a:rPr lang="fi-FI" sz="1800" b="1" dirty="0" smtClean="0">
                <a:solidFill>
                  <a:prstClr val="black"/>
                </a:solidFill>
              </a:rPr>
              <a:t>…</a:t>
            </a:r>
            <a:r>
              <a:rPr lang="fi-FI" sz="2000" b="1" dirty="0">
                <a:solidFill>
                  <a:prstClr val="black"/>
                </a:solidFill>
              </a:rPr>
              <a:t>mutta kaikkea ei </a:t>
            </a:r>
            <a:r>
              <a:rPr lang="fi-FI" sz="2000" b="1" dirty="0" smtClean="0">
                <a:solidFill>
                  <a:prstClr val="black"/>
                </a:solidFill>
              </a:rPr>
              <a:t>                 voida avata</a:t>
            </a:r>
          </a:p>
          <a:p>
            <a:pPr>
              <a:buClr>
                <a:srgbClr val="6E9637"/>
              </a:buClr>
            </a:pPr>
            <a:endParaRPr lang="fi-FI" sz="2000" b="1" dirty="0">
              <a:solidFill>
                <a:prstClr val="black"/>
              </a:solidFill>
            </a:endParaRPr>
          </a:p>
          <a:p>
            <a:pPr marL="355600" indent="-2603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Kasvien, </a:t>
            </a:r>
            <a:r>
              <a:rPr lang="fi-FI" sz="1400" dirty="0">
                <a:solidFill>
                  <a:prstClr val="black"/>
                </a:solidFill>
              </a:rPr>
              <a:t>eläinten ja mikrobien bio- ja geeniaineistot</a:t>
            </a:r>
          </a:p>
          <a:p>
            <a:pPr marL="355600" indent="-2603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Uhanalaisia </a:t>
            </a:r>
            <a:r>
              <a:rPr lang="fi-FI" sz="1400" dirty="0">
                <a:solidFill>
                  <a:prstClr val="black"/>
                </a:solidFill>
              </a:rPr>
              <a:t>lajeja koskevat aineistot</a:t>
            </a:r>
          </a:p>
          <a:p>
            <a:pPr marL="355600" indent="-260350">
              <a:lnSpc>
                <a:spcPct val="90000"/>
              </a:lnSpc>
              <a:spcAft>
                <a:spcPts val="600"/>
              </a:spcAft>
              <a:buClr>
                <a:srgbClr val="6E9637"/>
              </a:buClr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Henkilö- </a:t>
            </a:r>
            <a:r>
              <a:rPr lang="fi-FI" sz="1400" dirty="0">
                <a:solidFill>
                  <a:prstClr val="black"/>
                </a:solidFill>
              </a:rPr>
              <a:t>ja yritystietoja sisältävät aineistot</a:t>
            </a: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b="1" dirty="0">
              <a:solidFill>
                <a:prstClr val="black"/>
              </a:solidFill>
            </a:endParaRPr>
          </a:p>
          <a:p>
            <a:pPr marL="285750" indent="-285750">
              <a:buClr>
                <a:srgbClr val="6E9637"/>
              </a:buClr>
              <a:buFont typeface="Arial" panose="020B0604020202020204" pitchFamily="34" charset="0"/>
              <a:buChar char="•"/>
            </a:pPr>
            <a:endParaRPr lang="fi-FI" sz="1800" dirty="0">
              <a:solidFill>
                <a:prstClr val="black"/>
              </a:solidFill>
            </a:endParaRPr>
          </a:p>
        </p:txBody>
      </p:sp>
      <p:sp>
        <p:nvSpPr>
          <p:cNvPr id="24" name="Tekstikehys 23"/>
          <p:cNvSpPr txBox="1"/>
          <p:nvPr/>
        </p:nvSpPr>
        <p:spPr>
          <a:xfrm>
            <a:off x="6223616" y="87477"/>
            <a:ext cx="2880320" cy="145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i-FI" sz="1800" b="1" dirty="0">
                <a:solidFill>
                  <a:prstClr val="black"/>
                </a:solidFill>
              </a:rPr>
              <a:t>Tutustu </a:t>
            </a:r>
            <a:r>
              <a:rPr lang="fi-FI" sz="1800" b="1" dirty="0" smtClean="0">
                <a:solidFill>
                  <a:prstClr val="black"/>
                </a:solidFill>
              </a:rPr>
              <a:t/>
            </a:r>
            <a:br>
              <a:rPr lang="fi-FI" sz="1800" b="1" dirty="0" smtClean="0">
                <a:solidFill>
                  <a:prstClr val="black"/>
                </a:solidFill>
              </a:rPr>
            </a:br>
            <a:r>
              <a:rPr lang="fi-FI" sz="1800" b="1" dirty="0" smtClean="0">
                <a:solidFill>
                  <a:prstClr val="black"/>
                </a:solidFill>
              </a:rPr>
              <a:t>tietovarantoihin </a:t>
            </a:r>
            <a:r>
              <a:rPr lang="fi-FI" sz="1800" b="1" dirty="0">
                <a:solidFill>
                  <a:prstClr val="black"/>
                </a:solidFill>
              </a:rPr>
              <a:t>messuosastolla </a:t>
            </a:r>
            <a:r>
              <a:rPr lang="fi-FI" sz="1800" b="1" dirty="0" smtClean="0">
                <a:solidFill>
                  <a:prstClr val="black"/>
                </a:solidFill>
              </a:rPr>
              <a:t>27</a:t>
            </a:r>
            <a:br>
              <a:rPr lang="fi-FI" sz="1800" b="1" dirty="0" smtClean="0">
                <a:solidFill>
                  <a:prstClr val="black"/>
                </a:solidFill>
              </a:rPr>
            </a:br>
            <a:r>
              <a:rPr lang="fi-FI" sz="1800" b="1" dirty="0" smtClean="0">
                <a:solidFill>
                  <a:prstClr val="black"/>
                </a:solidFill>
              </a:rPr>
              <a:t> </a:t>
            </a:r>
            <a:r>
              <a:rPr lang="fi-FI" sz="1800" b="1" dirty="0">
                <a:solidFill>
                  <a:prstClr val="black"/>
                </a:solidFill>
              </a:rPr>
              <a:t>ja </a:t>
            </a:r>
            <a:r>
              <a:rPr lang="fi-FI" sz="1800" b="1" dirty="0" smtClean="0">
                <a:solidFill>
                  <a:prstClr val="black"/>
                </a:solidFill>
              </a:rPr>
              <a:t>osoitteessa</a:t>
            </a:r>
          </a:p>
          <a:p>
            <a:pPr algn="r"/>
            <a:r>
              <a:rPr lang="fi-FI" sz="2400" b="1" dirty="0" err="1" smtClean="0">
                <a:solidFill>
                  <a:srgbClr val="4491C5"/>
                </a:solidFill>
                <a:latin typeface="Verdana"/>
                <a:cs typeface="Arial" pitchFamily="34" charset="0"/>
              </a:rPr>
              <a:t>www.lynet.fi</a:t>
            </a:r>
            <a:endParaRPr lang="fi-FI" sz="2400" b="1" dirty="0">
              <a:solidFill>
                <a:srgbClr val="4491C5"/>
              </a:solidFill>
              <a:latin typeface="Verdan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6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/>
        </p:nvSpPr>
        <p:spPr>
          <a:xfrm>
            <a:off x="0" y="2409732"/>
            <a:ext cx="5220072" cy="2733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467544" y="520758"/>
            <a:ext cx="2376264" cy="1836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 dirty="0">
              <a:solidFill>
                <a:prstClr val="white"/>
              </a:solidFill>
            </a:endParaRPr>
          </a:p>
        </p:txBody>
      </p:sp>
      <p:sp>
        <p:nvSpPr>
          <p:cNvPr id="4" name="Tekstikehys 3"/>
          <p:cNvSpPr txBox="1"/>
          <p:nvPr/>
        </p:nvSpPr>
        <p:spPr>
          <a:xfrm>
            <a:off x="467544" y="502027"/>
            <a:ext cx="2231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Rajoitettuja aineistoja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2699792" y="737597"/>
            <a:ext cx="2952328" cy="2483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 dirty="0">
              <a:solidFill>
                <a:prstClr val="white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5148064" y="1598334"/>
            <a:ext cx="3456384" cy="35451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i-FI" sz="1800" dirty="0">
              <a:solidFill>
                <a:prstClr val="white"/>
              </a:solidFill>
            </a:endParaRPr>
          </a:p>
        </p:txBody>
      </p:sp>
      <p:sp>
        <p:nvSpPr>
          <p:cNvPr id="8" name="Tekstikehys 7"/>
          <p:cNvSpPr txBox="1"/>
          <p:nvPr/>
        </p:nvSpPr>
        <p:spPr>
          <a:xfrm>
            <a:off x="2771800" y="743070"/>
            <a:ext cx="2789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Avattavissa olevia aineistoja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kstikehys 8"/>
          <p:cNvSpPr txBox="1"/>
          <p:nvPr/>
        </p:nvSpPr>
        <p:spPr>
          <a:xfrm>
            <a:off x="5220083" y="1539347"/>
            <a:ext cx="1915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black"/>
                </a:solidFill>
                <a:latin typeface="Calibri"/>
                <a:cs typeface="+mn-cs"/>
              </a:rPr>
              <a:t>Avattuja aineistoja</a:t>
            </a:r>
            <a:endParaRPr lang="fi-FI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Terveys ja hyvinvointi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5364088" y="1884044"/>
            <a:ext cx="30243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4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sosiaali- ja terveydenhuollon indikaattorit (</a:t>
            </a:r>
            <a:r>
              <a:rPr lang="fi-FI" sz="1400" dirty="0" err="1" smtClean="0">
                <a:solidFill>
                  <a:prstClr val="black"/>
                </a:solidFill>
                <a:latin typeface="Calibri"/>
                <a:cs typeface="+mn-cs"/>
              </a:rPr>
              <a:t>SOTKAnet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prstClr val="black"/>
                </a:solidFill>
                <a:latin typeface="Calibri"/>
                <a:cs typeface="+mn-cs"/>
              </a:rPr>
              <a:t>l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ääketietoja (lääkkeiden myyntiluvat yms.)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prstClr val="black"/>
                </a:solidFill>
                <a:latin typeface="Calibri"/>
                <a:cs typeface="+mn-cs"/>
              </a:rPr>
              <a:t>k</a:t>
            </a: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ansallisten terveydenhuollon palveluiden koodistot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hakupalveluna osa terveydenhuollon ammattilaisten ja tupakkavalmisteiden myynnin tiedoista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ympäristöterveydenhuollon valvontayksiköt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err="1" smtClean="0">
                <a:solidFill>
                  <a:prstClr val="black"/>
                </a:solidFill>
                <a:latin typeface="Calibri"/>
              </a:rPr>
              <a:t>sote</a:t>
            </a:r>
            <a:r>
              <a:rPr lang="fi-FI" sz="1400" dirty="0" smtClean="0">
                <a:solidFill>
                  <a:prstClr val="black"/>
                </a:solidFill>
                <a:latin typeface="Calibri"/>
              </a:rPr>
              <a:t> palveluntuottajat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2843814" y="1052616"/>
            <a:ext cx="264783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lääketietokanta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apteekkirekisteri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avohoidon palveluiden tietovaranto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tietoja alkoholi- ja tupakkatuotteiden valvonnasta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ympäristön säteilyn seurantatietoja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200" i="1" dirty="0" smtClean="0">
                <a:solidFill>
                  <a:prstClr val="black"/>
                </a:solidFill>
                <a:latin typeface="Calibri"/>
                <a:cs typeface="+mn-cs"/>
              </a:rPr>
              <a:t>useat vaativat jatkoselvitystä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39552" y="727070"/>
            <a:ext cx="21591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potilastiedot ja reseptit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ammattihenkilö-tiedot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  <a:latin typeface="Calibri"/>
                <a:cs typeface="+mn-cs"/>
              </a:rPr>
              <a:t>henkilön yksilöivä tutkimusdata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200" i="1" dirty="0" smtClean="0">
                <a:solidFill>
                  <a:prstClr val="black"/>
                </a:solidFill>
                <a:latin typeface="Calibri"/>
                <a:cs typeface="+mn-cs"/>
              </a:rPr>
              <a:t>osa varantojen tiedoista tai yleistetty tieto avoimeksi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13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3993553"/>
              </p:ext>
            </p:extLst>
          </p:nvPr>
        </p:nvGraphicFramePr>
        <p:xfrm>
          <a:off x="0" y="3003150"/>
          <a:ext cx="4860032" cy="214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kstiruutu 14"/>
          <p:cNvSpPr txBox="1"/>
          <p:nvPr/>
        </p:nvSpPr>
        <p:spPr>
          <a:xfrm>
            <a:off x="251520" y="2571755"/>
            <a:ext cx="1975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white"/>
                </a:solidFill>
                <a:latin typeface="Calibri"/>
                <a:cs typeface="+mn-cs"/>
              </a:rPr>
              <a:t>Yleistilanne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smtClean="0">
                <a:solidFill>
                  <a:prstClr val="white"/>
                </a:solidFill>
                <a:latin typeface="Calibri"/>
                <a:cs typeface="+mn-cs"/>
              </a:rPr>
              <a:t>- 150 tietovarantoa</a:t>
            </a:r>
            <a:endParaRPr lang="fi-FI" sz="18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7" name="Kuvatekstiellipsi 16"/>
          <p:cNvSpPr/>
          <p:nvPr/>
        </p:nvSpPr>
        <p:spPr>
          <a:xfrm>
            <a:off x="6553200" y="529936"/>
            <a:ext cx="2590800" cy="976746"/>
          </a:xfrm>
          <a:prstGeom prst="wedgeEllipseCallout">
            <a:avLst>
              <a:gd name="adj1" fmla="val -141037"/>
              <a:gd name="adj2" fmla="val -441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 smtClean="0">
                <a:solidFill>
                  <a:schemeClr val="tx1"/>
                </a:solidFill>
              </a:rPr>
              <a:t>Esimerkki hallinnon tietovarannoista</a:t>
            </a:r>
            <a:endParaRPr lang="fi-FI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sällön paikkamerkki 2"/>
          <p:cNvSpPr txBox="1">
            <a:spLocks/>
          </p:cNvSpPr>
          <p:nvPr/>
        </p:nvSpPr>
        <p:spPr bwMode="auto">
          <a:xfrm>
            <a:off x="6072813" y="1233507"/>
            <a:ext cx="2842591" cy="18144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3" marR="0" lvl="0" indent="-476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1436688" algn="l"/>
              </a:tabLst>
              <a:defRPr/>
            </a:pPr>
            <a:r>
              <a:rPr kumimoji="0" lang="fi-FI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 voi avata, mm.</a:t>
            </a:r>
          </a:p>
          <a:p>
            <a:pPr marL="719138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smtClean="0">
                <a:latin typeface="+mn-lt"/>
                <a:cs typeface="+mn-cs"/>
              </a:rPr>
              <a:t>Henkilö- ja yritystietoja sisältävät yksikköaineistot</a:t>
            </a:r>
          </a:p>
          <a:p>
            <a:pPr marL="719138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smtClean="0">
                <a:latin typeface="+mn-lt"/>
                <a:cs typeface="+mn-cs"/>
              </a:rPr>
              <a:t>Henkilön tai yrityksen yksilöivä pienaluetieto</a:t>
            </a:r>
          </a:p>
          <a:p>
            <a:pPr marL="719138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smtClean="0">
                <a:latin typeface="+mn-lt"/>
                <a:cs typeface="+mn-cs"/>
              </a:rPr>
              <a:t>Muut tilastollisen tieto-</a:t>
            </a:r>
            <a:br>
              <a:rPr lang="fi-FI" sz="1400" dirty="0" smtClean="0">
                <a:latin typeface="+mn-lt"/>
                <a:cs typeface="+mn-cs"/>
              </a:rPr>
            </a:br>
            <a:r>
              <a:rPr lang="fi-FI" sz="1400" dirty="0" smtClean="0">
                <a:latin typeface="+mn-lt"/>
                <a:cs typeface="+mn-cs"/>
              </a:rPr>
              <a:t>suojan alaiset aineistot</a:t>
            </a:r>
          </a:p>
          <a:p>
            <a:pPr marL="719138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endParaRPr lang="fi-FI" sz="1400" dirty="0" smtClean="0">
              <a:latin typeface="+mn-lt"/>
              <a:cs typeface="+mn-cs"/>
            </a:endParaRPr>
          </a:p>
          <a:p>
            <a:pPr marL="271463" marR="0" lvl="0" indent="-271463" defTabSz="914400" latinLnBrk="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  <a:defRPr/>
            </a:pPr>
            <a:endParaRPr lang="fi-FI" sz="1400" dirty="0" smtClean="0">
              <a:latin typeface="+mn-lt"/>
              <a:cs typeface="+mn-cs"/>
            </a:endParaRPr>
          </a:p>
          <a:p>
            <a:pPr marL="271463" marR="0" lvl="0" indent="-271463" defTabSz="914400" latinLnBrk="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  <a:defRPr/>
            </a:pPr>
            <a:endParaRPr lang="fi-FI" sz="1400" dirty="0" smtClean="0">
              <a:latin typeface="+mn-lt"/>
              <a:cs typeface="+mn-cs"/>
            </a:endParaRPr>
          </a:p>
          <a:p>
            <a:pPr marL="4763" marR="0" lvl="0" indent="-47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1436688" algn="l"/>
              </a:tabLst>
              <a:defRPr/>
            </a:pPr>
            <a:endParaRPr kumimoji="0" lang="fi-FI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7443" y="659177"/>
            <a:ext cx="8309114" cy="4860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i-FI" dirty="0" smtClean="0"/>
              <a:t>     Avoimia tilastotietoja ja -aineistoja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/>
                </a:solidFill>
              </a:rPr>
              <a:t>elokuu 2014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/>
                </a:solidFill>
              </a:rPr>
              <a:t>Tilastokeskus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F3E99-D234-47B2-AF5E-17A2CC53799A}" type="slidenum">
              <a:rPr lang="fi-FI" smtClean="0">
                <a:solidFill>
                  <a:prstClr val="black"/>
                </a:solidFill>
              </a:rPr>
              <a:pPr/>
              <a:t>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Kuvatekstiellipsi 6"/>
          <p:cNvSpPr/>
          <p:nvPr/>
        </p:nvSpPr>
        <p:spPr>
          <a:xfrm>
            <a:off x="6397186" y="0"/>
            <a:ext cx="2590800" cy="976746"/>
          </a:xfrm>
          <a:prstGeom prst="wedgeEllipseCallout">
            <a:avLst>
              <a:gd name="adj1" fmla="val -147129"/>
              <a:gd name="adj2" fmla="val 187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 smtClean="0">
                <a:solidFill>
                  <a:schemeClr val="tx1"/>
                </a:solidFill>
              </a:rPr>
              <a:t>Esimerkki hallinnon tietovarannoista</a:t>
            </a: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 bwMode="auto">
          <a:xfrm>
            <a:off x="3488639" y="1362862"/>
            <a:ext cx="2941983" cy="22737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3" marR="0" lvl="0" indent="-476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>
                <a:tab pos="1436688" algn="l"/>
              </a:tabLst>
              <a:defRPr/>
            </a:pPr>
            <a:r>
              <a:rPr kumimoji="0" lang="fi-FI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Tulossa</a:t>
            </a:r>
          </a:p>
          <a:p>
            <a:pPr marL="628650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kumimoji="0" lang="fi-FI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StatFinin</a:t>
            </a:r>
            <a:r>
              <a:rPr lang="fi-FI" sz="1400" dirty="0" smtClean="0">
                <a:latin typeface="+mn-lt"/>
                <a:cs typeface="+mn-cs"/>
              </a:rPr>
              <a:t> sisällön-</a:t>
            </a:r>
            <a:br>
              <a:rPr lang="fi-FI" sz="1400" dirty="0" smtClean="0">
                <a:latin typeface="+mn-lt"/>
                <a:cs typeface="+mn-cs"/>
              </a:rPr>
            </a:br>
            <a:r>
              <a:rPr lang="fi-FI" sz="1400" dirty="0" smtClean="0">
                <a:latin typeface="+mn-lt"/>
                <a:cs typeface="+mn-cs"/>
              </a:rPr>
              <a:t>laajennukset</a:t>
            </a:r>
          </a:p>
          <a:p>
            <a:pPr marL="628650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err="1" smtClean="0">
                <a:latin typeface="+mn-lt"/>
                <a:cs typeface="+mn-cs"/>
              </a:rPr>
              <a:t>Postinumeroalueit-</a:t>
            </a:r>
            <a:r>
              <a:rPr lang="fi-FI" sz="1400" dirty="0" smtClean="0">
                <a:latin typeface="+mn-lt"/>
                <a:cs typeface="+mn-cs"/>
              </a:rPr>
              <a:t/>
            </a:r>
            <a:br>
              <a:rPr lang="fi-FI" sz="1400" dirty="0" smtClean="0">
                <a:latin typeface="+mn-lt"/>
                <a:cs typeface="+mn-cs"/>
              </a:rPr>
            </a:br>
            <a:r>
              <a:rPr lang="fi-FI" sz="1400" dirty="0" err="1" smtClean="0">
                <a:latin typeface="+mn-lt"/>
                <a:cs typeface="+mn-cs"/>
              </a:rPr>
              <a:t>taista</a:t>
            </a:r>
            <a:r>
              <a:rPr lang="fi-FI" sz="1400" dirty="0" smtClean="0">
                <a:latin typeface="+mn-lt"/>
                <a:cs typeface="+mn-cs"/>
              </a:rPr>
              <a:t> tietoa</a:t>
            </a:r>
          </a:p>
          <a:p>
            <a:pPr marL="628650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smtClean="0">
                <a:latin typeface="+mn-lt"/>
                <a:cs typeface="+mn-cs"/>
              </a:rPr>
              <a:t>Aluerajatietoja</a:t>
            </a:r>
          </a:p>
          <a:p>
            <a:pPr marL="628650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smtClean="0">
                <a:latin typeface="+mn-lt"/>
                <a:cs typeface="+mn-cs"/>
              </a:rPr>
              <a:t>Luokitukset ja käsitteet</a:t>
            </a:r>
          </a:p>
          <a:p>
            <a:pPr marL="628650" lvl="1" indent="-1809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tabLst>
                <a:tab pos="1436688" algn="l"/>
              </a:tabLst>
            </a:pPr>
            <a:r>
              <a:rPr lang="fi-FI" sz="1400" dirty="0" smtClean="0">
                <a:latin typeface="+mn-lt"/>
                <a:cs typeface="+mn-cs"/>
              </a:rPr>
              <a:t>Tekniset parannukset </a:t>
            </a:r>
            <a:br>
              <a:rPr lang="fi-FI" sz="1400" dirty="0" smtClean="0">
                <a:latin typeface="+mn-lt"/>
                <a:cs typeface="+mn-cs"/>
              </a:rPr>
            </a:br>
            <a:r>
              <a:rPr lang="fi-FI" sz="1400" dirty="0" smtClean="0">
                <a:latin typeface="+mn-lt"/>
                <a:cs typeface="+mn-cs"/>
              </a:rPr>
              <a:t>rajapintoihin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4017" y="1622032"/>
            <a:ext cx="3491875" cy="31040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4763" indent="-4763" algn="ctr">
              <a:buNone/>
              <a:tabLst>
                <a:tab pos="1436688" algn="l"/>
              </a:tabLst>
            </a:pPr>
            <a:r>
              <a:rPr lang="fi-FI" sz="1600" b="1" dirty="0" smtClean="0"/>
              <a:t>Avattu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err="1" smtClean="0"/>
              <a:t>StatFin-tilastotietokanta</a:t>
            </a:r>
            <a:endParaRPr lang="fi-FI" sz="1400" dirty="0" smtClean="0"/>
          </a:p>
          <a:p>
            <a:pPr marL="360363" indent="-180975">
              <a:tabLst>
                <a:tab pos="1436688" algn="l"/>
              </a:tabLst>
            </a:pPr>
            <a:r>
              <a:rPr lang="fi-FI" sz="1400" dirty="0" smtClean="0"/>
              <a:t>Aluetietokanta </a:t>
            </a:r>
            <a:r>
              <a:rPr lang="fi-FI" sz="1400" dirty="0" err="1" smtClean="0"/>
              <a:t>Altika</a:t>
            </a:r>
            <a:r>
              <a:rPr lang="fi-FI" sz="1400" dirty="0" smtClean="0"/>
              <a:t> (liitetty </a:t>
            </a:r>
            <a:r>
              <a:rPr lang="fi-FI" sz="1400" dirty="0" err="1" smtClean="0"/>
              <a:t>StatFiniin</a:t>
            </a:r>
            <a:r>
              <a:rPr lang="fi-FI" sz="1400" dirty="0" smtClean="0"/>
              <a:t>)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err="1" smtClean="0"/>
              <a:t>Kv-tilastotiedot</a:t>
            </a:r>
            <a:endParaRPr lang="fi-FI" sz="1400" dirty="0" smtClean="0"/>
          </a:p>
          <a:p>
            <a:pPr marL="360363" indent="-180975">
              <a:tabLst>
                <a:tab pos="1436688" algn="l"/>
              </a:tabLst>
            </a:pPr>
            <a:r>
              <a:rPr lang="fi-FI" sz="1400" dirty="0" smtClean="0"/>
              <a:t>Optimoidut aikasarjataulukot, mm. väestölaskenta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smtClean="0"/>
              <a:t>Ruututietoja: väestötietoja 1 km x 1 km ja 5 km x 5 km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smtClean="0"/>
              <a:t>Karttapisteinä tuotanto- ja teollisuus-toimipaikat, oppilaitokset, tieliikenneonnettomuustiedot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smtClean="0"/>
              <a:t>Julkistamiskalenteri rajapintana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smtClean="0"/>
              <a:t>Mikrosimulointimalli</a:t>
            </a:r>
          </a:p>
          <a:p>
            <a:pPr marL="360363" indent="-180975">
              <a:tabLst>
                <a:tab pos="1436688" algn="l"/>
              </a:tabLst>
            </a:pPr>
            <a:r>
              <a:rPr lang="fi-FI" sz="1400" dirty="0" err="1" smtClean="0"/>
              <a:t>Anonymisoidut</a:t>
            </a:r>
            <a:r>
              <a:rPr lang="fi-FI" sz="1400" dirty="0" smtClean="0"/>
              <a:t> yksikköaineistot opetuskäyttöön</a:t>
            </a:r>
          </a:p>
        </p:txBody>
      </p:sp>
      <p:grpSp>
        <p:nvGrpSpPr>
          <p:cNvPr id="6" name="Ryhmä 14"/>
          <p:cNvGrpSpPr/>
          <p:nvPr/>
        </p:nvGrpSpPr>
        <p:grpSpPr>
          <a:xfrm>
            <a:off x="5102252" y="3108463"/>
            <a:ext cx="3404809" cy="1833770"/>
            <a:chOff x="450741" y="4224130"/>
            <a:chExt cx="3404809" cy="2445027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741" y="4224130"/>
              <a:ext cx="3404809" cy="24450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4" name="Suorakulmio 13"/>
            <p:cNvSpPr/>
            <p:nvPr/>
          </p:nvSpPr>
          <p:spPr>
            <a:xfrm>
              <a:off x="1313512" y="5252933"/>
              <a:ext cx="1926645" cy="4514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fi-FI" sz="1600" b="1" dirty="0" smtClean="0"/>
                <a:t>Innosta tilastoihin</a:t>
              </a:r>
              <a:endParaRPr lang="fi-FI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Avoimen tiedon ohjelma 2013–2015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Tavoitteena on, että kaikki merkittävät julkiset tiedot ovat vuosikymmenen loppuun mennessä koko yhteiskunnan saatavilla koneluettavassa muodossa, maksutta ja selkein käyttöehdoin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Avoimen tiedon ohjelman toimenpiteitä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800" b="1" dirty="0" err="1" smtClean="0"/>
              <a:t>Avoindata.fi</a:t>
            </a:r>
            <a:r>
              <a:rPr lang="fi-FI" sz="2800" dirty="0" smtClean="0"/>
              <a:t>, kansallisen </a:t>
            </a:r>
            <a:r>
              <a:rPr lang="fi-FI" sz="2800" dirty="0" err="1" smtClean="0"/>
              <a:t>dataportaalin</a:t>
            </a:r>
            <a:r>
              <a:rPr lang="fi-FI" sz="2800" dirty="0" smtClean="0"/>
              <a:t> käyttöönotto</a:t>
            </a:r>
          </a:p>
          <a:p>
            <a:r>
              <a:rPr lang="fi-FI" sz="2800" dirty="0" smtClean="0"/>
              <a:t>Käytäntöjen yhtenäistäminen, avoimen tietoaineiston käyttölupasuositus</a:t>
            </a:r>
          </a:p>
          <a:p>
            <a:r>
              <a:rPr lang="fi-FI" sz="2800" dirty="0" smtClean="0"/>
              <a:t>Avointa dataa hyödyntävien julkishallinnon palvelujen kehittämis- ja kokeiluympäristö </a:t>
            </a:r>
            <a:r>
              <a:rPr lang="fi-FI" sz="2800" b="1" dirty="0" err="1" smtClean="0"/>
              <a:t>JulkICTLab</a:t>
            </a:r>
            <a:endParaRPr lang="fi-FI" sz="2800" b="1" dirty="0" smtClean="0"/>
          </a:p>
          <a:p>
            <a:r>
              <a:rPr lang="fi-FI" sz="2800" dirty="0" smtClean="0"/>
              <a:t>Pilotteja, kuten talousdatan avaaminen</a:t>
            </a:r>
            <a:endParaRPr lang="fi-FI" sz="2800" b="1" dirty="0" smtClean="0"/>
          </a:p>
          <a:p>
            <a:r>
              <a:rPr lang="fi-FI" sz="2800" dirty="0" smtClean="0"/>
              <a:t>Vaikutusten arviointi- ja seurantamallin laadinta</a:t>
            </a:r>
          </a:p>
          <a:p>
            <a:endParaRPr lang="fi-FI" dirty="0" smtClean="0"/>
          </a:p>
          <a:p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M_esityspohja_suomi">
  <a:themeElements>
    <a:clrScheme name="Mukautettu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2F4E88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uo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Trafi_2014_peruskalvo">
  <a:themeElements>
    <a:clrScheme name="Custom 4">
      <a:dk1>
        <a:srgbClr val="000000"/>
      </a:dk1>
      <a:lt1>
        <a:srgbClr val="FFFFFF"/>
      </a:lt1>
      <a:dk2>
        <a:srgbClr val="189B39"/>
      </a:dk2>
      <a:lt2>
        <a:srgbClr val="FFFFFF"/>
      </a:lt2>
      <a:accent1>
        <a:srgbClr val="0AA336"/>
      </a:accent1>
      <a:accent2>
        <a:srgbClr val="E98300"/>
      </a:accent2>
      <a:accent3>
        <a:srgbClr val="003F87"/>
      </a:accent3>
      <a:accent4>
        <a:srgbClr val="CD0921"/>
      </a:accent4>
      <a:accent5>
        <a:srgbClr val="7AB800"/>
      </a:accent5>
      <a:accent6>
        <a:srgbClr val="970769"/>
      </a:accent6>
      <a:hlink>
        <a:srgbClr val="007D57"/>
      </a:hlink>
      <a:folHlink>
        <a:srgbClr val="7AB800"/>
      </a:folHlink>
    </a:clrScheme>
    <a:fontScheme name="Trafi_font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LYNET_pohja_CenturyGothic-Arial">
  <a:themeElements>
    <a:clrScheme name="LYN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E9637"/>
      </a:accent1>
      <a:accent2>
        <a:srgbClr val="E06745"/>
      </a:accent2>
      <a:accent3>
        <a:srgbClr val="4491C5"/>
      </a:accent3>
      <a:accent4>
        <a:srgbClr val="BA86C0"/>
      </a:accent4>
      <a:accent5>
        <a:srgbClr val="C69F4D"/>
      </a:accent5>
      <a:accent6>
        <a:srgbClr val="A3C266"/>
      </a:accent6>
      <a:hlink>
        <a:srgbClr val="0000FF"/>
      </a:hlink>
      <a:folHlink>
        <a:srgbClr val="800080"/>
      </a:folHlink>
    </a:clrScheme>
    <a:fontScheme name="LYNET verdana">
      <a:majorFont>
        <a:latin typeface="Verdana bol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siaali- ja Terveysministeriö 1">
    <a:dk1>
      <a:srgbClr val="616365"/>
    </a:dk1>
    <a:lt1>
      <a:srgbClr val="FFFFFF"/>
    </a:lt1>
    <a:dk2>
      <a:srgbClr val="616365"/>
    </a:dk2>
    <a:lt2>
      <a:srgbClr val="DEDFE0"/>
    </a:lt2>
    <a:accent1>
      <a:srgbClr val="F0AB00"/>
    </a:accent1>
    <a:accent2>
      <a:srgbClr val="E98300"/>
    </a:accent2>
    <a:accent3>
      <a:srgbClr val="FFFFFF"/>
    </a:accent3>
    <a:accent4>
      <a:srgbClr val="525355"/>
    </a:accent4>
    <a:accent5>
      <a:srgbClr val="F6D2AA"/>
    </a:accent5>
    <a:accent6>
      <a:srgbClr val="D37600"/>
    </a:accent6>
    <a:hlink>
      <a:srgbClr val="FADD80"/>
    </a:hlink>
    <a:folHlink>
      <a:srgbClr val="009AA6"/>
    </a:folHlink>
  </a:clrScheme>
  <a:fontScheme name="Sosiaali- ja Terveysministeriö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1554</TotalTime>
  <Words>573</Words>
  <Application>Microsoft Office PowerPoint</Application>
  <PresentationFormat>Näytössä katseltava esitys (16:9)</PresentationFormat>
  <Paragraphs>249</Paragraphs>
  <Slides>11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8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Avoimen_tiedon_ohjelma</vt:lpstr>
      <vt:lpstr>1_VM_esityspohja_suomi</vt:lpstr>
      <vt:lpstr>7_Avoimen_tiedon_ohjelma</vt:lpstr>
      <vt:lpstr>Office-teema</vt:lpstr>
      <vt:lpstr>2_Office-teema</vt:lpstr>
      <vt:lpstr>1_Trafi_2014_peruskalvo</vt:lpstr>
      <vt:lpstr>1_Avoimen_tiedon_ohjelma</vt:lpstr>
      <vt:lpstr>LYNET_pohja_CenturyGothic-Arial</vt:lpstr>
      <vt:lpstr>Hallinnon tietovarannot ja  niiden avaaminen</vt:lpstr>
      <vt:lpstr>Dia 2</vt:lpstr>
      <vt:lpstr>Hallinnon tietovarantojen avaaminen etenee</vt:lpstr>
      <vt:lpstr>Hallinnon tietovarantoja on avattu…</vt:lpstr>
      <vt:lpstr>Ympäristö ja luonnonvarat</vt:lpstr>
      <vt:lpstr>Terveys ja hyvinvointi</vt:lpstr>
      <vt:lpstr>     Avoimia tilastotietoja ja -aineistoja</vt:lpstr>
      <vt:lpstr>Avoimen tiedon ohjelma 2013–2015</vt:lpstr>
      <vt:lpstr>Avoimen tiedon ohjelman toimenpiteitä</vt:lpstr>
      <vt:lpstr>Erilaisia käyttäjiä – erilaisia tarpeita</vt:lpstr>
      <vt:lpstr>   Kiitos! Tervetuloa näyttelyosastolle 4!  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Avoimen tiedon ohjelma 2013-2015</dc:title>
  <dc:creator>vmkauhan</dc:creator>
  <cp:lastModifiedBy>vmsuurha</cp:lastModifiedBy>
  <cp:revision>126</cp:revision>
  <dcterms:created xsi:type="dcterms:W3CDTF">2013-06-12T10:34:48Z</dcterms:created>
  <dcterms:modified xsi:type="dcterms:W3CDTF">2014-09-22T10:30:15Z</dcterms:modified>
</cp:coreProperties>
</file>