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75" r:id="rId4"/>
    <p:sldId id="276" r:id="rId5"/>
    <p:sldId id="277" r:id="rId6"/>
    <p:sldId id="279" r:id="rId7"/>
    <p:sldId id="278" r:id="rId8"/>
    <p:sldId id="272" r:id="rId9"/>
    <p:sldId id="265" r:id="rId10"/>
    <p:sldId id="280" r:id="rId11"/>
    <p:sldId id="268" r:id="rId12"/>
    <p:sldId id="271" r:id="rId13"/>
    <p:sldId id="267" r:id="rId14"/>
    <p:sldId id="266" r:id="rId15"/>
    <p:sldId id="273" r:id="rId16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5" autoAdjust="0"/>
    <p:restoredTop sz="94767" autoAdjust="0"/>
  </p:normalViewPr>
  <p:slideViewPr>
    <p:cSldViewPr snapToGrid="0">
      <p:cViewPr varScale="1">
        <p:scale>
          <a:sx n="69" d="100"/>
          <a:sy n="69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7C9D4-31B8-435A-AC28-A434D8925F83}" type="slidenum">
              <a:rPr lang="fi-FI" smtClean="0"/>
              <a:pPr/>
              <a:t>2</a:t>
            </a:fld>
            <a:endParaRPr lang="fi-FI" smtClean="0"/>
          </a:p>
        </p:txBody>
      </p:sp>
      <p:sp>
        <p:nvSpPr>
          <p:cNvPr id="30723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64312" cy="3694113"/>
          </a:xfrm>
          <a:ln/>
        </p:spPr>
      </p:sp>
      <p:sp>
        <p:nvSpPr>
          <p:cNvPr id="30724" name="Huomautusten paikkamerkki 2"/>
          <p:cNvSpPr>
            <a:spLocks noGrp="1"/>
          </p:cNvSpPr>
          <p:nvPr>
            <p:ph type="body" idx="1"/>
          </p:nvPr>
        </p:nvSpPr>
        <p:spPr>
          <a:xfrm>
            <a:off x="671513" y="4679950"/>
            <a:ext cx="5375275" cy="4435475"/>
          </a:xfrm>
          <a:noFill/>
          <a:ln/>
        </p:spPr>
        <p:txBody>
          <a:bodyPr lIns="91399" tIns="45699" rIns="91399" bIns="45699"/>
          <a:lstStyle/>
          <a:p>
            <a:pPr eaLnBrk="1" hangingPunct="1"/>
            <a:endParaRPr lang="fi-FI" smtClean="0"/>
          </a:p>
        </p:txBody>
      </p:sp>
      <p:sp>
        <p:nvSpPr>
          <p:cNvPr id="30725" name="Dian numeron paikkamerkki 3"/>
          <p:cNvSpPr txBox="1">
            <a:spLocks noGrp="1"/>
          </p:cNvSpPr>
          <p:nvPr/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9" tIns="45699" rIns="91399" bIns="45699" anchor="b"/>
          <a:lstStyle/>
          <a:p>
            <a:pPr algn="r" defTabSz="912813"/>
            <a:fld id="{F28A8763-3CFB-42AC-A522-D4E59BCA5AA4}" type="slidenum">
              <a:rPr lang="fi-FI" sz="1100"/>
              <a:pPr algn="r" defTabSz="912813"/>
              <a:t>2</a:t>
            </a:fld>
            <a:endParaRPr lang="fi-FI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59013"/>
            <a:ext cx="7200900" cy="1735137"/>
          </a:xfrm>
        </p:spPr>
        <p:txBody>
          <a:bodyPr/>
          <a:lstStyle/>
          <a:p>
            <a:pPr eaLnBrk="1" hangingPunct="1"/>
            <a:r>
              <a:rPr lang="fi-FI" sz="4000" dirty="0" smtClean="0"/>
              <a:t>Avoimen tiedon ohjelman tilannekatsaus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" y="0"/>
            <a:ext cx="9036843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0636224"/>
      </p:ext>
    </p:extLst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1143000"/>
          </a:xfrm>
        </p:spPr>
        <p:txBody>
          <a:bodyPr/>
          <a:lstStyle/>
          <a:p>
            <a:r>
              <a:rPr lang="fi-FI" dirty="0" smtClean="0"/>
              <a:t>Keskeiset tavoitteet ja toimenpiteet </a:t>
            </a:r>
            <a:br>
              <a:rPr lang="fi-FI" dirty="0" smtClean="0"/>
            </a:b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08303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936959"/>
            <a:ext cx="4040188" cy="3951288"/>
          </a:xfrm>
        </p:spPr>
        <p:txBody>
          <a:bodyPr/>
          <a:lstStyle/>
          <a:p>
            <a:r>
              <a:rPr lang="fi-FI" i="1" dirty="0" err="1" smtClean="0"/>
              <a:t>Avoindata.fin</a:t>
            </a:r>
            <a:r>
              <a:rPr lang="fi-FI" i="1" dirty="0" smtClean="0"/>
              <a:t> eli kansallisen </a:t>
            </a:r>
            <a:r>
              <a:rPr lang="fi-FI" i="1" dirty="0" err="1" smtClean="0"/>
              <a:t>dataportaalin</a:t>
            </a:r>
            <a:r>
              <a:rPr lang="fi-FI" i="1" dirty="0" smtClean="0"/>
              <a:t> käyttöönotto, toimintamalli, sisältötuotanto, tekninen tuki ja jatkokehittäminen</a:t>
            </a:r>
          </a:p>
          <a:p>
            <a:r>
              <a:rPr lang="fi-FI" i="1" dirty="0" smtClean="0"/>
              <a:t>Tiedon avaamiseen liittyvien käytäntöjen yhtenäistäminen</a:t>
            </a:r>
          </a:p>
          <a:p>
            <a:endParaRPr lang="fi-FI" i="1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08615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18855"/>
            <a:ext cx="4041775" cy="3951288"/>
          </a:xfrm>
        </p:spPr>
        <p:txBody>
          <a:bodyPr/>
          <a:lstStyle/>
          <a:p>
            <a:r>
              <a:rPr lang="fi-FI" sz="2000" dirty="0" smtClean="0"/>
              <a:t>Sisältöjen (ohjeistus, tuki ym.) tuottaminen</a:t>
            </a:r>
          </a:p>
          <a:p>
            <a:r>
              <a:rPr lang="fi-FI" sz="2000" dirty="0" smtClean="0"/>
              <a:t>Toimintamallin ja </a:t>
            </a:r>
            <a:r>
              <a:rPr lang="fi-FI" sz="2000" dirty="0" err="1" smtClean="0"/>
              <a:t>portaalin</a:t>
            </a:r>
            <a:r>
              <a:rPr lang="fi-FI" sz="2000" dirty="0" smtClean="0"/>
              <a:t> konseptin vahvistaminen</a:t>
            </a:r>
          </a:p>
          <a:p>
            <a:r>
              <a:rPr lang="fi-FI" sz="2000" dirty="0" smtClean="0"/>
              <a:t>Sisällöntuotannon resursoinnin varmistaminen</a:t>
            </a:r>
          </a:p>
          <a:p>
            <a:r>
              <a:rPr lang="fi-FI" sz="2000" dirty="0" smtClean="0"/>
              <a:t>Jatkokehittämiseen liittyvien suunnitelmien laatiminen</a:t>
            </a:r>
          </a:p>
          <a:p>
            <a:r>
              <a:rPr lang="fi-FI" sz="2000" dirty="0" smtClean="0"/>
              <a:t>Avoimen tietoaineiston käyttölupasuosituksen käyttöönotto ja edistäminen</a:t>
            </a:r>
          </a:p>
          <a:p>
            <a:r>
              <a:rPr lang="fi-FI" sz="2000" i="1" dirty="0" smtClean="0"/>
              <a:t>Jatkuu vuoden 2015 puolella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5162"/>
            <a:ext cx="8229600" cy="1143000"/>
          </a:xfrm>
        </p:spPr>
        <p:txBody>
          <a:bodyPr/>
          <a:lstStyle/>
          <a:p>
            <a:r>
              <a:rPr lang="fi-FI" dirty="0" smtClean="0"/>
              <a:t>Keskeiset tavoitteet ja toimenpiteet</a:t>
            </a:r>
            <a:br>
              <a:rPr lang="fi-FI" dirty="0" smtClean="0"/>
            </a:b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8731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97119"/>
            <a:ext cx="4040188" cy="4209006"/>
          </a:xfrm>
        </p:spPr>
        <p:txBody>
          <a:bodyPr/>
          <a:lstStyle/>
          <a:p>
            <a:r>
              <a:rPr lang="fi-FI" i="1" dirty="0" smtClean="0"/>
              <a:t>Uuden </a:t>
            </a:r>
            <a:r>
              <a:rPr lang="fi-FI" i="1" dirty="0" err="1" smtClean="0"/>
              <a:t>yhteentoimivuusosion</a:t>
            </a:r>
            <a:r>
              <a:rPr lang="fi-FI" i="1" dirty="0" smtClean="0"/>
              <a:t> </a:t>
            </a:r>
            <a:r>
              <a:rPr lang="fi-FI" i="1" dirty="0" err="1" smtClean="0"/>
              <a:t>konseptoiminen</a:t>
            </a:r>
            <a:r>
              <a:rPr lang="fi-FI" i="1" dirty="0" smtClean="0"/>
              <a:t> </a:t>
            </a:r>
            <a:r>
              <a:rPr lang="fi-FI" i="1" dirty="0" err="1" smtClean="0"/>
              <a:t>Avoindata.fihin</a:t>
            </a:r>
            <a:endParaRPr lang="fi-FI" i="1" dirty="0" smtClean="0"/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endParaRPr lang="fi-FI" i="1" dirty="0" smtClean="0"/>
          </a:p>
          <a:p>
            <a:pPr>
              <a:buNone/>
            </a:pPr>
            <a:endParaRPr lang="fi-FI" i="1" dirty="0" smtClean="0"/>
          </a:p>
          <a:p>
            <a:r>
              <a:rPr lang="fi-FI" i="1" dirty="0" smtClean="0"/>
              <a:t>Avoimen tiedon viitearkkitehtuuri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86130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497049" y="1619055"/>
            <a:ext cx="4392118" cy="4511922"/>
          </a:xfrm>
        </p:spPr>
        <p:txBody>
          <a:bodyPr/>
          <a:lstStyle/>
          <a:p>
            <a:r>
              <a:rPr lang="fi-FI" sz="2000" dirty="0" smtClean="0"/>
              <a:t>Konseptin laatiminen ja sisältöjen siirtäminen </a:t>
            </a:r>
            <a:r>
              <a:rPr lang="fi-FI" sz="2000" dirty="0" err="1" smtClean="0"/>
              <a:t>Avoindata.fihin</a:t>
            </a:r>
            <a:r>
              <a:rPr lang="fi-FI" sz="2000" dirty="0" smtClean="0"/>
              <a:t> </a:t>
            </a:r>
          </a:p>
          <a:p>
            <a:r>
              <a:rPr lang="fi-FI" sz="2000" dirty="0" err="1" smtClean="0"/>
              <a:t>Avoindata.fin</a:t>
            </a:r>
            <a:r>
              <a:rPr lang="fi-FI" sz="2000" dirty="0" smtClean="0"/>
              <a:t> käyttöliittymien ja toiminnallisuuksien mahdolliset muutokset </a:t>
            </a:r>
          </a:p>
          <a:p>
            <a:r>
              <a:rPr lang="fi-FI" sz="2000" dirty="0" smtClean="0"/>
              <a:t>Jatkokehittämiseen liittyvien suunnitelmien laatiminen</a:t>
            </a:r>
          </a:p>
          <a:p>
            <a:r>
              <a:rPr lang="fi-FI" sz="2000" dirty="0" err="1" smtClean="0"/>
              <a:t>Yhteentoimivuus.fi-portaalin</a:t>
            </a:r>
            <a:r>
              <a:rPr lang="fi-FI" sz="2000" dirty="0" smtClean="0"/>
              <a:t> alasajo</a:t>
            </a:r>
          </a:p>
          <a:p>
            <a:r>
              <a:rPr lang="fi-FI" sz="2000" i="1" dirty="0" smtClean="0"/>
              <a:t>Jatkuu vuoden 2015 puolella</a:t>
            </a:r>
          </a:p>
          <a:p>
            <a:pPr>
              <a:buNone/>
            </a:pPr>
            <a:endParaRPr lang="fi-FI" sz="2000" i="1" dirty="0" smtClean="0"/>
          </a:p>
          <a:p>
            <a:r>
              <a:rPr lang="fi-FI" sz="2000" dirty="0" smtClean="0"/>
              <a:t>Käynnistetään </a:t>
            </a:r>
            <a:r>
              <a:rPr lang="fi-FI" sz="2000" dirty="0" err="1" smtClean="0"/>
              <a:t>JHKA-työn</a:t>
            </a:r>
            <a:r>
              <a:rPr lang="fi-FI" sz="2000" dirty="0" smtClean="0"/>
              <a:t> osana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tavoitteet ja toimenpiteet </a:t>
            </a:r>
            <a:br>
              <a:rPr lang="fi-FI" dirty="0" smtClean="0"/>
            </a:b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23293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Uusien tietovarantojen avaamisen pilottien määritteleminen ohjelman loppukaudeksi</a:t>
            </a:r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527924" y="1206072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Keskustelu pilottien valinnasta, esim.</a:t>
            </a:r>
          </a:p>
          <a:p>
            <a:pPr lvl="1"/>
            <a:r>
              <a:rPr lang="fi-FI" sz="1600" dirty="0" smtClean="0"/>
              <a:t>Valtion ja kuntien päätöstietojen avaaminen</a:t>
            </a:r>
          </a:p>
          <a:p>
            <a:pPr lvl="1"/>
            <a:r>
              <a:rPr lang="fi-FI" sz="1600" dirty="0" smtClean="0"/>
              <a:t>Lainsäädäntötieto</a:t>
            </a:r>
          </a:p>
          <a:p>
            <a:pPr lvl="1"/>
            <a:r>
              <a:rPr lang="fi-FI" sz="1600" dirty="0" smtClean="0"/>
              <a:t>Muita?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tavoitteet ja toimenpiteet </a:t>
            </a:r>
            <a:br>
              <a:rPr lang="fi-FI" dirty="0" smtClean="0"/>
            </a:b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Tietovarantojen avaamisen tulevaisuuden linjaukset</a:t>
            </a:r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Valmistellaan jatkolinjauksia ohjelman toimijoiden kanssa</a:t>
            </a:r>
          </a:p>
          <a:p>
            <a:r>
              <a:rPr lang="fi-FI" sz="2000" dirty="0" smtClean="0"/>
              <a:t>Tuotetaan kuvaus ohjelman jälkeisistä pysyvistä tehtävistä </a:t>
            </a:r>
          </a:p>
          <a:p>
            <a:r>
              <a:rPr lang="fi-FI" sz="2000" dirty="0" smtClean="0"/>
              <a:t>Tehdään ehdotus siitä, missä ja miten pysyviä tehtäviä tulisi hoitaa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A199B-4208-4308-B08F-3AF9A54CE83C}" type="slidenum">
              <a:rPr lang="fi-FI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644578" y="939386"/>
            <a:ext cx="8019738" cy="5131630"/>
          </a:xfrm>
          <a:prstGeom prst="round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Kansalliset ja kansainvälisen tietopolitiikan linjaukset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Tiedon hyödyntämisen edistäminen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Tietovarantojen avaamisen ohjaus, </a:t>
            </a:r>
            <a:r>
              <a:rPr lang="fi-FI" sz="1600" dirty="0" err="1" smtClean="0">
                <a:solidFill>
                  <a:schemeClr val="tx1"/>
                </a:solidFill>
              </a:rPr>
              <a:t>vastuutus</a:t>
            </a:r>
            <a:r>
              <a:rPr lang="fi-FI" sz="1600" dirty="0" smtClean="0">
                <a:solidFill>
                  <a:schemeClr val="tx1"/>
                </a:solidFill>
              </a:rPr>
              <a:t> ja resursointi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Tietovarantoja koskevat linjaukset, esim. </a:t>
            </a:r>
          </a:p>
          <a:p>
            <a:pPr algn="ctr"/>
            <a:r>
              <a:rPr lang="fi-FI" sz="1600" i="1" dirty="0" smtClean="0">
                <a:solidFill>
                  <a:schemeClr val="tx1"/>
                </a:solidFill>
              </a:rPr>
              <a:t>- Perusrekisterit</a:t>
            </a:r>
          </a:p>
          <a:p>
            <a:pPr algn="ctr">
              <a:buFontTx/>
              <a:buChar char="-"/>
            </a:pPr>
            <a:r>
              <a:rPr lang="fi-FI" sz="1600" i="1" dirty="0" smtClean="0">
                <a:solidFill>
                  <a:schemeClr val="tx1"/>
                </a:solidFill>
              </a:rPr>
              <a:t>Valtion ja kuntien päätöstiedot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Avoindata.fin</a:t>
            </a:r>
            <a:r>
              <a:rPr lang="fi-FI" sz="1600" dirty="0" smtClean="0">
                <a:solidFill>
                  <a:schemeClr val="tx1"/>
                </a:solidFill>
              </a:rPr>
              <a:t> jatkuva sisällöntuotanto ja jatkokehittäminen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Yhtenäisten käytäntöjen edistäminen, koulutus ja viestintä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Avoimen tiedon vaikutusten seuranta ja kehittäminen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Tietoa ja tiedonhallintaa  koskeva  lainsäädäntökokonaisuus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Yhteistyöfoorumien ja verkostojen jatkuva ylläpito ja viestintä</a:t>
            </a:r>
          </a:p>
          <a:p>
            <a:pPr algn="ctr"/>
            <a:endParaRPr lang="fi-FI" sz="1600" dirty="0" smtClean="0">
              <a:solidFill>
                <a:schemeClr val="tx1"/>
              </a:solidFill>
            </a:endParaRP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308759" y="102681"/>
            <a:ext cx="8609610" cy="728663"/>
          </a:xfrm>
        </p:spPr>
        <p:txBody>
          <a:bodyPr/>
          <a:lstStyle/>
          <a:p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400" b="1" dirty="0" smtClean="0"/>
              <a:t>Avoimen tiedon edistäminen ohjelman jälkeen</a:t>
            </a: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C04F3-16CE-4985-8C3B-359FCB6C1F28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142877" y="34924"/>
            <a:ext cx="8785225" cy="6165851"/>
          </a:xfrm>
          <a:prstGeom prst="ellipse">
            <a:avLst/>
          </a:prstGeom>
          <a:solidFill>
            <a:srgbClr val="B48900">
              <a:alpha val="20000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i-FI" sz="2000" b="1"/>
          </a:p>
          <a:p>
            <a:pPr algn="ctr"/>
            <a:endParaRPr lang="fi-FI" sz="2000" b="1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en-US"/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755650" y="477838"/>
            <a:ext cx="7524750" cy="5256212"/>
          </a:xfrm>
          <a:prstGeom prst="ellipse">
            <a:avLst/>
          </a:prstGeom>
          <a:solidFill>
            <a:srgbClr val="FFC000">
              <a:alpha val="25098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i-FI" sz="2000" b="1"/>
          </a:p>
          <a:p>
            <a:pPr algn="ctr"/>
            <a:endParaRPr lang="fi-FI" sz="2000" b="1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en-US"/>
          </a:p>
        </p:txBody>
      </p:sp>
      <p:sp>
        <p:nvSpPr>
          <p:cNvPr id="26629" name="Oval 4"/>
          <p:cNvSpPr>
            <a:spLocks noChangeArrowheads="1"/>
          </p:cNvSpPr>
          <p:nvPr/>
        </p:nvSpPr>
        <p:spPr bwMode="auto">
          <a:xfrm>
            <a:off x="1835154" y="1304925"/>
            <a:ext cx="5364163" cy="3563939"/>
          </a:xfrm>
          <a:prstGeom prst="ellipse">
            <a:avLst/>
          </a:prstGeom>
          <a:solidFill>
            <a:srgbClr val="FFC000">
              <a:alpha val="39999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3167068" y="2278063"/>
            <a:ext cx="2700337" cy="1727200"/>
          </a:xfrm>
          <a:prstGeom prst="ellipse">
            <a:avLst/>
          </a:prstGeom>
          <a:solidFill>
            <a:srgbClr val="B48900">
              <a:alpha val="59999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/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76605" y="2660651"/>
            <a:ext cx="13319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Kiinteistötietovaranto</a:t>
            </a: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3240089" y="3429000"/>
            <a:ext cx="15827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Yritys- ja yhteisö-tietovaranto</a:t>
            </a: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4562475" y="3070225"/>
            <a:ext cx="125888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Maastotietovaranto</a:t>
            </a: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3024188" y="5224464"/>
            <a:ext cx="10080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Ajoneuvo-tietovaranto</a:t>
            </a:r>
          </a:p>
        </p:txBody>
      </p:sp>
      <p:sp>
        <p:nvSpPr>
          <p:cNvPr id="26635" name="Text Box 18"/>
          <p:cNvSpPr txBox="1">
            <a:spLocks noChangeArrowheads="1"/>
          </p:cNvSpPr>
          <p:nvPr/>
        </p:nvSpPr>
        <p:spPr bwMode="auto">
          <a:xfrm>
            <a:off x="4535488" y="2600325"/>
            <a:ext cx="1187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Tie- ja katu-verkkotietovaranto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4530725" y="3325813"/>
            <a:ext cx="1296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Muut paikkatietovarannot</a:t>
            </a:r>
          </a:p>
        </p:txBody>
      </p:sp>
      <p:sp>
        <p:nvSpPr>
          <p:cNvPr id="26637" name="Text Box 29"/>
          <p:cNvSpPr txBox="1">
            <a:spLocks noChangeArrowheads="1"/>
          </p:cNvSpPr>
          <p:nvPr/>
        </p:nvSpPr>
        <p:spPr bwMode="auto">
          <a:xfrm>
            <a:off x="2232037" y="368300"/>
            <a:ext cx="15478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Ennakoinnin</a:t>
            </a:r>
            <a:r>
              <a:rPr lang="en-US" sz="900" b="1">
                <a:solidFill>
                  <a:srgbClr val="B20031"/>
                </a:solidFill>
              </a:rPr>
              <a:t> </a:t>
            </a:r>
            <a:r>
              <a:rPr lang="en-US" sz="900" b="1"/>
              <a:t>tietovaranto</a:t>
            </a:r>
          </a:p>
        </p:txBody>
      </p:sp>
      <p:sp>
        <p:nvSpPr>
          <p:cNvPr id="26638" name="Text Box 30"/>
          <p:cNvSpPr txBox="1">
            <a:spLocks noChangeArrowheads="1"/>
          </p:cNvSpPr>
          <p:nvPr/>
        </p:nvSpPr>
        <p:spPr bwMode="auto">
          <a:xfrm>
            <a:off x="1908175" y="5516564"/>
            <a:ext cx="15113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Seurannan ja valvonnan tietovaranto</a:t>
            </a:r>
          </a:p>
        </p:txBody>
      </p:sp>
      <p:sp>
        <p:nvSpPr>
          <p:cNvPr id="26639" name="Text Box 32"/>
          <p:cNvSpPr txBox="1">
            <a:spLocks noChangeArrowheads="1"/>
          </p:cNvSpPr>
          <p:nvPr/>
        </p:nvSpPr>
        <p:spPr bwMode="auto">
          <a:xfrm>
            <a:off x="0" y="2819407"/>
            <a:ext cx="900113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Toiminta-ympäristö-tietovaranto</a:t>
            </a:r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835152" y="2816225"/>
            <a:ext cx="14382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Tilastotietovaranto</a:t>
            </a:r>
          </a:p>
        </p:txBody>
      </p:sp>
      <p:sp>
        <p:nvSpPr>
          <p:cNvPr id="26641" name="Text Box 35"/>
          <p:cNvSpPr txBox="1">
            <a:spLocks noChangeArrowheads="1"/>
          </p:cNvSpPr>
          <p:nvPr/>
        </p:nvSpPr>
        <p:spPr bwMode="auto">
          <a:xfrm>
            <a:off x="1978025" y="2457451"/>
            <a:ext cx="144145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Säädöstietovaranto</a:t>
            </a:r>
          </a:p>
        </p:txBody>
      </p:sp>
      <p:sp>
        <p:nvSpPr>
          <p:cNvPr id="26642" name="Text Box 36"/>
          <p:cNvSpPr txBox="1">
            <a:spLocks noChangeArrowheads="1"/>
          </p:cNvSpPr>
          <p:nvPr/>
        </p:nvSpPr>
        <p:spPr bwMode="auto">
          <a:xfrm>
            <a:off x="3095625" y="4365625"/>
            <a:ext cx="1441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Julkishallinnon hanketietovaranto</a:t>
            </a:r>
          </a:p>
        </p:txBody>
      </p:sp>
      <p:sp>
        <p:nvSpPr>
          <p:cNvPr id="26643" name="Text Box 37"/>
          <p:cNvSpPr txBox="1">
            <a:spLocks noChangeArrowheads="1"/>
          </p:cNvSpPr>
          <p:nvPr/>
        </p:nvSpPr>
        <p:spPr bwMode="auto">
          <a:xfrm>
            <a:off x="3708400" y="4005264"/>
            <a:ext cx="17986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Julkishallinnon organisaatiot tietovarantona</a:t>
            </a:r>
          </a:p>
        </p:txBody>
      </p:sp>
      <p:sp>
        <p:nvSpPr>
          <p:cNvPr id="26644" name="Text Box 38"/>
          <p:cNvSpPr txBox="1">
            <a:spLocks noChangeArrowheads="1"/>
          </p:cNvSpPr>
          <p:nvPr/>
        </p:nvSpPr>
        <p:spPr bwMode="auto">
          <a:xfrm>
            <a:off x="4392614" y="4400551"/>
            <a:ext cx="16922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Toimipaikkatietovaranto</a:t>
            </a:r>
          </a:p>
        </p:txBody>
      </p:sp>
      <p:sp>
        <p:nvSpPr>
          <p:cNvPr id="26645" name="Text Box 48"/>
          <p:cNvSpPr txBox="1">
            <a:spLocks noChangeArrowheads="1"/>
          </p:cNvSpPr>
          <p:nvPr/>
        </p:nvSpPr>
        <p:spPr bwMode="auto">
          <a:xfrm>
            <a:off x="1295400" y="4221164"/>
            <a:ext cx="1296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EU-tietoaineistojen tietovaranto</a:t>
            </a:r>
            <a:endParaRPr lang="en-US" sz="900"/>
          </a:p>
        </p:txBody>
      </p:sp>
      <p:sp>
        <p:nvSpPr>
          <p:cNvPr id="26646" name="Text Box 51"/>
          <p:cNvSpPr txBox="1">
            <a:spLocks noChangeArrowheads="1"/>
          </p:cNvSpPr>
          <p:nvPr/>
        </p:nvSpPr>
        <p:spPr bwMode="auto">
          <a:xfrm>
            <a:off x="7667625" y="5661033"/>
            <a:ext cx="108108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Löytyvyys / saatavuus / käytettävyys</a:t>
            </a:r>
            <a:endParaRPr lang="en-US" sz="900" b="1" i="1"/>
          </a:p>
        </p:txBody>
      </p:sp>
      <p:sp>
        <p:nvSpPr>
          <p:cNvPr id="26647" name="Text Box 52"/>
          <p:cNvSpPr txBox="1">
            <a:spLocks noChangeArrowheads="1"/>
          </p:cNvSpPr>
          <p:nvPr/>
        </p:nvSpPr>
        <p:spPr bwMode="auto">
          <a:xfrm>
            <a:off x="107950" y="225425"/>
            <a:ext cx="11160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Maksuttomuus/maksullisuus</a:t>
            </a:r>
            <a:endParaRPr lang="en-US" sz="900" b="1" i="1"/>
          </a:p>
        </p:txBody>
      </p:sp>
      <p:sp>
        <p:nvSpPr>
          <p:cNvPr id="26648" name="Text Box 53"/>
          <p:cNvSpPr txBox="1">
            <a:spLocks noChangeArrowheads="1"/>
          </p:cNvSpPr>
          <p:nvPr/>
        </p:nvSpPr>
        <p:spPr bwMode="auto">
          <a:xfrm>
            <a:off x="7451725" y="184150"/>
            <a:ext cx="1187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Tietoturvallisuus/ tietosuoja</a:t>
            </a:r>
            <a:endParaRPr lang="en-US" sz="900" b="1" i="1"/>
          </a:p>
        </p:txBody>
      </p:sp>
      <p:sp>
        <p:nvSpPr>
          <p:cNvPr id="26649" name="Text Box 59"/>
          <p:cNvSpPr txBox="1">
            <a:spLocks noChangeArrowheads="1"/>
          </p:cNvSpPr>
          <p:nvPr/>
        </p:nvSpPr>
        <p:spPr bwMode="auto">
          <a:xfrm>
            <a:off x="71438" y="5591182"/>
            <a:ext cx="118745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Julkisuus/ salassapito / </a:t>
            </a:r>
            <a:r>
              <a:rPr lang="en-US" sz="900" b="1" i="1"/>
              <a:t>käyttöoikeudet</a:t>
            </a:r>
            <a:endParaRPr lang="en-US" sz="900" b="1"/>
          </a:p>
        </p:txBody>
      </p:sp>
      <p:sp>
        <p:nvSpPr>
          <p:cNvPr id="26650" name="Text Box 64"/>
          <p:cNvSpPr txBox="1">
            <a:spLocks noChangeArrowheads="1"/>
          </p:cNvSpPr>
          <p:nvPr/>
        </p:nvSpPr>
        <p:spPr bwMode="auto">
          <a:xfrm>
            <a:off x="5219700" y="1628782"/>
            <a:ext cx="1079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Julkisten hankintojen tietovaranto</a:t>
            </a:r>
          </a:p>
        </p:txBody>
      </p:sp>
      <p:sp>
        <p:nvSpPr>
          <p:cNvPr id="26651" name="Text Box 67"/>
          <p:cNvSpPr txBox="1">
            <a:spLocks noChangeArrowheads="1"/>
          </p:cNvSpPr>
          <p:nvPr/>
        </p:nvSpPr>
        <p:spPr bwMode="auto">
          <a:xfrm>
            <a:off x="1943100" y="3595688"/>
            <a:ext cx="16541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Tapahtumatietovaranto</a:t>
            </a:r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 rot="1800000">
            <a:off x="7740662" y="620721"/>
            <a:ext cx="468313" cy="395287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 rot="1800000">
            <a:off x="684213" y="5121275"/>
            <a:ext cx="468312" cy="431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 rot="-1800000">
            <a:off x="684213" y="692150"/>
            <a:ext cx="468312" cy="43338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rot="-1800000">
            <a:off x="7740662" y="5229225"/>
            <a:ext cx="468313" cy="431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6" name="Text Box 29"/>
          <p:cNvSpPr txBox="1">
            <a:spLocks noChangeArrowheads="1"/>
          </p:cNvSpPr>
          <p:nvPr/>
        </p:nvSpPr>
        <p:spPr bwMode="auto">
          <a:xfrm>
            <a:off x="8208964" y="2924175"/>
            <a:ext cx="9350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Päätös-tietovaranto</a:t>
            </a:r>
          </a:p>
        </p:txBody>
      </p:sp>
      <p:sp>
        <p:nvSpPr>
          <p:cNvPr id="26657" name="Text Box 30"/>
          <p:cNvSpPr txBox="1">
            <a:spLocks noChangeArrowheads="1"/>
          </p:cNvSpPr>
          <p:nvPr/>
        </p:nvSpPr>
        <p:spPr bwMode="auto">
          <a:xfrm>
            <a:off x="5507038" y="5516564"/>
            <a:ext cx="16573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Vaikuttavuuden arvioinnin tietovaranto</a:t>
            </a:r>
          </a:p>
        </p:txBody>
      </p:sp>
      <p:sp>
        <p:nvSpPr>
          <p:cNvPr id="26658" name="Text Box 29"/>
          <p:cNvSpPr txBox="1">
            <a:spLocks noChangeArrowheads="1"/>
          </p:cNvSpPr>
          <p:nvPr/>
        </p:nvSpPr>
        <p:spPr bwMode="auto">
          <a:xfrm>
            <a:off x="5292727" y="392113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Tilannekuvan tietovaranto</a:t>
            </a:r>
          </a:p>
        </p:txBody>
      </p:sp>
      <p:sp>
        <p:nvSpPr>
          <p:cNvPr id="26659" name="Text Box 13"/>
          <p:cNvSpPr txBox="1">
            <a:spLocks noChangeArrowheads="1"/>
          </p:cNvSpPr>
          <p:nvPr/>
        </p:nvSpPr>
        <p:spPr bwMode="auto">
          <a:xfrm>
            <a:off x="3132146" y="2992439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Rakennus- ja huoneisto-tietovaranto</a:t>
            </a:r>
            <a:endParaRPr lang="en-US" sz="900"/>
          </a:p>
        </p:txBody>
      </p:sp>
      <p:sp>
        <p:nvSpPr>
          <p:cNvPr id="26660" name="Text Box 39"/>
          <p:cNvSpPr txBox="1">
            <a:spLocks noChangeArrowheads="1"/>
          </p:cNvSpPr>
          <p:nvPr/>
        </p:nvSpPr>
        <p:spPr bwMode="auto">
          <a:xfrm>
            <a:off x="5795963" y="2776539"/>
            <a:ext cx="12239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Palvelukuvausten tietovaranto</a:t>
            </a:r>
          </a:p>
        </p:txBody>
      </p:sp>
      <p:sp>
        <p:nvSpPr>
          <p:cNvPr id="26661" name="Text Box 39"/>
          <p:cNvSpPr txBox="1">
            <a:spLocks noChangeArrowheads="1"/>
          </p:cNvSpPr>
          <p:nvPr/>
        </p:nvSpPr>
        <p:spPr bwMode="auto">
          <a:xfrm>
            <a:off x="5472125" y="2235200"/>
            <a:ext cx="13684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Palvelunjärjestäjien ja -tuottajien tietovaranto </a:t>
            </a:r>
          </a:p>
        </p:txBody>
      </p:sp>
      <p:sp>
        <p:nvSpPr>
          <p:cNvPr id="26662" name="Text Box 40"/>
          <p:cNvSpPr txBox="1">
            <a:spLocks noChangeArrowheads="1"/>
          </p:cNvSpPr>
          <p:nvPr/>
        </p:nvSpPr>
        <p:spPr bwMode="auto">
          <a:xfrm>
            <a:off x="3922713" y="1844676"/>
            <a:ext cx="1333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Tietojärjestelmiä koskevat tietovarannot</a:t>
            </a:r>
          </a:p>
        </p:txBody>
      </p:sp>
      <p:sp>
        <p:nvSpPr>
          <p:cNvPr id="26663" name="Text Box 68"/>
          <p:cNvSpPr txBox="1">
            <a:spLocks noChangeArrowheads="1"/>
          </p:cNvSpPr>
          <p:nvPr/>
        </p:nvSpPr>
        <p:spPr bwMode="auto">
          <a:xfrm>
            <a:off x="2051050" y="3213100"/>
            <a:ext cx="1117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Uutistietovaranto</a:t>
            </a:r>
          </a:p>
        </p:txBody>
      </p:sp>
      <p:sp>
        <p:nvSpPr>
          <p:cNvPr id="26664" name="Text Box 57"/>
          <p:cNvSpPr txBox="1">
            <a:spLocks noChangeArrowheads="1"/>
          </p:cNvSpPr>
          <p:nvPr/>
        </p:nvSpPr>
        <p:spPr bwMode="auto">
          <a:xfrm>
            <a:off x="3111512" y="1544639"/>
            <a:ext cx="12811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Metatietovarannot</a:t>
            </a:r>
          </a:p>
        </p:txBody>
      </p:sp>
      <p:sp>
        <p:nvSpPr>
          <p:cNvPr id="26665" name="Text Box 57"/>
          <p:cNvSpPr txBox="1">
            <a:spLocks noChangeArrowheads="1"/>
          </p:cNvSpPr>
          <p:nvPr/>
        </p:nvSpPr>
        <p:spPr bwMode="auto">
          <a:xfrm>
            <a:off x="4356112" y="1412875"/>
            <a:ext cx="10445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Julkishallinnon datakatalogit</a:t>
            </a:r>
            <a:endParaRPr lang="en-US" sz="900"/>
          </a:p>
        </p:txBody>
      </p:sp>
      <p:sp>
        <p:nvSpPr>
          <p:cNvPr id="26666" name="Text Box 16"/>
          <p:cNvSpPr txBox="1">
            <a:spLocks noChangeArrowheads="1"/>
          </p:cNvSpPr>
          <p:nvPr/>
        </p:nvSpPr>
        <p:spPr bwMode="auto">
          <a:xfrm>
            <a:off x="4824425" y="5084764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Luonnonvara- ja ympäristötietovaranto</a:t>
            </a:r>
          </a:p>
        </p:txBody>
      </p:sp>
      <p:sp>
        <p:nvSpPr>
          <p:cNvPr id="26667" name="Text Box 34"/>
          <p:cNvSpPr txBox="1">
            <a:spLocks noChangeArrowheads="1"/>
          </p:cNvSpPr>
          <p:nvPr/>
        </p:nvSpPr>
        <p:spPr bwMode="auto">
          <a:xfrm>
            <a:off x="3851275" y="76207"/>
            <a:ext cx="129698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Yhteiskunnan tilaa kuvaava tietovaranto</a:t>
            </a:r>
          </a:p>
        </p:txBody>
      </p:sp>
      <p:sp>
        <p:nvSpPr>
          <p:cNvPr id="26668" name="Text Box 70"/>
          <p:cNvSpPr txBox="1">
            <a:spLocks noChangeArrowheads="1"/>
          </p:cNvSpPr>
          <p:nvPr/>
        </p:nvSpPr>
        <p:spPr bwMode="auto">
          <a:xfrm>
            <a:off x="5041912" y="4821237"/>
            <a:ext cx="12223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Säätietovaranto</a:t>
            </a:r>
          </a:p>
        </p:txBody>
      </p:sp>
      <p:sp>
        <p:nvSpPr>
          <p:cNvPr id="26669" name="Text Box 34"/>
          <p:cNvSpPr txBox="1">
            <a:spLocks noChangeArrowheads="1"/>
          </p:cNvSpPr>
          <p:nvPr/>
        </p:nvSpPr>
        <p:spPr bwMode="auto">
          <a:xfrm>
            <a:off x="3746510" y="4986346"/>
            <a:ext cx="1330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Rakennetun ympäristön ja asumisen tietovarannot </a:t>
            </a:r>
            <a:endParaRPr lang="en-US" sz="900"/>
          </a:p>
        </p:txBody>
      </p:sp>
      <p:sp>
        <p:nvSpPr>
          <p:cNvPr id="26670" name="Text Box 41"/>
          <p:cNvSpPr txBox="1">
            <a:spLocks noChangeArrowheads="1"/>
          </p:cNvSpPr>
          <p:nvPr/>
        </p:nvSpPr>
        <p:spPr bwMode="auto">
          <a:xfrm>
            <a:off x="2411425" y="3933825"/>
            <a:ext cx="1366837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Sopimustietovaranto</a:t>
            </a:r>
          </a:p>
        </p:txBody>
      </p:sp>
      <p:sp>
        <p:nvSpPr>
          <p:cNvPr id="26671" name="Text Box 43"/>
          <p:cNvSpPr txBox="1">
            <a:spLocks noChangeArrowheads="1"/>
          </p:cNvSpPr>
          <p:nvPr/>
        </p:nvSpPr>
        <p:spPr bwMode="auto">
          <a:xfrm>
            <a:off x="1044575" y="3648082"/>
            <a:ext cx="93503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Arvo-osuus-järjestelmän tietovaranto</a:t>
            </a:r>
          </a:p>
        </p:txBody>
      </p:sp>
      <p:sp>
        <p:nvSpPr>
          <p:cNvPr id="26672" name="Text Box 20"/>
          <p:cNvSpPr txBox="1">
            <a:spLocks noChangeArrowheads="1"/>
          </p:cNvSpPr>
          <p:nvPr/>
        </p:nvSpPr>
        <p:spPr bwMode="auto">
          <a:xfrm>
            <a:off x="719138" y="2600325"/>
            <a:ext cx="11525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Tuonti- ja vienti-tietovaranto</a:t>
            </a:r>
          </a:p>
        </p:txBody>
      </p:sp>
      <p:sp>
        <p:nvSpPr>
          <p:cNvPr id="26673" name="Text Box 23"/>
          <p:cNvSpPr txBox="1">
            <a:spLocks noChangeArrowheads="1"/>
          </p:cNvSpPr>
          <p:nvPr/>
        </p:nvSpPr>
        <p:spPr bwMode="auto">
          <a:xfrm>
            <a:off x="1798643" y="1292225"/>
            <a:ext cx="136842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Verotustietovaranto</a:t>
            </a:r>
          </a:p>
        </p:txBody>
      </p:sp>
      <p:sp>
        <p:nvSpPr>
          <p:cNvPr id="26674" name="Text Box 42"/>
          <p:cNvSpPr txBox="1">
            <a:spLocks noChangeArrowheads="1"/>
          </p:cNvSpPr>
          <p:nvPr/>
        </p:nvSpPr>
        <p:spPr bwMode="auto">
          <a:xfrm>
            <a:off x="863600" y="2263775"/>
            <a:ext cx="129698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Vakuutustietovaranto</a:t>
            </a:r>
          </a:p>
        </p:txBody>
      </p:sp>
      <p:sp>
        <p:nvSpPr>
          <p:cNvPr id="26675" name="Text Box 60"/>
          <p:cNvSpPr txBox="1">
            <a:spLocks noChangeArrowheads="1"/>
          </p:cNvSpPr>
          <p:nvPr/>
        </p:nvSpPr>
        <p:spPr bwMode="auto">
          <a:xfrm>
            <a:off x="684213" y="3106745"/>
            <a:ext cx="1223962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Maaseutuelin-keinohallinnon tietovaranto </a:t>
            </a:r>
          </a:p>
        </p:txBody>
      </p:sp>
      <p:sp>
        <p:nvSpPr>
          <p:cNvPr id="26676" name="Text Box 7"/>
          <p:cNvSpPr txBox="1">
            <a:spLocks noChangeArrowheads="1"/>
          </p:cNvSpPr>
          <p:nvPr/>
        </p:nvSpPr>
        <p:spPr bwMode="auto">
          <a:xfrm>
            <a:off x="1079512" y="1903413"/>
            <a:ext cx="136842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Työvoimatietovaranto</a:t>
            </a:r>
          </a:p>
        </p:txBody>
      </p:sp>
      <p:sp>
        <p:nvSpPr>
          <p:cNvPr id="26677" name="Text Box 9"/>
          <p:cNvSpPr txBox="1">
            <a:spLocks noChangeArrowheads="1"/>
          </p:cNvSpPr>
          <p:nvPr/>
        </p:nvSpPr>
        <p:spPr bwMode="auto">
          <a:xfrm>
            <a:off x="3887788" y="981075"/>
            <a:ext cx="122396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Potilastietovaranto</a:t>
            </a:r>
          </a:p>
        </p:txBody>
      </p:sp>
      <p:sp>
        <p:nvSpPr>
          <p:cNvPr id="26678" name="Text Box 11"/>
          <p:cNvSpPr txBox="1">
            <a:spLocks noChangeArrowheads="1"/>
          </p:cNvSpPr>
          <p:nvPr/>
        </p:nvSpPr>
        <p:spPr bwMode="auto">
          <a:xfrm>
            <a:off x="1547813" y="1592263"/>
            <a:ext cx="111601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Eläketietovaranto</a:t>
            </a:r>
          </a:p>
        </p:txBody>
      </p:sp>
      <p:sp>
        <p:nvSpPr>
          <p:cNvPr id="26679" name="Text Box 19"/>
          <p:cNvSpPr txBox="1">
            <a:spLocks noChangeArrowheads="1"/>
          </p:cNvSpPr>
          <p:nvPr/>
        </p:nvSpPr>
        <p:spPr bwMode="auto">
          <a:xfrm>
            <a:off x="2232032" y="1016000"/>
            <a:ext cx="13319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Etuustietovarannot</a:t>
            </a:r>
          </a:p>
        </p:txBody>
      </p:sp>
      <p:sp>
        <p:nvSpPr>
          <p:cNvPr id="26680" name="Text Box 21"/>
          <p:cNvSpPr txBox="1">
            <a:spLocks noChangeArrowheads="1"/>
          </p:cNvSpPr>
          <p:nvPr/>
        </p:nvSpPr>
        <p:spPr bwMode="auto">
          <a:xfrm>
            <a:off x="2339987" y="1916113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Talous-, tulos- ja henkilöstötietovaranto</a:t>
            </a:r>
          </a:p>
        </p:txBody>
      </p:sp>
      <p:sp>
        <p:nvSpPr>
          <p:cNvPr id="26681" name="Text Box 61"/>
          <p:cNvSpPr txBox="1">
            <a:spLocks noChangeArrowheads="1"/>
          </p:cNvSpPr>
          <p:nvPr/>
        </p:nvSpPr>
        <p:spPr bwMode="auto">
          <a:xfrm>
            <a:off x="3924300" y="549276"/>
            <a:ext cx="1117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Terveydenhuollon tietovaranto</a:t>
            </a:r>
          </a:p>
        </p:txBody>
      </p:sp>
      <p:sp>
        <p:nvSpPr>
          <p:cNvPr id="26682" name="Text Box 62"/>
          <p:cNvSpPr txBox="1">
            <a:spLocks noChangeArrowheads="1"/>
          </p:cNvSpPr>
          <p:nvPr/>
        </p:nvSpPr>
        <p:spPr bwMode="auto">
          <a:xfrm>
            <a:off x="3024188" y="687388"/>
            <a:ext cx="1117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Sosiaalihuollon tietovaranto</a:t>
            </a:r>
          </a:p>
        </p:txBody>
      </p:sp>
      <p:sp>
        <p:nvSpPr>
          <p:cNvPr id="26683" name="Text Box 24"/>
          <p:cNvSpPr txBox="1">
            <a:spLocks noChangeArrowheads="1"/>
          </p:cNvSpPr>
          <p:nvPr/>
        </p:nvSpPr>
        <p:spPr bwMode="auto">
          <a:xfrm>
            <a:off x="4751400" y="692150"/>
            <a:ext cx="151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Kulttuurisisältöjen tietovaranto</a:t>
            </a:r>
          </a:p>
        </p:txBody>
      </p:sp>
      <p:sp>
        <p:nvSpPr>
          <p:cNvPr id="26684" name="Text Box 26"/>
          <p:cNvSpPr txBox="1">
            <a:spLocks noChangeArrowheads="1"/>
          </p:cNvSpPr>
          <p:nvPr/>
        </p:nvSpPr>
        <p:spPr bwMode="auto">
          <a:xfrm>
            <a:off x="5329238" y="1047749"/>
            <a:ext cx="15478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Tutkimusaineistojen tietovaranto</a:t>
            </a:r>
          </a:p>
        </p:txBody>
      </p:sp>
      <p:sp>
        <p:nvSpPr>
          <p:cNvPr id="26685" name="Text Box 27"/>
          <p:cNvSpPr txBox="1">
            <a:spLocks noChangeArrowheads="1"/>
          </p:cNvSpPr>
          <p:nvPr/>
        </p:nvSpPr>
        <p:spPr bwMode="auto">
          <a:xfrm>
            <a:off x="6118237" y="1400175"/>
            <a:ext cx="14843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Tutkimustietovaranto</a:t>
            </a:r>
          </a:p>
        </p:txBody>
      </p:sp>
      <p:sp>
        <p:nvSpPr>
          <p:cNvPr id="26686" name="Text Box 28"/>
          <p:cNvSpPr txBox="1">
            <a:spLocks noChangeArrowheads="1"/>
          </p:cNvSpPr>
          <p:nvPr/>
        </p:nvSpPr>
        <p:spPr bwMode="auto">
          <a:xfrm>
            <a:off x="6624638" y="1624013"/>
            <a:ext cx="11160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Oppimateriaalien tietovaranto</a:t>
            </a:r>
          </a:p>
        </p:txBody>
      </p:sp>
      <p:sp>
        <p:nvSpPr>
          <p:cNvPr id="26687" name="Text Box 28"/>
          <p:cNvSpPr txBox="1">
            <a:spLocks noChangeArrowheads="1"/>
          </p:cNvSpPr>
          <p:nvPr/>
        </p:nvSpPr>
        <p:spPr bwMode="auto">
          <a:xfrm>
            <a:off x="6910388" y="2024070"/>
            <a:ext cx="11176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Kansallinen osaa-misen pääoman tietovaranto </a:t>
            </a:r>
          </a:p>
        </p:txBody>
      </p:sp>
      <p:sp>
        <p:nvSpPr>
          <p:cNvPr id="26688" name="Text Box 44"/>
          <p:cNvSpPr txBox="1">
            <a:spLocks noChangeArrowheads="1"/>
          </p:cNvSpPr>
          <p:nvPr/>
        </p:nvSpPr>
        <p:spPr bwMode="auto">
          <a:xfrm>
            <a:off x="7200900" y="2528888"/>
            <a:ext cx="1079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Puolustusvoimien tietovarannot</a:t>
            </a:r>
          </a:p>
        </p:txBody>
      </p:sp>
      <p:sp>
        <p:nvSpPr>
          <p:cNvPr id="26689" name="Text Box 45"/>
          <p:cNvSpPr txBox="1">
            <a:spLocks noChangeArrowheads="1"/>
          </p:cNvSpPr>
          <p:nvPr/>
        </p:nvSpPr>
        <p:spPr bwMode="auto">
          <a:xfrm>
            <a:off x="6408738" y="4287839"/>
            <a:ext cx="14398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Tuomioistuinten tietovarannot</a:t>
            </a:r>
          </a:p>
        </p:txBody>
      </p:sp>
      <p:sp>
        <p:nvSpPr>
          <p:cNvPr id="26690" name="Text Box 46"/>
          <p:cNvSpPr txBox="1">
            <a:spLocks noChangeArrowheads="1"/>
          </p:cNvSpPr>
          <p:nvPr/>
        </p:nvSpPr>
        <p:spPr bwMode="auto">
          <a:xfrm>
            <a:off x="6084888" y="4648200"/>
            <a:ext cx="10096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Rikosrekisteri tietovarantona</a:t>
            </a:r>
          </a:p>
        </p:txBody>
      </p:sp>
      <p:sp>
        <p:nvSpPr>
          <p:cNvPr id="26691" name="Text Box 47"/>
          <p:cNvSpPr txBox="1">
            <a:spLocks noChangeArrowheads="1"/>
          </p:cNvSpPr>
          <p:nvPr/>
        </p:nvSpPr>
        <p:spPr bwMode="auto">
          <a:xfrm>
            <a:off x="7308853" y="2927357"/>
            <a:ext cx="936625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Tietoturva-ohjeistukset tietovarantona</a:t>
            </a:r>
          </a:p>
        </p:txBody>
      </p:sp>
      <p:sp>
        <p:nvSpPr>
          <p:cNvPr id="26692" name="Text Box 63"/>
          <p:cNvSpPr txBox="1">
            <a:spLocks noChangeArrowheads="1"/>
          </p:cNvSpPr>
          <p:nvPr/>
        </p:nvSpPr>
        <p:spPr bwMode="auto">
          <a:xfrm>
            <a:off x="7237413" y="3432182"/>
            <a:ext cx="8636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Rikollisuuden torjunnan tietovarannot </a:t>
            </a:r>
          </a:p>
        </p:txBody>
      </p:sp>
      <p:sp>
        <p:nvSpPr>
          <p:cNvPr id="26693" name="Text Box 65"/>
          <p:cNvSpPr txBox="1">
            <a:spLocks noChangeArrowheads="1"/>
          </p:cNvSpPr>
          <p:nvPr/>
        </p:nvSpPr>
        <p:spPr bwMode="auto">
          <a:xfrm>
            <a:off x="2916238" y="4792664"/>
            <a:ext cx="8286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Liikenne-tietovaranto</a:t>
            </a:r>
          </a:p>
        </p:txBody>
      </p:sp>
      <p:sp>
        <p:nvSpPr>
          <p:cNvPr id="26694" name="Text Box 66"/>
          <p:cNvSpPr txBox="1">
            <a:spLocks noChangeArrowheads="1"/>
          </p:cNvSpPr>
          <p:nvPr/>
        </p:nvSpPr>
        <p:spPr bwMode="auto">
          <a:xfrm>
            <a:off x="6804028" y="3927476"/>
            <a:ext cx="13700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Oikeusratkaisujen tietovaranto</a:t>
            </a:r>
          </a:p>
        </p:txBody>
      </p:sp>
      <p:sp>
        <p:nvSpPr>
          <p:cNvPr id="26695" name="Text Box 10"/>
          <p:cNvSpPr txBox="1">
            <a:spLocks noChangeArrowheads="1"/>
          </p:cNvSpPr>
          <p:nvPr/>
        </p:nvSpPr>
        <p:spPr bwMode="auto">
          <a:xfrm>
            <a:off x="3851275" y="2349500"/>
            <a:ext cx="12954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Henkilötietovaranto</a:t>
            </a:r>
          </a:p>
        </p:txBody>
      </p:sp>
      <p:sp>
        <p:nvSpPr>
          <p:cNvPr id="26696" name="Text Box 48"/>
          <p:cNvSpPr txBox="1">
            <a:spLocks noChangeArrowheads="1"/>
          </p:cNvSpPr>
          <p:nvPr/>
        </p:nvSpPr>
        <p:spPr bwMode="auto">
          <a:xfrm>
            <a:off x="1762125" y="4619633"/>
            <a:ext cx="140493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Kansainvälisen osallistumisen tietovaranto</a:t>
            </a:r>
            <a:endParaRPr lang="en-US" sz="900"/>
          </a:p>
        </p:txBody>
      </p:sp>
      <p:sp>
        <p:nvSpPr>
          <p:cNvPr id="26697" name="Text Box 38"/>
          <p:cNvSpPr txBox="1">
            <a:spLocks noChangeArrowheads="1"/>
          </p:cNvSpPr>
          <p:nvPr/>
        </p:nvSpPr>
        <p:spPr bwMode="auto">
          <a:xfrm>
            <a:off x="5292737" y="3819525"/>
            <a:ext cx="15478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Ammattihenkilöitä koskevat tietovarannot</a:t>
            </a:r>
          </a:p>
        </p:txBody>
      </p:sp>
      <p:sp>
        <p:nvSpPr>
          <p:cNvPr id="26698" name="Text Box 39"/>
          <p:cNvSpPr txBox="1">
            <a:spLocks noChangeArrowheads="1"/>
          </p:cNvSpPr>
          <p:nvPr/>
        </p:nvSpPr>
        <p:spPr bwMode="auto">
          <a:xfrm>
            <a:off x="5759462" y="3284539"/>
            <a:ext cx="13684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Toimilupia koskevat tietovarannot</a:t>
            </a:r>
          </a:p>
        </p:txBody>
      </p:sp>
      <p:sp>
        <p:nvSpPr>
          <p:cNvPr id="26699" name="Text Box 30"/>
          <p:cNvSpPr txBox="1">
            <a:spLocks noChangeArrowheads="1"/>
          </p:cNvSpPr>
          <p:nvPr/>
        </p:nvSpPr>
        <p:spPr bwMode="auto">
          <a:xfrm>
            <a:off x="3708400" y="5842000"/>
            <a:ext cx="15113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Kuulemisen tietovaranto</a:t>
            </a:r>
          </a:p>
        </p:txBody>
      </p:sp>
      <p:sp>
        <p:nvSpPr>
          <p:cNvPr id="75" name="Dian numeron paikkamerkki 74"/>
          <p:cNvSpPr txBox="1">
            <a:spLocks noGrp="1"/>
          </p:cNvSpPr>
          <p:nvPr/>
        </p:nvSpPr>
        <p:spPr bwMode="auto">
          <a:xfrm>
            <a:off x="8408988" y="6372228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F17B28-2FD0-4660-B332-583C7DC1176B}" type="slidenum">
              <a:rPr lang="fi-FI" sz="1000">
                <a:solidFill>
                  <a:schemeClr val="bg1"/>
                </a:solidFill>
                <a:latin typeface="+mj-lt"/>
              </a:rPr>
              <a:pPr algn="r">
                <a:defRPr/>
              </a:pPr>
              <a:t>2</a:t>
            </a:fld>
            <a:endParaRPr lang="fi-FI" sz="1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Hallinnon tietovarantojen avaaminen etenee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Kuntapuolella Helsinki </a:t>
            </a:r>
            <a:r>
              <a:rPr lang="fi-FI" dirty="0" err="1" smtClean="0"/>
              <a:t>Region</a:t>
            </a:r>
            <a:r>
              <a:rPr lang="fi-FI" dirty="0" smtClean="0"/>
              <a:t> </a:t>
            </a:r>
            <a:r>
              <a:rPr lang="fi-FI" dirty="0" err="1" smtClean="0"/>
              <a:t>Infoshare</a:t>
            </a:r>
            <a:r>
              <a:rPr lang="fi-FI" dirty="0" smtClean="0"/>
              <a:t> edelläkävijä, </a:t>
            </a:r>
            <a:r>
              <a:rPr lang="fi-FI" dirty="0" smtClean="0"/>
              <a:t>Tampere, Jyväskylä…</a:t>
            </a:r>
            <a:endParaRPr lang="fi-FI" dirty="0" smtClean="0"/>
          </a:p>
          <a:p>
            <a:r>
              <a:rPr lang="fi-FI" dirty="0" smtClean="0"/>
              <a:t>Valtionhallinnon tietovarantoja avattu systemaattisesti vuodesta 2012 lähtien</a:t>
            </a:r>
          </a:p>
          <a:p>
            <a:r>
              <a:rPr lang="fi-FI" dirty="0" smtClean="0"/>
              <a:t>Uusien lisämäärärahoja vaativien valtion tietovarantojen avaaminen käsitellään julkisen talouden suunnitelman yhteydessä. Tietovarantojen avaamiseen v. 2014 valtion talousarviossa n. 6 milj. euroa, v. 2015 n. 4 milj. euroa.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9491" y="-1"/>
            <a:ext cx="8229600" cy="1126684"/>
          </a:xfrm>
        </p:spPr>
        <p:txBody>
          <a:bodyPr>
            <a:normAutofit/>
          </a:bodyPr>
          <a:lstStyle/>
          <a:p>
            <a:r>
              <a:rPr lang="fi-FI" sz="3600" b="1" dirty="0" smtClean="0"/>
              <a:t>Hallinnon tietovarantoja on avattu…</a:t>
            </a:r>
            <a:endParaRPr lang="fi-FI" sz="3600" b="1" dirty="0"/>
          </a:p>
        </p:txBody>
      </p:sp>
      <p:sp>
        <p:nvSpPr>
          <p:cNvPr id="4" name="Ellipsi 3"/>
          <p:cNvSpPr/>
          <p:nvPr/>
        </p:nvSpPr>
        <p:spPr>
          <a:xfrm>
            <a:off x="287435" y="878099"/>
            <a:ext cx="2011680" cy="2011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5" name="Tekstikehys 4"/>
          <p:cNvSpPr txBox="1"/>
          <p:nvPr/>
        </p:nvSpPr>
        <p:spPr>
          <a:xfrm>
            <a:off x="542285" y="1523434"/>
            <a:ext cx="148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Ympäristö 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 luonnonvarat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Ellipsi 6"/>
          <p:cNvSpPr/>
          <p:nvPr/>
        </p:nvSpPr>
        <p:spPr>
          <a:xfrm>
            <a:off x="3419143" y="1268760"/>
            <a:ext cx="2743200" cy="2743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5201165" y="776225"/>
            <a:ext cx="2066885" cy="1828800"/>
          </a:xfrm>
          <a:prstGeom prst="ellipse">
            <a:avLst/>
          </a:prstGeom>
          <a:noFill/>
          <a:ln>
            <a:solidFill>
              <a:srgbClr val="D58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9" name="Ellipsi 8"/>
          <p:cNvSpPr/>
          <p:nvPr/>
        </p:nvSpPr>
        <p:spPr>
          <a:xfrm>
            <a:off x="5478507" y="2567506"/>
            <a:ext cx="1949687" cy="215331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1951647" y="3027575"/>
            <a:ext cx="1828800" cy="182880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2245909" y="4818039"/>
            <a:ext cx="2083831" cy="185985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7252854" y="939089"/>
            <a:ext cx="1828800" cy="1828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129724" y="2924943"/>
            <a:ext cx="1828800" cy="18288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419548" y="5114336"/>
            <a:ext cx="1516828" cy="13545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3897125" y="3713021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5197284" y="4946072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7095372" y="4959927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7308115" y="3042305"/>
            <a:ext cx="1731981" cy="18288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20" name="Tekstikehys 19"/>
          <p:cNvSpPr txBox="1"/>
          <p:nvPr/>
        </p:nvSpPr>
        <p:spPr>
          <a:xfrm>
            <a:off x="2519348" y="1557673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Maasto-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tiedot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kstikehys 20"/>
          <p:cNvSpPr txBox="1"/>
          <p:nvPr/>
        </p:nvSpPr>
        <p:spPr>
          <a:xfrm>
            <a:off x="4264833" y="2271587"/>
            <a:ext cx="1178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Sää 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ilmanlaatu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" name="Tekstikehys 21"/>
          <p:cNvSpPr txBox="1"/>
          <p:nvPr/>
        </p:nvSpPr>
        <p:spPr>
          <a:xfrm>
            <a:off x="5400599" y="1240679"/>
            <a:ext cx="1825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Maaperä- ja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kallioperäkarttoja</a:t>
            </a:r>
          </a:p>
        </p:txBody>
      </p:sp>
      <p:sp>
        <p:nvSpPr>
          <p:cNvPr id="23" name="Tekstikehys 22"/>
          <p:cNvSpPr txBox="1"/>
          <p:nvPr/>
        </p:nvSpPr>
        <p:spPr>
          <a:xfrm>
            <a:off x="5680825" y="2811382"/>
            <a:ext cx="16685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Liikennetietoja,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tie- ja katuverkko,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aikataulut, reitit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ajoneuvojen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tekniset tiedot</a:t>
            </a:r>
          </a:p>
        </p:txBody>
      </p:sp>
      <p:sp>
        <p:nvSpPr>
          <p:cNvPr id="25" name="Tekstikehys 24"/>
          <p:cNvSpPr txBox="1"/>
          <p:nvPr/>
        </p:nvSpPr>
        <p:spPr>
          <a:xfrm>
            <a:off x="2064138" y="3409673"/>
            <a:ext cx="1645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Lääketietoa,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SOTE –</a:t>
            </a: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indikaat-</a:t>
            </a: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toreita</a:t>
            </a: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" name="Tekstikehys 25"/>
          <p:cNvSpPr txBox="1"/>
          <p:nvPr/>
        </p:nvSpPr>
        <p:spPr>
          <a:xfrm>
            <a:off x="2487659" y="5002181"/>
            <a:ext cx="186153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Kansallisgallerian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taideteostietokanta,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kulttuuriperintö-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aineistoja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7" name="Tekstikehys 26"/>
          <p:cNvSpPr txBox="1"/>
          <p:nvPr/>
        </p:nvSpPr>
        <p:spPr>
          <a:xfrm>
            <a:off x="7397570" y="3298245"/>
            <a:ext cx="1569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SA-kuvat</a:t>
            </a: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kehitysyhteis-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työmäärärahat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8" name="Tekstikehys 27"/>
          <p:cNvSpPr txBox="1"/>
          <p:nvPr/>
        </p:nvSpPr>
        <p:spPr>
          <a:xfrm>
            <a:off x="7433556" y="1105483"/>
            <a:ext cx="1585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Taloustietoa,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budjettitietoja,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yhteisöjen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verotietoja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9" name="Tekstikehys 28"/>
          <p:cNvSpPr txBox="1"/>
          <p:nvPr/>
        </p:nvSpPr>
        <p:spPr>
          <a:xfrm>
            <a:off x="471041" y="5161974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Nimiaineistoja</a:t>
            </a:r>
          </a:p>
        </p:txBody>
      </p:sp>
      <p:sp>
        <p:nvSpPr>
          <p:cNvPr id="30" name="Tekstikehys 29"/>
          <p:cNvSpPr txBox="1"/>
          <p:nvPr/>
        </p:nvSpPr>
        <p:spPr>
          <a:xfrm>
            <a:off x="4020917" y="3766271"/>
            <a:ext cx="161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6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Tilastoja, </a:t>
            </a:r>
            <a:r>
              <a:rPr lang="fi-FI" sz="1400" dirty="0" err="1" smtClean="0">
                <a:solidFill>
                  <a:prstClr val="black"/>
                </a:solidFill>
                <a:latin typeface="Calibri"/>
                <a:cs typeface="+mn-cs"/>
              </a:rPr>
              <a:t>Statfin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aluetietoa,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tieliikenne-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onnettomuudet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1" name="Tekstikehys 30"/>
          <p:cNvSpPr txBox="1"/>
          <p:nvPr/>
        </p:nvSpPr>
        <p:spPr>
          <a:xfrm>
            <a:off x="5449954" y="5193292"/>
            <a:ext cx="15691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Aluetietoa: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Varsinais-Suomi,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Pirkanmaa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err="1" smtClean="0">
                <a:solidFill>
                  <a:prstClr val="black"/>
                </a:solidFill>
                <a:latin typeface="Calibri"/>
                <a:cs typeface="+mn-cs"/>
              </a:rPr>
              <a:t>Pääkaup.seutu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 jne.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Tekstikehys 31"/>
          <p:cNvSpPr txBox="1"/>
          <p:nvPr/>
        </p:nvSpPr>
        <p:spPr>
          <a:xfrm>
            <a:off x="7233738" y="5269896"/>
            <a:ext cx="1731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Kuntien tietoja: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HRI, Tampere,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Turku, Lappeenranta,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jne.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1972249" y="881195"/>
            <a:ext cx="2194560" cy="2194560"/>
          </a:xfrm>
          <a:prstGeom prst="ellipse">
            <a:avLst/>
          </a:prstGeom>
          <a:noFill/>
          <a:ln>
            <a:solidFill>
              <a:srgbClr val="B200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33" name="Tekstikehys 32"/>
          <p:cNvSpPr txBox="1"/>
          <p:nvPr/>
        </p:nvSpPr>
        <p:spPr>
          <a:xfrm>
            <a:off x="444447" y="3144003"/>
            <a:ext cx="154401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Patentti-, </a:t>
            </a:r>
          </a:p>
          <a:p>
            <a:r>
              <a:rPr lang="fi-FI" sz="1600" dirty="0" smtClean="0"/>
              <a:t>tavaramerkki-, </a:t>
            </a:r>
          </a:p>
          <a:p>
            <a:r>
              <a:rPr lang="fi-FI" sz="1600" dirty="0" smtClean="0"/>
              <a:t>mallirekisteri-</a:t>
            </a:r>
          </a:p>
          <a:p>
            <a:r>
              <a:rPr lang="fi-FI" sz="1600" dirty="0" smtClean="0"/>
              <a:t>tietoja</a:t>
            </a:r>
            <a:endParaRPr lang="fi-FI" sz="1400" dirty="0" smtClean="0"/>
          </a:p>
          <a:p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Avoimen tiedon ohjelma 2013–2015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Tavoitteena on, että kaikki merkittävät julkiset tiedot ovat vuosikymmenen loppuun mennessä koko yhteiskunnan saatavilla koneluettavassa muodossa, maksutta ja selkein käyttöehdoin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Erilaisia käyttäjiä – erilaisia tarpeita</a:t>
            </a:r>
            <a:endParaRPr lang="fi-FI" b="1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F2A776-7226-44D0-8EF4-4F0B14F16F72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3373821" y="2459421"/>
            <a:ext cx="2333296" cy="15607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r>
              <a:rPr lang="fi-FI" dirty="0" smtClean="0"/>
              <a:t>Avoin </a:t>
            </a:r>
          </a:p>
          <a:p>
            <a:pPr algn="ctr"/>
            <a:r>
              <a:rPr lang="fi-FI" dirty="0" smtClean="0"/>
              <a:t>tieto</a:t>
            </a:r>
          </a:p>
          <a:p>
            <a:pPr algn="ctr"/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1245481" y="1828800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Kansalaiset</a:t>
            </a:r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760317" y="1450427"/>
            <a:ext cx="156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Yritykset</a:t>
            </a:r>
            <a:endParaRPr lang="fi-FI" dirty="0"/>
          </a:p>
        </p:txBody>
      </p:sp>
      <p:sp>
        <p:nvSpPr>
          <p:cNvPr id="8" name="Tekstikehys 7"/>
          <p:cNvSpPr txBox="1"/>
          <p:nvPr/>
        </p:nvSpPr>
        <p:spPr>
          <a:xfrm>
            <a:off x="6148552" y="1608091"/>
            <a:ext cx="21435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Sovellusten </a:t>
            </a:r>
          </a:p>
          <a:p>
            <a:r>
              <a:rPr lang="fi-FI" dirty="0" smtClean="0"/>
              <a:t>kehittäjät</a:t>
            </a:r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6653060" y="2995432"/>
            <a:ext cx="13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Tutkijat</a:t>
            </a:r>
            <a:endParaRPr lang="fi-FI" dirty="0"/>
          </a:p>
        </p:txBody>
      </p:sp>
      <p:sp>
        <p:nvSpPr>
          <p:cNvPr id="11" name="Tekstikehys 10"/>
          <p:cNvSpPr txBox="1"/>
          <p:nvPr/>
        </p:nvSpPr>
        <p:spPr>
          <a:xfrm>
            <a:off x="6542689" y="3941379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Media</a:t>
            </a:r>
            <a:endParaRPr lang="fi-FI" dirty="0"/>
          </a:p>
        </p:txBody>
      </p:sp>
      <p:sp>
        <p:nvSpPr>
          <p:cNvPr id="12" name="Tekstikehys 11"/>
          <p:cNvSpPr txBox="1"/>
          <p:nvPr/>
        </p:nvSpPr>
        <p:spPr>
          <a:xfrm>
            <a:off x="677916" y="3026979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Opiskelijat</a:t>
            </a:r>
            <a:endParaRPr lang="fi-FI" dirty="0"/>
          </a:p>
        </p:txBody>
      </p:sp>
      <p:sp>
        <p:nvSpPr>
          <p:cNvPr id="13" name="Tekstikehys 12"/>
          <p:cNvSpPr txBox="1"/>
          <p:nvPr/>
        </p:nvSpPr>
        <p:spPr>
          <a:xfrm>
            <a:off x="1229710" y="4099035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Opettajat</a:t>
            </a:r>
            <a:endParaRPr lang="fi-FI" dirty="0"/>
          </a:p>
        </p:txBody>
      </p:sp>
      <p:sp>
        <p:nvSpPr>
          <p:cNvPr id="14" name="Tekstikehys 13"/>
          <p:cNvSpPr txBox="1"/>
          <p:nvPr/>
        </p:nvSpPr>
        <p:spPr>
          <a:xfrm>
            <a:off x="3852518" y="4619293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Hallinto</a:t>
            </a:r>
            <a:endParaRPr lang="fi-FI" dirty="0"/>
          </a:p>
        </p:txBody>
      </p:sp>
      <p:cxnSp>
        <p:nvCxnSpPr>
          <p:cNvPr id="16" name="Suora yhdysviiva 15"/>
          <p:cNvCxnSpPr>
            <a:stCxn id="5" idx="7"/>
            <a:endCxn id="8" idx="1"/>
          </p:cNvCxnSpPr>
          <p:nvPr/>
        </p:nvCxnSpPr>
        <p:spPr>
          <a:xfrm flipV="1">
            <a:off x="5365413" y="2085145"/>
            <a:ext cx="783139" cy="602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>
            <a:stCxn id="5" idx="0"/>
            <a:endCxn id="7" idx="2"/>
          </p:cNvCxnSpPr>
          <p:nvPr/>
        </p:nvCxnSpPr>
        <p:spPr>
          <a:xfrm flipV="1">
            <a:off x="4540469" y="1973647"/>
            <a:ext cx="671" cy="485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>
            <a:stCxn id="5" idx="1"/>
            <a:endCxn id="6" idx="2"/>
          </p:cNvCxnSpPr>
          <p:nvPr/>
        </p:nvCxnSpPr>
        <p:spPr>
          <a:xfrm flipH="1" flipV="1">
            <a:off x="2267556" y="2352020"/>
            <a:ext cx="1447969" cy="335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stCxn id="5" idx="2"/>
          </p:cNvCxnSpPr>
          <p:nvPr/>
        </p:nvCxnSpPr>
        <p:spPr>
          <a:xfrm flipH="1">
            <a:off x="2617079" y="3239821"/>
            <a:ext cx="756745" cy="39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>
            <a:stCxn id="5" idx="3"/>
            <a:endCxn id="13" idx="3"/>
          </p:cNvCxnSpPr>
          <p:nvPr/>
        </p:nvCxnSpPr>
        <p:spPr>
          <a:xfrm flipH="1">
            <a:off x="2873109" y="3791636"/>
            <a:ext cx="842416" cy="569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>
            <a:stCxn id="5" idx="4"/>
            <a:endCxn id="14" idx="0"/>
          </p:cNvCxnSpPr>
          <p:nvPr/>
        </p:nvCxnSpPr>
        <p:spPr>
          <a:xfrm>
            <a:off x="4540469" y="4020208"/>
            <a:ext cx="4707" cy="599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>
            <a:stCxn id="5" idx="6"/>
            <a:endCxn id="9" idx="1"/>
          </p:cNvCxnSpPr>
          <p:nvPr/>
        </p:nvCxnSpPr>
        <p:spPr>
          <a:xfrm>
            <a:off x="5707117" y="3239815"/>
            <a:ext cx="945943" cy="17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stCxn id="5" idx="5"/>
          </p:cNvCxnSpPr>
          <p:nvPr/>
        </p:nvCxnSpPr>
        <p:spPr>
          <a:xfrm>
            <a:off x="5365415" y="3791635"/>
            <a:ext cx="1303401" cy="433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Avoimen tiedon ohjelman toimenpiteitä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b="1" dirty="0" err="1" smtClean="0"/>
              <a:t>Avoindata.fi</a:t>
            </a:r>
            <a:r>
              <a:rPr lang="fi-FI" sz="2800" dirty="0" smtClean="0"/>
              <a:t>, kansallisen </a:t>
            </a:r>
            <a:r>
              <a:rPr lang="fi-FI" sz="2800" dirty="0" err="1" smtClean="0"/>
              <a:t>dataportaalin</a:t>
            </a:r>
            <a:r>
              <a:rPr lang="fi-FI" sz="2800" dirty="0" smtClean="0"/>
              <a:t> käyttöönotto</a:t>
            </a:r>
          </a:p>
          <a:p>
            <a:r>
              <a:rPr lang="fi-FI" sz="2800" dirty="0" smtClean="0"/>
              <a:t>Käytäntöjen yhtenäistäminen, avoimen tietoaineiston käyttölupasuositus</a:t>
            </a:r>
          </a:p>
          <a:p>
            <a:r>
              <a:rPr lang="fi-FI" sz="2800" dirty="0" smtClean="0"/>
              <a:t>Avointa dataa hyödyntävien julkishallinnon palvelujen kehittämis- ja kokeiluympäristö </a:t>
            </a:r>
            <a:r>
              <a:rPr lang="fi-FI" sz="2800" b="1" dirty="0" err="1" smtClean="0"/>
              <a:t>JulkICTLab</a:t>
            </a:r>
            <a:endParaRPr lang="fi-FI" sz="2800" b="1" dirty="0" smtClean="0"/>
          </a:p>
          <a:p>
            <a:r>
              <a:rPr lang="fi-FI" sz="2800" dirty="0" smtClean="0"/>
              <a:t>Talousdata, Apps4Finland</a:t>
            </a:r>
            <a:endParaRPr lang="fi-FI" sz="2800" b="1" dirty="0" smtClean="0"/>
          </a:p>
          <a:p>
            <a:r>
              <a:rPr lang="fi-FI" sz="2800" dirty="0" smtClean="0"/>
              <a:t>Vaikutusten arviointi- ja seurantamallin laadinta</a:t>
            </a:r>
          </a:p>
          <a:p>
            <a:endParaRPr lang="fi-FI" dirty="0" smtClean="0"/>
          </a:p>
          <a:p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A199B-4208-4308-B08F-3AF9A54CE83C}" type="slidenum">
              <a:rPr lang="fi-FI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225759" y="1515230"/>
            <a:ext cx="2603166" cy="4631367"/>
          </a:xfrm>
          <a:prstGeom prst="roundRect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Poliittinen tahto tietovarantojen avaamiseen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Yksittäisiä  tietovarantojen avauksia  (paikkatiedot)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Rahoituksen tarve isojen tai monimutkaisten tietovarantojen avaamiseen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Tarve kokoavalle </a:t>
            </a:r>
            <a:r>
              <a:rPr lang="fi-FI" sz="1100" dirty="0" err="1" smtClean="0">
                <a:solidFill>
                  <a:schemeClr val="tx1"/>
                </a:solidFill>
              </a:rPr>
              <a:t>portaalille</a:t>
            </a:r>
            <a:r>
              <a:rPr lang="fi-FI" sz="1100" dirty="0" smtClean="0">
                <a:solidFill>
                  <a:schemeClr val="tx1"/>
                </a:solidFill>
              </a:rPr>
              <a:t>, jossa avoimet tietovarannot voidaan esittää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Yhtenäisten käytäntöjen puute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Yleisön vaatimukset verovaroilla rahoitetun tiedon avaamiseksi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2952751" y="1577452"/>
            <a:ext cx="3248024" cy="4566175"/>
          </a:xfrm>
          <a:prstGeom prst="roundRect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Avoimen tietopolitiikan linjaus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Tietovarantojen systemaattinen avaaminen osaksi kehysvalmistelua ja taloussuunnittelua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err="1" smtClean="0">
                <a:solidFill>
                  <a:schemeClr val="tx1"/>
                </a:solidFill>
              </a:rPr>
              <a:t>Avoindata.fi</a:t>
            </a:r>
            <a:r>
              <a:rPr lang="fi-FI" sz="1050" dirty="0" smtClean="0">
                <a:solidFill>
                  <a:schemeClr val="tx1"/>
                </a:solidFill>
              </a:rPr>
              <a:t> (ohjeistus, neuvonta, sisällöntuotanto, tekninen tuki)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err="1" smtClean="0">
                <a:solidFill>
                  <a:schemeClr val="tx1"/>
                </a:solidFill>
              </a:rPr>
              <a:t>JulkICTLab</a:t>
            </a:r>
            <a:r>
              <a:rPr lang="fi-FI" sz="1050" dirty="0" smtClean="0">
                <a:solidFill>
                  <a:schemeClr val="tx1"/>
                </a:solidFill>
              </a:rPr>
              <a:t> (kokeiluympäristö)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Yhtenäiset käytännöt (käyttölupa)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Avointen tietoaineistojen viitearkkitehtuuri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Avoimen hallinnon edistäminen (talousdatan avaaminen, </a:t>
            </a:r>
            <a:r>
              <a:rPr lang="fi-FI" sz="1050" dirty="0" err="1" smtClean="0">
                <a:solidFill>
                  <a:schemeClr val="tx1"/>
                </a:solidFill>
              </a:rPr>
              <a:t>OGP-yhteistyö</a:t>
            </a:r>
            <a:r>
              <a:rPr lang="fi-FI" sz="105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Avoimen tiedon yhteiskunnalliset ja taloudelliset vaikutukset (analyysi ja seurantamalli)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Vaikutukset lainsäädäntöön (arkistolaki, </a:t>
            </a:r>
            <a:r>
              <a:rPr lang="fi-FI" sz="1050" dirty="0" err="1" smtClean="0">
                <a:solidFill>
                  <a:schemeClr val="tx1"/>
                </a:solidFill>
              </a:rPr>
              <a:t>PSI-direktiivi</a:t>
            </a:r>
            <a:r>
              <a:rPr lang="fi-FI" sz="1050" dirty="0" smtClean="0">
                <a:solidFill>
                  <a:schemeClr val="tx1"/>
                </a:solidFill>
              </a:rPr>
              <a:t>, </a:t>
            </a:r>
            <a:r>
              <a:rPr lang="fi-FI" sz="1050" dirty="0" err="1" smtClean="0">
                <a:solidFill>
                  <a:schemeClr val="tx1"/>
                </a:solidFill>
              </a:rPr>
              <a:t>jne</a:t>
            </a:r>
            <a:r>
              <a:rPr lang="fi-FI" sz="105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Verkostomaiset yhteistyöfoorumit </a:t>
            </a:r>
          </a:p>
          <a:p>
            <a:pPr algn="ctr"/>
            <a:endParaRPr lang="fi-FI" sz="800" dirty="0" smtClean="0">
              <a:solidFill>
                <a:schemeClr val="tx1"/>
              </a:solidFill>
            </a:endParaRPr>
          </a:p>
          <a:p>
            <a:pPr algn="ctr"/>
            <a:endParaRPr lang="fi-FI" sz="800" dirty="0" smtClean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6286503" y="1524000"/>
            <a:ext cx="2802825" cy="4639295"/>
          </a:xfrm>
          <a:prstGeom prst="round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Kansalliset ja kansainvälisen tietopolitiikan linjaukset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Tiedon hyödyntämisen edistäminen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Tietovarantojen avaamisen ohjaus, </a:t>
            </a:r>
            <a:r>
              <a:rPr lang="fi-FI" sz="1050" dirty="0" err="1" smtClean="0">
                <a:solidFill>
                  <a:schemeClr val="tx1"/>
                </a:solidFill>
              </a:rPr>
              <a:t>vastuutus</a:t>
            </a:r>
            <a:r>
              <a:rPr lang="fi-FI" sz="1050" dirty="0" smtClean="0">
                <a:solidFill>
                  <a:schemeClr val="tx1"/>
                </a:solidFill>
              </a:rPr>
              <a:t> ja resursointi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Tietovarantoja koskevat linjaukset, esim. </a:t>
            </a:r>
          </a:p>
          <a:p>
            <a:pPr algn="ctr"/>
            <a:r>
              <a:rPr lang="fi-FI" sz="1050" i="1" dirty="0" smtClean="0">
                <a:solidFill>
                  <a:schemeClr val="tx1"/>
                </a:solidFill>
              </a:rPr>
              <a:t>- Perusrekisterit</a:t>
            </a:r>
          </a:p>
          <a:p>
            <a:pPr algn="ctr">
              <a:buFontTx/>
              <a:buChar char="-"/>
            </a:pPr>
            <a:r>
              <a:rPr lang="fi-FI" sz="1050" i="1" dirty="0" smtClean="0">
                <a:solidFill>
                  <a:schemeClr val="tx1"/>
                </a:solidFill>
              </a:rPr>
              <a:t>Valtion ja kuntien päätöstiedot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err="1" smtClean="0">
                <a:solidFill>
                  <a:schemeClr val="tx1"/>
                </a:solidFill>
              </a:rPr>
              <a:t>Avoindata.fin</a:t>
            </a:r>
            <a:r>
              <a:rPr lang="fi-FI" sz="1050" dirty="0" smtClean="0">
                <a:solidFill>
                  <a:schemeClr val="tx1"/>
                </a:solidFill>
              </a:rPr>
              <a:t> jatkuva sisällöntuotanto ja jatkokehittäminen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Yhtenäisten käytäntöjen edistäminen, koulutus ja viestintä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Avoimen tiedon vaikutusten seuranta ja kehittäminen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Tietoa ja tiedonhallintaa  koskeva  lainsäädäntökokonaisuus</a:t>
            </a:r>
          </a:p>
          <a:p>
            <a:pPr algn="ctr"/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Yhteistyöfoorumien ja verkostojen jatkuva ylläpito ja viestintä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</p:txBody>
      </p:sp>
      <p:sp>
        <p:nvSpPr>
          <p:cNvPr id="8" name="Tekstikehys 7"/>
          <p:cNvSpPr txBox="1"/>
          <p:nvPr/>
        </p:nvSpPr>
        <p:spPr>
          <a:xfrm>
            <a:off x="548737" y="106668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Ennen ohjelmaa</a:t>
            </a:r>
            <a:endParaRPr lang="fi-FI" sz="1800" dirty="0"/>
          </a:p>
        </p:txBody>
      </p:sp>
      <p:sp>
        <p:nvSpPr>
          <p:cNvPr id="9" name="Tekstikehys 8"/>
          <p:cNvSpPr txBox="1"/>
          <p:nvPr/>
        </p:nvSpPr>
        <p:spPr>
          <a:xfrm>
            <a:off x="3054929" y="1099470"/>
            <a:ext cx="30549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Avoimen tiedon ohjelma 2013-2015</a:t>
            </a:r>
          </a:p>
          <a:p>
            <a:endParaRPr lang="fi-FI" sz="2000" u="sng" dirty="0"/>
          </a:p>
        </p:txBody>
      </p:sp>
      <p:sp>
        <p:nvSpPr>
          <p:cNvPr id="10" name="Tekstikehys 9"/>
          <p:cNvSpPr txBox="1"/>
          <p:nvPr/>
        </p:nvSpPr>
        <p:spPr>
          <a:xfrm>
            <a:off x="6693232" y="105543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Ohjelman jälkeen</a:t>
            </a:r>
            <a:endParaRPr lang="fi-FI" sz="1800" dirty="0"/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308759" y="102681"/>
            <a:ext cx="8609610" cy="728663"/>
          </a:xfrm>
        </p:spPr>
        <p:txBody>
          <a:bodyPr/>
          <a:lstStyle/>
          <a:p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400" b="1" dirty="0" smtClean="0"/>
              <a:t>Tietovarantojen avaaminen ja avoimen tiedon ohjelma</a:t>
            </a: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9744" y="169708"/>
            <a:ext cx="8297056" cy="1143000"/>
          </a:xfrm>
        </p:spPr>
        <p:txBody>
          <a:bodyPr/>
          <a:lstStyle/>
          <a:p>
            <a:r>
              <a:rPr lang="fi-FI" dirty="0" smtClean="0"/>
              <a:t>Keskeiset tavoitteet ja toimenpiteet </a:t>
            </a:r>
            <a:br>
              <a:rPr lang="fi-FI" dirty="0" smtClean="0"/>
            </a:b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Avoimen tiedon yhteiskunnalliset ja taloudelliset vaikutukset: analyysi ja seurantamalli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Esitutkimus vaikutusten analysoinnista</a:t>
            </a:r>
          </a:p>
          <a:p>
            <a:r>
              <a:rPr lang="fi-FI" sz="2000" dirty="0" smtClean="0"/>
              <a:t>Jatkokysymysten ja jatkotutkimuksen teemojen määritteleminen ohjelmassa toteutettavaksi ja viemiseksi muihin tutkimusohjelmiin</a:t>
            </a:r>
          </a:p>
          <a:p>
            <a:r>
              <a:rPr lang="fi-FI" sz="2000" dirty="0" smtClean="0"/>
              <a:t>Mittareiden ja teemojen integroiminen käynnissä oleviin/säännöllisesti tehtäviin kyselyihin ja selvityksiin 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348</TotalTime>
  <Words>811</Words>
  <Application>Microsoft Office PowerPoint</Application>
  <PresentationFormat>Näytössä katseltava diaesitys (4:3)</PresentationFormat>
  <Paragraphs>297</Paragraphs>
  <Slides>15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Avoimen_tiedon_ohjelma</vt:lpstr>
      <vt:lpstr>Avoimen tiedon ohjelman tilannekatsaus</vt:lpstr>
      <vt:lpstr>Dia 2</vt:lpstr>
      <vt:lpstr>Hallinnon tietovarantojen avaaminen etenee</vt:lpstr>
      <vt:lpstr>Hallinnon tietovarantoja on avattu…</vt:lpstr>
      <vt:lpstr>Avoimen tiedon ohjelma 2013–2015</vt:lpstr>
      <vt:lpstr>Erilaisia käyttäjiä – erilaisia tarpeita</vt:lpstr>
      <vt:lpstr>Avoimen tiedon ohjelman toimenpiteitä</vt:lpstr>
      <vt:lpstr> Tietovarantojen avaaminen ja avoimen tiedon ohjelma </vt:lpstr>
      <vt:lpstr>Keskeiset tavoitteet ja toimenpiteet  syksy 2014</vt:lpstr>
      <vt:lpstr>Dia 10</vt:lpstr>
      <vt:lpstr>Keskeiset tavoitteet ja toimenpiteet  syksy 2014</vt:lpstr>
      <vt:lpstr>Keskeiset tavoitteet ja toimenpiteet syksy 2014</vt:lpstr>
      <vt:lpstr>Keskeiset tavoitteet ja toimenpiteet  syksy 2014</vt:lpstr>
      <vt:lpstr>Keskeiset tavoitteet ja toimenpiteet  syksy 2014</vt:lpstr>
      <vt:lpstr> Avoimen tiedon edistäminen ohjelman jälkeen 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ohjelman viestintäsuunnitelma</dc:title>
  <dc:creator>vmsuurha</dc:creator>
  <cp:lastModifiedBy>VMKAUHAN</cp:lastModifiedBy>
  <cp:revision>51</cp:revision>
  <dcterms:created xsi:type="dcterms:W3CDTF">2014-08-20T11:58:36Z</dcterms:created>
  <dcterms:modified xsi:type="dcterms:W3CDTF">2014-10-01T05:53:01Z</dcterms:modified>
</cp:coreProperties>
</file>