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2" r:id="rId4"/>
  </p:sldMasterIdLst>
  <p:notesMasterIdLst>
    <p:notesMasterId r:id="rId18"/>
  </p:notesMasterIdLst>
  <p:handoutMasterIdLst>
    <p:handoutMasterId r:id="rId19"/>
  </p:handoutMasterIdLst>
  <p:sldIdLst>
    <p:sldId id="306" r:id="rId5"/>
    <p:sldId id="307" r:id="rId6"/>
    <p:sldId id="319" r:id="rId7"/>
    <p:sldId id="318" r:id="rId8"/>
    <p:sldId id="329" r:id="rId9"/>
    <p:sldId id="330" r:id="rId10"/>
    <p:sldId id="314" r:id="rId11"/>
    <p:sldId id="325" r:id="rId12"/>
    <p:sldId id="326" r:id="rId13"/>
    <p:sldId id="327" r:id="rId14"/>
    <p:sldId id="328" r:id="rId15"/>
    <p:sldId id="331" r:id="rId16"/>
    <p:sldId id="268" r:id="rId17"/>
  </p:sldIdLst>
  <p:sldSz cx="9144000" cy="5143500" type="screen16x9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5647" userDrawn="1">
          <p15:clr>
            <a:srgbClr val="A4A3A4"/>
          </p15:clr>
        </p15:guide>
        <p15:guide id="7" pos="227" userDrawn="1">
          <p15:clr>
            <a:srgbClr val="A4A3A4"/>
          </p15:clr>
        </p15:guide>
        <p15:guide id="10" pos="5533" userDrawn="1">
          <p15:clr>
            <a:srgbClr val="A4A3A4"/>
          </p15:clr>
        </p15:guide>
        <p15:guide id="12" pos="4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4" autoAdjust="0"/>
    <p:restoredTop sz="87173" autoAdjust="0"/>
  </p:normalViewPr>
  <p:slideViewPr>
    <p:cSldViewPr snapToGrid="0" snapToObjects="1" showGuides="1">
      <p:cViewPr varScale="1">
        <p:scale>
          <a:sx n="75" d="100"/>
          <a:sy n="75" d="100"/>
        </p:scale>
        <p:origin x="784" y="48"/>
      </p:cViewPr>
      <p:guideLst>
        <p:guide orient="horz" pos="1620"/>
        <p:guide pos="2880"/>
        <p:guide pos="5647"/>
        <p:guide pos="227"/>
        <p:guide pos="5533"/>
        <p:guide pos="42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22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54642" y="213612"/>
            <a:ext cx="4444680" cy="414657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4791920" y="213612"/>
            <a:ext cx="1886673" cy="414657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>
              <a:defRPr sz="1200"/>
            </a:lvl1pPr>
          </a:lstStyle>
          <a:p>
            <a:fld id="{B0BF22B2-A1DC-4007-A63F-416EC793BC96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041721" y="9273239"/>
            <a:ext cx="4595149" cy="477484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810491" y="9273241"/>
            <a:ext cx="868101" cy="477483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r">
              <a:defRPr sz="1200"/>
            </a:lvl1pPr>
          </a:lstStyle>
          <a:p>
            <a:fld id="{EDEF7A03-12CE-4897-9112-B525B69F0CE2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t="9579" r="59484"/>
          <a:stretch/>
        </p:blipFill>
        <p:spPr bwMode="auto">
          <a:xfrm>
            <a:off x="127322" y="9428584"/>
            <a:ext cx="761375" cy="38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03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>
              <a:defRPr sz="1200"/>
            </a:lvl1pPr>
          </a:lstStyle>
          <a:p>
            <a:fld id="{86F40EE1-2FA7-4A11-BDAE-BC5E9CEB544B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7" tIns="45843" rIns="91687" bIns="45843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687" tIns="45843" rIns="91687" bIns="45843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4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4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r">
              <a:defRPr sz="1200"/>
            </a:lvl1pPr>
          </a:lstStyle>
          <a:p>
            <a:fld id="{6F755177-22D0-4130-B8BC-21907F995B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521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5177-22D0-4130-B8BC-21907F995B6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12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5177-22D0-4130-B8BC-21907F995B6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563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5177-22D0-4130-B8BC-21907F995B6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41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5177-22D0-4130-B8BC-21907F995B6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9706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5177-22D0-4130-B8BC-21907F995B6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401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5177-22D0-4130-B8BC-21907F995B6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6173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5177-22D0-4130-B8BC-21907F995B6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679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5177-22D0-4130-B8BC-21907F995B6C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403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" y="576"/>
            <a:ext cx="9141950" cy="514234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4305600" y="4567240"/>
            <a:ext cx="4481217" cy="13930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A8A826B-B5D9-4141-90D7-A8FC665180A9}" type="datetime1">
              <a:rPr lang="fi-FI" smtClean="0"/>
              <a:t>6.10.2020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4305600" y="4706542"/>
            <a:ext cx="4481217" cy="13930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61" y="4845846"/>
            <a:ext cx="907257" cy="135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7" y="4469164"/>
            <a:ext cx="2460683" cy="5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2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sisältö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9140951" cy="5141784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0843" y="916783"/>
            <a:ext cx="6193957" cy="37266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33AC-123A-41F9-B63D-02C939D31D49}" type="datetime1">
              <a:rPr lang="fi-FI" smtClean="0"/>
              <a:t>6.10.2020</a:t>
            </a:fld>
            <a:endParaRPr lang="fi-FI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113576" y="4717258"/>
            <a:ext cx="431224" cy="263129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9600" y="4717258"/>
            <a:ext cx="4831972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434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sisältö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9140950" cy="5141784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0843" y="916783"/>
            <a:ext cx="6193957" cy="37266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AD0D-4B2A-4122-8FC7-8E756E7698E7}" type="datetime1">
              <a:rPr lang="fi-FI" smtClean="0"/>
              <a:t>6.10.2020</a:t>
            </a:fld>
            <a:endParaRPr lang="fi-FI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113576" y="4717258"/>
            <a:ext cx="431224" cy="263129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9600" y="4717258"/>
            <a:ext cx="4831972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988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sisältö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3" r="11038"/>
          <a:stretch/>
        </p:blipFill>
        <p:spPr>
          <a:xfrm>
            <a:off x="4806406" y="429"/>
            <a:ext cx="4337594" cy="5142643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0843" y="916783"/>
            <a:ext cx="6193957" cy="37266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F404-AFDA-41E1-883B-333E84688EAF}" type="datetime1">
              <a:rPr lang="fi-FI" smtClean="0"/>
              <a:t>6.10.2020</a:t>
            </a:fld>
            <a:endParaRPr lang="fi-FI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113576" y="4717258"/>
            <a:ext cx="431224" cy="263129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9600" y="4717258"/>
            <a:ext cx="4831972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8973" y="4768757"/>
            <a:ext cx="681046" cy="19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600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: otsikko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90" y="1004444"/>
            <a:ext cx="4138613" cy="362515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5" y="1004444"/>
            <a:ext cx="4138613" cy="362515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8E3F-B8A0-4648-A860-E938C5F039D3}" type="datetime1">
              <a:rPr lang="fi-FI" smtClean="0"/>
              <a:t>6.10.2020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 anchor="ctr">
            <a:noAutofit/>
          </a:bodyPr>
          <a:lstStyle>
            <a:lvl1pPr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14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: otsikko ja kaksi palstaa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 anchor="ctr">
            <a:noAutofit/>
          </a:bodyPr>
          <a:lstStyle>
            <a:lvl1pPr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0ABC-8D0B-408C-ADC5-F1114890C683}" type="datetime1">
              <a:rPr lang="fi-FI" smtClean="0"/>
              <a:t>6.10.2020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209599" y="4717258"/>
            <a:ext cx="5767201" cy="263129"/>
          </a:xfrm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23"/>
          </p:nvPr>
        </p:nvSpPr>
        <p:spPr>
          <a:xfrm>
            <a:off x="335248" y="1036800"/>
            <a:ext cx="4163733" cy="644722"/>
          </a:xfrm>
          <a:solidFill>
            <a:schemeClr val="tx2"/>
          </a:solidFill>
          <a:ln>
            <a:noFill/>
          </a:ln>
        </p:spPr>
        <p:txBody>
          <a:bodyPr lIns="108000" tIns="36000" rIns="108000" bIns="36000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type="body" idx="24"/>
          </p:nvPr>
        </p:nvSpPr>
        <p:spPr>
          <a:xfrm>
            <a:off x="4623079" y="1036800"/>
            <a:ext cx="4163739" cy="644722"/>
          </a:xfrm>
          <a:solidFill>
            <a:schemeClr val="tx2"/>
          </a:solidFill>
          <a:ln>
            <a:noFill/>
          </a:ln>
        </p:spPr>
        <p:txBody>
          <a:bodyPr lIns="108000" tIns="36000" rIns="108000" bIns="36000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Sisällön paikkamerkki 3"/>
          <p:cNvSpPr>
            <a:spLocks noGrp="1"/>
          </p:cNvSpPr>
          <p:nvPr>
            <p:ph sz="half" idx="2"/>
          </p:nvPr>
        </p:nvSpPr>
        <p:spPr>
          <a:xfrm>
            <a:off x="335248" y="1681522"/>
            <a:ext cx="4165200" cy="2933678"/>
          </a:xfrm>
          <a:solidFill>
            <a:schemeClr val="bg1">
              <a:lumMod val="95000"/>
            </a:schemeClr>
          </a:solidFill>
        </p:spPr>
        <p:txBody>
          <a:bodyPr lIns="72000" tIns="108000" rIns="72000" bIns="72000">
            <a:noAutofit/>
          </a:bodyPr>
          <a:lstStyle>
            <a:lvl1pPr marL="136800" indent="-136800">
              <a:defRPr sz="1400"/>
            </a:lvl1pPr>
            <a:lvl2pPr indent="-136800">
              <a:defRPr sz="1400"/>
            </a:lvl2pPr>
            <a:lvl3pPr indent="-136800">
              <a:defRPr sz="1400"/>
            </a:lvl3pPr>
            <a:lvl4pPr indent="-136800">
              <a:defRPr sz="1400"/>
            </a:lvl4pPr>
            <a:lvl5pPr indent="-136800"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Sisällön paikkamerkki 3"/>
          <p:cNvSpPr>
            <a:spLocks noGrp="1"/>
          </p:cNvSpPr>
          <p:nvPr>
            <p:ph sz="half" idx="25"/>
          </p:nvPr>
        </p:nvSpPr>
        <p:spPr>
          <a:xfrm>
            <a:off x="4623079" y="1681522"/>
            <a:ext cx="4163739" cy="2933678"/>
          </a:xfrm>
          <a:solidFill>
            <a:schemeClr val="bg1">
              <a:lumMod val="95000"/>
            </a:schemeClr>
          </a:solidFill>
        </p:spPr>
        <p:txBody>
          <a:bodyPr lIns="72000" tIns="108000" rIns="72000" bIns="72000">
            <a:noAutofit/>
          </a:bodyPr>
          <a:lstStyle>
            <a:lvl1pPr marL="136800" indent="-136800">
              <a:defRPr sz="1400"/>
            </a:lvl1pPr>
            <a:lvl2pPr indent="-136800">
              <a:defRPr sz="1400"/>
            </a:lvl2pPr>
            <a:lvl3pPr indent="-136800">
              <a:defRPr sz="1400"/>
            </a:lvl3pPr>
            <a:lvl4pPr indent="-136800">
              <a:defRPr sz="1400"/>
            </a:lvl4pPr>
            <a:lvl5pPr indent="-136800"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1257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: otsikko ja kolme palstaa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 anchor="ctr">
            <a:noAutofit/>
          </a:bodyPr>
          <a:lstStyle>
            <a:lvl1pPr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3EFF-6F3D-49FF-B05D-3BC121A5CBA6}" type="datetime1">
              <a:rPr lang="fi-FI" smtClean="0"/>
              <a:t>6.10.2020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209599" y="4717258"/>
            <a:ext cx="5767201" cy="263129"/>
          </a:xfrm>
        </p:spPr>
        <p:txBody>
          <a:bodyPr/>
          <a:lstStyle/>
          <a:p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type="body" idx="23"/>
          </p:nvPr>
        </p:nvSpPr>
        <p:spPr>
          <a:xfrm>
            <a:off x="335248" y="1042720"/>
            <a:ext cx="2628000" cy="638801"/>
          </a:xfrm>
          <a:solidFill>
            <a:schemeClr val="tx2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Sisällön paikkamerkki 3"/>
          <p:cNvSpPr>
            <a:spLocks noGrp="1"/>
          </p:cNvSpPr>
          <p:nvPr>
            <p:ph sz="half" idx="2"/>
          </p:nvPr>
        </p:nvSpPr>
        <p:spPr>
          <a:xfrm>
            <a:off x="335248" y="1681522"/>
            <a:ext cx="2628000" cy="2933678"/>
          </a:xfrm>
          <a:solidFill>
            <a:schemeClr val="bg1">
              <a:lumMod val="95000"/>
            </a:schemeClr>
          </a:solidFill>
        </p:spPr>
        <p:txBody>
          <a:bodyPr lIns="72000" tIns="108000" rIns="72000" bIns="72000">
            <a:noAutofit/>
          </a:bodyPr>
          <a:lstStyle>
            <a:lvl1pPr marL="136800" indent="-136800">
              <a:defRPr sz="1400"/>
            </a:lvl1pPr>
            <a:lvl2pPr indent="-136800">
              <a:defRPr sz="1400"/>
            </a:lvl2pPr>
            <a:lvl3pPr indent="-136800">
              <a:defRPr sz="1400"/>
            </a:lvl3pPr>
            <a:lvl4pPr indent="-136800">
              <a:defRPr sz="1400"/>
            </a:lvl4pPr>
            <a:lvl5pPr indent="-136800"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type="body" idx="24"/>
          </p:nvPr>
        </p:nvSpPr>
        <p:spPr>
          <a:xfrm>
            <a:off x="3235828" y="1042720"/>
            <a:ext cx="2628000" cy="638801"/>
          </a:xfrm>
          <a:solidFill>
            <a:schemeClr val="tx2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Sisällön paikkamerkki 3"/>
          <p:cNvSpPr>
            <a:spLocks noGrp="1"/>
          </p:cNvSpPr>
          <p:nvPr>
            <p:ph sz="half" idx="25"/>
          </p:nvPr>
        </p:nvSpPr>
        <p:spPr>
          <a:xfrm>
            <a:off x="3235828" y="1681522"/>
            <a:ext cx="2628000" cy="2933678"/>
          </a:xfrm>
          <a:solidFill>
            <a:schemeClr val="bg1">
              <a:lumMod val="95000"/>
            </a:schemeClr>
          </a:solidFill>
        </p:spPr>
        <p:txBody>
          <a:bodyPr lIns="72000" tIns="108000" rIns="72000" bIns="72000">
            <a:noAutofit/>
          </a:bodyPr>
          <a:lstStyle>
            <a:lvl1pPr marL="136800" indent="-136800">
              <a:defRPr sz="1400"/>
            </a:lvl1pPr>
            <a:lvl2pPr indent="-136800">
              <a:defRPr sz="1400"/>
            </a:lvl2pPr>
            <a:lvl3pPr indent="-136800">
              <a:defRPr sz="1400"/>
            </a:lvl3pPr>
            <a:lvl4pPr indent="-136800">
              <a:defRPr sz="1400"/>
            </a:lvl4pPr>
            <a:lvl5pPr indent="-136800"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26"/>
          </p:nvPr>
        </p:nvSpPr>
        <p:spPr>
          <a:xfrm>
            <a:off x="6152003" y="1042720"/>
            <a:ext cx="2628000" cy="638801"/>
          </a:xfrm>
          <a:solidFill>
            <a:schemeClr val="tx2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Sisällön paikkamerkki 3"/>
          <p:cNvSpPr>
            <a:spLocks noGrp="1"/>
          </p:cNvSpPr>
          <p:nvPr>
            <p:ph sz="half" idx="27"/>
          </p:nvPr>
        </p:nvSpPr>
        <p:spPr>
          <a:xfrm>
            <a:off x="6152003" y="1681521"/>
            <a:ext cx="2628000" cy="2933679"/>
          </a:xfrm>
          <a:solidFill>
            <a:schemeClr val="bg1">
              <a:lumMod val="95000"/>
            </a:schemeClr>
          </a:solidFill>
        </p:spPr>
        <p:txBody>
          <a:bodyPr lIns="72000" tIns="108000" rIns="72000" bIns="72000">
            <a:noAutofit/>
          </a:bodyPr>
          <a:lstStyle>
            <a:lvl1pPr marL="136800" indent="-136800">
              <a:defRPr sz="1400"/>
            </a:lvl1pPr>
            <a:lvl2pPr indent="-136800">
              <a:defRPr sz="1400"/>
            </a:lvl2pPr>
            <a:lvl3pPr indent="-136800">
              <a:defRPr sz="1400"/>
            </a:lvl3pPr>
            <a:lvl4pPr indent="-136800">
              <a:defRPr sz="1400"/>
            </a:lvl4pPr>
            <a:lvl5pPr indent="-136800"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5100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: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A614-20CD-46C5-8CE1-552F8EC2A491}" type="datetime1">
              <a:rPr lang="fi-FI" smtClean="0"/>
              <a:t>6.10.2020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9599" y="4717258"/>
            <a:ext cx="5767201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 anchor="ctr">
            <a:noAutofit/>
          </a:bodyPr>
          <a:lstStyle>
            <a:lvl1pPr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223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ältödia: tyhjä, vain alatunnis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FAA0-C73B-4930-9BF6-675B19C7C5F7}" type="datetime1">
              <a:rPr lang="fi-FI" smtClean="0"/>
              <a:t>6.10.2020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9599" y="4717258"/>
            <a:ext cx="5767201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995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" y="0"/>
            <a:ext cx="9141950" cy="514349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4305600" y="4567240"/>
            <a:ext cx="4481217" cy="13930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8CC3895-3047-45E8-BB38-4C669666B9B8}" type="datetime1">
              <a:rPr lang="fi-FI" smtClean="0"/>
              <a:t>6.10.2020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4305600" y="4706542"/>
            <a:ext cx="4481217" cy="13930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61" y="4845846"/>
            <a:ext cx="907257" cy="135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7" y="4469164"/>
            <a:ext cx="2460683" cy="5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1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" y="1340"/>
            <a:ext cx="9137189" cy="514081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4305600" y="4567240"/>
            <a:ext cx="4481217" cy="13930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BC22C3F-7D7A-443C-AC9C-76A92C46FF37}" type="datetime1">
              <a:rPr lang="fi-FI" smtClean="0"/>
              <a:t>6.10.2020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4305600" y="4706542"/>
            <a:ext cx="4481217" cy="13930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61" y="4845846"/>
            <a:ext cx="907257" cy="135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7" y="4469164"/>
            <a:ext cx="2460683" cy="5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4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" y="1340"/>
            <a:ext cx="9137189" cy="514081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4305600" y="4567240"/>
            <a:ext cx="4481217" cy="13930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5309834-B950-4266-9AEC-FEA67C678E13}" type="datetime1">
              <a:rPr lang="fi-FI" smtClean="0"/>
              <a:t>6.10.2020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4305600" y="4706542"/>
            <a:ext cx="4481217" cy="13930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61" y="4845846"/>
            <a:ext cx="907257" cy="135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7" y="4469164"/>
            <a:ext cx="2460683" cy="5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9139237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557214" y="841772"/>
            <a:ext cx="5672142" cy="17907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557214" y="2701531"/>
            <a:ext cx="5672142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4305600" y="4567240"/>
            <a:ext cx="4481217" cy="13930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052DD1B-160D-4AAD-B3FC-226C35FD6FFB}" type="datetime1">
              <a:rPr lang="fi-FI" smtClean="0"/>
              <a:t>6.10.2020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4305600" y="4706542"/>
            <a:ext cx="4481217" cy="13930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7879561" y="4845846"/>
            <a:ext cx="907257" cy="135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7" y="4469164"/>
            <a:ext cx="2460683" cy="5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5812-B90C-49D7-AC6C-20AD81B6E95C}" type="datetime1">
              <a:rPr lang="fi-FI" smtClean="0"/>
              <a:t>6.10.2020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564356" y="841772"/>
            <a:ext cx="8222464" cy="179070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000" b="1">
                <a:solidFill>
                  <a:srgbClr val="0000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564356" y="2701531"/>
            <a:ext cx="8222464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00FF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9599" y="4717258"/>
            <a:ext cx="5767201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79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valkoisella pohj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F4C7-CA69-44E8-9086-A4C1B18872B3}" type="datetime1">
              <a:rPr lang="fi-FI" smtClean="0"/>
              <a:t>6.10.2020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9599" y="4717258"/>
            <a:ext cx="5767201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962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9140951" cy="5141784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0843" y="916783"/>
            <a:ext cx="6193957" cy="37266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214D-7906-4FCC-BB56-7BC3AA7C7807}" type="datetime1">
              <a:rPr lang="fi-FI" smtClean="0"/>
              <a:t>6.10.2020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113576" y="4717258"/>
            <a:ext cx="431224" cy="263129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9600" y="4717258"/>
            <a:ext cx="4831972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880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6"/>
            <a:ext cx="9140950" cy="5141784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0843" y="916783"/>
            <a:ext cx="6193957" cy="37266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3E28-74A6-4495-AB6B-05D7AFDC98C3}" type="datetime1">
              <a:rPr lang="fi-FI" smtClean="0"/>
              <a:t>6.10.2020</a:t>
            </a:fld>
            <a:endParaRPr lang="fi-FI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7193" y="133949"/>
            <a:ext cx="8429625" cy="782837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113576" y="4717258"/>
            <a:ext cx="431224" cy="263129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9600" y="4717258"/>
            <a:ext cx="4831972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09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7193" y="177800"/>
            <a:ext cx="8429625" cy="7281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0843" y="916783"/>
            <a:ext cx="8435975" cy="372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50843" y="4717258"/>
            <a:ext cx="786753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7935A14-0F58-41AF-A25B-9E6E824692CD}" type="datetime1">
              <a:rPr lang="fi-FI" smtClean="0"/>
              <a:t>6.10.2020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9599" y="4717258"/>
            <a:ext cx="5767201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048802" y="4717258"/>
            <a:ext cx="647998" cy="2631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9773" y="4768757"/>
            <a:ext cx="681047" cy="19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66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696" r:id="rId3"/>
    <p:sldLayoutId id="2147483689" r:id="rId4"/>
    <p:sldLayoutId id="2147483684" r:id="rId5"/>
    <p:sldLayoutId id="2147483675" r:id="rId6"/>
    <p:sldLayoutId id="2147483674" r:id="rId7"/>
    <p:sldLayoutId id="2147483703" r:id="rId8"/>
    <p:sldLayoutId id="2147483705" r:id="rId9"/>
    <p:sldLayoutId id="2147483702" r:id="rId10"/>
    <p:sldLayoutId id="2147483704" r:id="rId11"/>
    <p:sldLayoutId id="2147483709" r:id="rId12"/>
    <p:sldLayoutId id="2147483676" r:id="rId13"/>
    <p:sldLayoutId id="2147483677" r:id="rId14"/>
    <p:sldLayoutId id="2147483708" r:id="rId15"/>
    <p:sldLayoutId id="2147483678" r:id="rId16"/>
    <p:sldLayoutId id="2147483679" r:id="rId17"/>
  </p:sldLayoutIdLst>
  <p:hf hdr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2700" b="1" i="0" kern="1200" spc="-75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1" userDrawn="1">
          <p15:clr>
            <a:srgbClr val="F26B43"/>
          </p15:clr>
        </p15:guide>
        <p15:guide id="4" pos="5535" userDrawn="1">
          <p15:clr>
            <a:srgbClr val="F26B43"/>
          </p15:clr>
        </p15:guide>
        <p15:guide id="5" orient="horz" pos="578" userDrawn="1">
          <p15:clr>
            <a:srgbClr val="F26B43"/>
          </p15:clr>
        </p15:guide>
        <p15:guide id="6" orient="horz" pos="3126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3011" userDrawn="1">
          <p15:clr>
            <a:srgbClr val="F26B43"/>
          </p15:clr>
        </p15:guide>
        <p15:guide id="9" orient="horz" pos="226" userDrawn="1">
          <p15:clr>
            <a:srgbClr val="F26B43"/>
          </p15:clr>
        </p15:guide>
        <p15:guide id="10" userDrawn="1">
          <p15:clr>
            <a:srgbClr val="F26B43"/>
          </p15:clr>
        </p15:guide>
        <p15:guide id="11" pos="113" userDrawn="1">
          <p15:clr>
            <a:srgbClr val="F26B43"/>
          </p15:clr>
        </p15:guide>
        <p15:guide id="12" pos="5647" userDrawn="1">
          <p15:clr>
            <a:srgbClr val="F26B43"/>
          </p15:clr>
        </p15:guide>
        <p15:guide id="13" orient="horz" pos="112" userDrawn="1">
          <p15:clr>
            <a:srgbClr val="F26B43"/>
          </p15:clr>
        </p15:guide>
        <p15:guide id="14" pos="3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hankeikkuna.fi/asiakirjat/2d0f4123-e651-4874-960d-5cc3fac319b6/1f6b3855-fc1d-4ea6-8636-0b8d4a1d6519/RAPORTTI_2019112308441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b="0" dirty="0"/>
              <a:t>Datatalouden toimeenpano- ja seurantatyöryhmän ajankohtaiskatsaus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57214" y="2701531"/>
            <a:ext cx="5672142" cy="1811202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 smtClean="0"/>
              <a:t>Lotta Engdahl, erityisasiantuntija </a:t>
            </a:r>
          </a:p>
          <a:p>
            <a:r>
              <a:rPr lang="fi-FI" dirty="0" smtClean="0"/>
              <a:t>liikenne- ja viestintäministeriö</a:t>
            </a:r>
          </a:p>
          <a:p>
            <a:r>
              <a:rPr lang="fi-FI" dirty="0" smtClean="0"/>
              <a:t>6.10.2020</a:t>
            </a:r>
          </a:p>
          <a:p>
            <a:r>
              <a:rPr lang="fi-FI" dirty="0" smtClean="0"/>
              <a:t>Tekijänoikeusasioiden neuvottelukunnan kokous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33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50843" y="1094400"/>
            <a:ext cx="5040000" cy="372665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i-FI" b="1" dirty="0"/>
              <a:t>Vastuulliset datan haltijat (ei omistajat</a:t>
            </a:r>
            <a:r>
              <a:rPr lang="fi-FI" b="1" dirty="0" smtClean="0"/>
              <a:t>)</a:t>
            </a:r>
            <a:endParaRPr lang="fi-FI" sz="1600" b="1" dirty="0" smtClean="0"/>
          </a:p>
          <a:p>
            <a:pPr>
              <a:lnSpc>
                <a:spcPct val="100000"/>
              </a:lnSpc>
            </a:pPr>
            <a:r>
              <a:rPr lang="fi-FI" sz="1600" dirty="0"/>
              <a:t>Datan haltijat ovat vastuussa datan käyttöoikeuksien ja käyttöehtojen hallinnoinnista</a:t>
            </a:r>
            <a:r>
              <a:rPr lang="fi-FI" sz="1600" dirty="0" smtClean="0"/>
              <a:t>. </a:t>
            </a:r>
            <a:endParaRPr lang="en-US" sz="1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fi-FI" sz="1600" b="1" dirty="0" smtClean="0"/>
              <a:t>Metadataoperaattorit</a:t>
            </a:r>
          </a:p>
          <a:p>
            <a:pPr>
              <a:lnSpc>
                <a:spcPct val="100000"/>
              </a:lnSpc>
            </a:pPr>
            <a:r>
              <a:rPr lang="fi-FI" sz="1600" dirty="0" smtClean="0"/>
              <a:t>Tietohakemistojen </a:t>
            </a:r>
            <a:r>
              <a:rPr lang="fi-FI" sz="1600" dirty="0"/>
              <a:t>tai </a:t>
            </a:r>
            <a:r>
              <a:rPr lang="fi-FI" sz="1600" dirty="0" smtClean="0"/>
              <a:t>tietovarastojen hallinnoijat, jotka pitävät </a:t>
            </a:r>
            <a:r>
              <a:rPr lang="fi-FI" sz="1600" dirty="0"/>
              <a:t>yllä hakemistoa tai varastoa datasta, joka on kerätty ja asetettu saataville eri toimijoiden uudelleen käytettäväksi</a:t>
            </a:r>
            <a:r>
              <a:rPr lang="fi-FI" sz="1600" dirty="0" smtClean="0"/>
              <a:t>. </a:t>
            </a:r>
            <a:endParaRPr lang="en-US" sz="1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 err="1" smtClean="0"/>
              <a:t>MyData-operaatorit</a:t>
            </a:r>
            <a:endParaRPr lang="en-US" sz="1600" b="1" dirty="0" smtClean="0"/>
          </a:p>
          <a:p>
            <a:pPr>
              <a:lnSpc>
                <a:spcPct val="100000"/>
              </a:lnSpc>
            </a:pPr>
            <a:r>
              <a:rPr lang="en-US" sz="1600" dirty="0" err="1"/>
              <a:t>luotettuja</a:t>
            </a:r>
            <a:r>
              <a:rPr lang="en-US" sz="1600" dirty="0"/>
              <a:t> </a:t>
            </a:r>
            <a:r>
              <a:rPr lang="en-US" sz="1600" dirty="0" err="1"/>
              <a:t>henkilötietojen</a:t>
            </a:r>
            <a:r>
              <a:rPr lang="en-US" sz="1600" dirty="0"/>
              <a:t> </a:t>
            </a:r>
            <a:r>
              <a:rPr lang="en-US" sz="1600" dirty="0" err="1"/>
              <a:t>välittäjiä</a:t>
            </a:r>
            <a:r>
              <a:rPr lang="en-US" sz="1600" dirty="0"/>
              <a:t>, </a:t>
            </a:r>
            <a:r>
              <a:rPr lang="en-US" sz="1600" dirty="0" err="1"/>
              <a:t>jotka</a:t>
            </a:r>
            <a:r>
              <a:rPr lang="en-US" sz="1600" dirty="0"/>
              <a:t> </a:t>
            </a:r>
            <a:r>
              <a:rPr lang="en-US" sz="1600" dirty="0" err="1"/>
              <a:t>tarjoavat</a:t>
            </a:r>
            <a:r>
              <a:rPr lang="en-US" sz="1600" dirty="0"/>
              <a:t>  </a:t>
            </a:r>
            <a:r>
              <a:rPr lang="en-US" sz="1600" dirty="0" err="1" smtClean="0"/>
              <a:t>i</a:t>
            </a:r>
            <a:r>
              <a:rPr lang="fi-FI" sz="1600" dirty="0" err="1" smtClean="0"/>
              <a:t>hmiskeskeistä</a:t>
            </a:r>
            <a:r>
              <a:rPr lang="fi-FI" sz="1600" dirty="0" smtClean="0"/>
              <a:t> tiedonhallintaa </a:t>
            </a:r>
            <a:r>
              <a:rPr lang="fi-FI" sz="1600" dirty="0"/>
              <a:t>edistäviä </a:t>
            </a:r>
            <a:r>
              <a:rPr lang="fi-FI" sz="1600" dirty="0" smtClean="0"/>
              <a:t>mekanismeja.</a:t>
            </a:r>
            <a:endParaRPr lang="fi-FI" sz="1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10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57193" y="309600"/>
            <a:ext cx="8429625" cy="782837"/>
          </a:xfrm>
        </p:spPr>
        <p:txBody>
          <a:bodyPr/>
          <a:lstStyle/>
          <a:p>
            <a:r>
              <a:rPr lang="fi-FI" dirty="0" smtClean="0"/>
              <a:t>Avainasemassa olevat roolit dataekosysteemissä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67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50843" y="1094400"/>
            <a:ext cx="5040000" cy="372665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i-FI" sz="1600" b="1" dirty="0"/>
              <a:t>Identiteetin hallinnoijat</a:t>
            </a:r>
          </a:p>
          <a:p>
            <a:pPr>
              <a:lnSpc>
                <a:spcPct val="100000"/>
              </a:lnSpc>
            </a:pPr>
            <a:r>
              <a:rPr lang="fi-FI" sz="1600" dirty="0"/>
              <a:t>datan hallinnoija, joka mahdollistaa yritysten </a:t>
            </a:r>
            <a:r>
              <a:rPr lang="fi-FI" sz="1600" dirty="0" smtClean="0"/>
              <a:t>ja </a:t>
            </a:r>
            <a:r>
              <a:rPr lang="fi-FI" sz="1600" dirty="0"/>
              <a:t>niiden tuotteiden ja palveluiden tunnistamisen samalla lailla kun meillä on jo käytössä kansalaisten sähköinen tunnistaminen.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 err="1"/>
              <a:t>Yhteentoimivuutta</a:t>
            </a:r>
            <a:r>
              <a:rPr lang="en-US" sz="1600" b="1" dirty="0"/>
              <a:t> </a:t>
            </a:r>
            <a:r>
              <a:rPr lang="en-US" sz="1600" b="1" dirty="0" err="1"/>
              <a:t>luovat</a:t>
            </a:r>
            <a:r>
              <a:rPr lang="en-US" sz="1600" b="1" dirty="0"/>
              <a:t> </a:t>
            </a:r>
            <a:r>
              <a:rPr lang="en-US" sz="1600" b="1" dirty="0" err="1"/>
              <a:t>välitysalustat</a:t>
            </a:r>
            <a:endParaRPr lang="en-US" sz="1600" b="1" dirty="0"/>
          </a:p>
          <a:p>
            <a:pPr>
              <a:lnSpc>
                <a:spcPct val="100000"/>
              </a:lnSpc>
            </a:pPr>
            <a:r>
              <a:rPr lang="fi-FI" sz="1600" dirty="0" smtClean="0"/>
              <a:t>Toimija, jonka </a:t>
            </a:r>
            <a:r>
              <a:rPr lang="fi-FI" sz="1600" dirty="0"/>
              <a:t>tärkein tehtävä on </a:t>
            </a:r>
            <a:r>
              <a:rPr lang="fi-FI" sz="1600" dirty="0" smtClean="0"/>
              <a:t>toimia välittäjinä ja saada tieto </a:t>
            </a:r>
            <a:r>
              <a:rPr lang="fi-FI" sz="1600" dirty="0"/>
              <a:t>liikkumaan ekosysteemin osapuolten välillä, niin kuin datamarkkinapaikat tai datanvälittäjät tekevät</a:t>
            </a:r>
            <a:r>
              <a:rPr lang="fi-FI" sz="1600" dirty="0" smtClean="0"/>
              <a:t>. </a:t>
            </a: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fi-FI" sz="1600" dirty="0"/>
              <a:t>Ne tarjoavat konkreettisia työkaluja, joilla voidaan tehdä esimerkiksi </a:t>
            </a:r>
            <a:r>
              <a:rPr lang="fi-FI" sz="1600" dirty="0" smtClean="0"/>
              <a:t>sovellusrajapinnoista (API) </a:t>
            </a:r>
            <a:r>
              <a:rPr lang="fi-FI" sz="1600" dirty="0"/>
              <a:t>ja palveluista entistä </a:t>
            </a:r>
            <a:r>
              <a:rPr lang="fi-FI" sz="1600" dirty="0" err="1"/>
              <a:t>yhteentoimivampia</a:t>
            </a:r>
            <a:r>
              <a:rPr lang="fi-FI" sz="1600" dirty="0"/>
              <a:t> keskenään</a:t>
            </a:r>
            <a:r>
              <a:rPr lang="fi-FI" sz="1600" dirty="0" smtClean="0"/>
              <a:t>. </a:t>
            </a:r>
            <a:endParaRPr lang="fi-FI" sz="1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11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57193" y="309600"/>
            <a:ext cx="8429625" cy="782837"/>
          </a:xfrm>
        </p:spPr>
        <p:txBody>
          <a:bodyPr/>
          <a:lstStyle/>
          <a:p>
            <a:r>
              <a:rPr lang="fi-FI" dirty="0"/>
              <a:t>Avainasemassa olevat roolit </a:t>
            </a:r>
            <a:r>
              <a:rPr lang="fi-FI" dirty="0" smtClean="0"/>
              <a:t>dataekosysteemissä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07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Tulevia EU:n lainsäädäntöaloitteita datatalouden osalta:</a:t>
            </a:r>
          </a:p>
          <a:p>
            <a:r>
              <a:rPr lang="en-GB" b="1" dirty="0"/>
              <a:t>Proposal for </a:t>
            </a:r>
            <a:r>
              <a:rPr lang="fi-FI" b="1" dirty="0"/>
              <a:t>a </a:t>
            </a:r>
            <a:r>
              <a:rPr lang="fi-FI" b="1" dirty="0" err="1"/>
              <a:t>regulation</a:t>
            </a:r>
            <a:r>
              <a:rPr lang="fi-FI" b="1" dirty="0"/>
              <a:t> </a:t>
            </a:r>
            <a:r>
              <a:rPr lang="en-US" b="1" dirty="0"/>
              <a:t>for common European data spaces </a:t>
            </a:r>
            <a:r>
              <a:rPr lang="en-GB" dirty="0"/>
              <a:t>– Directive on data governance 14.10</a:t>
            </a:r>
            <a:r>
              <a:rPr lang="fi-FI" dirty="0"/>
              <a:t>. </a:t>
            </a:r>
          </a:p>
          <a:p>
            <a:pPr>
              <a:lnSpc>
                <a:spcPct val="150000"/>
              </a:lnSpc>
            </a:pPr>
            <a:r>
              <a:rPr lang="fi-FI" b="1" dirty="0"/>
              <a:t>Data Act (Datan sääntely), </a:t>
            </a:r>
            <a:r>
              <a:rPr lang="fi-FI" dirty="0"/>
              <a:t>vuoden 2021 alussa</a:t>
            </a:r>
          </a:p>
          <a:p>
            <a:pPr>
              <a:buFontTx/>
              <a:buChar char="-"/>
            </a:pPr>
            <a:r>
              <a:rPr lang="en-US" dirty="0"/>
              <a:t>A</a:t>
            </a:r>
            <a:r>
              <a:rPr lang="en-US" smtClean="0"/>
              <a:t> </a:t>
            </a:r>
            <a:r>
              <a:rPr lang="en-US" dirty="0"/>
              <a:t>legislative horizontal </a:t>
            </a:r>
            <a:r>
              <a:rPr lang="en-US" dirty="0" smtClean="0"/>
              <a:t>initiative on </a:t>
            </a:r>
            <a:r>
              <a:rPr lang="en-US" b="1" dirty="0" smtClean="0"/>
              <a:t>AI</a:t>
            </a:r>
            <a:r>
              <a:rPr lang="en-US" dirty="0" smtClean="0"/>
              <a:t>, </a:t>
            </a:r>
            <a:r>
              <a:rPr lang="fi-FI" dirty="0" smtClean="0"/>
              <a:t>vuoden </a:t>
            </a:r>
            <a:r>
              <a:rPr lang="fi-FI" dirty="0"/>
              <a:t>2021 aikana.</a:t>
            </a:r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214D-7906-4FCC-BB56-7BC3AA7C7807}" type="datetime1">
              <a:rPr lang="fi-FI" smtClean="0"/>
              <a:t>6.10.2020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Tulevia aloitteita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33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</p:txBody>
      </p:sp>
      <p:sp>
        <p:nvSpPr>
          <p:cNvPr id="4" name="Suorakulmio 3"/>
          <p:cNvSpPr/>
          <p:nvPr/>
        </p:nvSpPr>
        <p:spPr>
          <a:xfrm>
            <a:off x="534162" y="2866144"/>
            <a:ext cx="233158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spc="-75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Lotta Engdahl</a:t>
            </a:r>
            <a:endParaRPr lang="fi-FI" b="1" spc="-75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i-FI" sz="1000" b="1" spc="-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fi-FI" sz="1000" b="1" spc="-75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rityisasiantuntija</a:t>
            </a:r>
          </a:p>
          <a:p>
            <a:r>
              <a:rPr lang="fi-FI" sz="1000" b="1" spc="-75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tieto-osasto/tietoliiketoimintayksikkö</a:t>
            </a:r>
            <a:endParaRPr lang="fi-FI" sz="1000" b="1" spc="-75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i-FI" sz="1000" b="1" spc="-75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liikenne- </a:t>
            </a:r>
            <a:r>
              <a:rPr lang="fi-FI" sz="1000" b="1" spc="-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ja viestintäministeriö</a:t>
            </a:r>
          </a:p>
          <a:p>
            <a:r>
              <a:rPr lang="fi-FI" sz="1000" b="1" spc="-75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Lotta.engdahl@lvm.fi</a:t>
            </a:r>
            <a:endParaRPr lang="fi-FI" sz="1000" b="1" spc="-75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57193" y="1067684"/>
            <a:ext cx="5958766" cy="3555116"/>
          </a:xfrm>
        </p:spPr>
        <p:txBody>
          <a:bodyPr vert="horz" lIns="0" tIns="0" rIns="0" bIns="0" rtlCol="0" anchor="t">
            <a:noAutofit/>
          </a:bodyPr>
          <a:lstStyle/>
          <a:p>
            <a:pPr marL="170815" indent="-170815"/>
            <a:r>
              <a:rPr lang="fi-FI" dirty="0"/>
              <a:t>Työryhmän toimikausi on 1.3.2020–31.12.2020.</a:t>
            </a:r>
            <a:endParaRPr lang="fi-FI" dirty="0" smtClean="0"/>
          </a:p>
          <a:p>
            <a:pPr marL="170815" indent="-170815"/>
            <a:r>
              <a:rPr lang="fi-FI" dirty="0" smtClean="0"/>
              <a:t>Liikenne- </a:t>
            </a:r>
            <a:r>
              <a:rPr lang="fi-FI" dirty="0"/>
              <a:t>ja viestintäministeriö on </a:t>
            </a:r>
            <a:r>
              <a:rPr lang="fi-FI" dirty="0" smtClean="0"/>
              <a:t>asettanut datatalouden toimeenpano- ja </a:t>
            </a:r>
            <a:r>
              <a:rPr lang="fi-FI" dirty="0"/>
              <a:t>seurantaryhmän </a:t>
            </a:r>
            <a:r>
              <a:rPr lang="fi-FI" u="sng" dirty="0" err="1" smtClean="0"/>
              <a:t>yhteensovittamaan</a:t>
            </a:r>
            <a:r>
              <a:rPr lang="fi-FI" dirty="0" smtClean="0"/>
              <a:t> ja </a:t>
            </a:r>
            <a:r>
              <a:rPr lang="fi-FI" u="sng" dirty="0" smtClean="0"/>
              <a:t>tukemaan</a:t>
            </a:r>
            <a:r>
              <a:rPr lang="fi-FI" dirty="0" smtClean="0"/>
              <a:t> </a:t>
            </a:r>
            <a:r>
              <a:rPr lang="fi-FI" dirty="0"/>
              <a:t>eri hallinnonalojen ja organisaatioiden datatalouden ja tiedon hyödyntämistä koskevien aloitteiden </a:t>
            </a:r>
            <a:r>
              <a:rPr lang="fi-FI" dirty="0" smtClean="0"/>
              <a:t>valmistelussa.</a:t>
            </a:r>
          </a:p>
          <a:p>
            <a:r>
              <a:rPr lang="fi-FI" dirty="0" smtClean="0"/>
              <a:t>Parantaa </a:t>
            </a:r>
            <a:r>
              <a:rPr lang="fi-FI" dirty="0"/>
              <a:t>tiedonkulkua  eri hallinnonaloille käynnissä olevien dataekosysteemien kehityksestä, seurata ja tuottaa tietoa datatalouden vaikutuksista ja kehityksestä sekä osoittaa käytännön toimia datatalouden kehittämiseksi. </a:t>
            </a:r>
            <a:endParaRPr lang="fi-FI" dirty="0" smtClean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57193" y="284847"/>
            <a:ext cx="8429625" cy="782837"/>
          </a:xfrm>
        </p:spPr>
        <p:txBody>
          <a:bodyPr>
            <a:normAutofit/>
          </a:bodyPr>
          <a:lstStyle/>
          <a:p>
            <a:r>
              <a:rPr lang="fi-FI" dirty="0" smtClean="0"/>
              <a:t>Datatalouden toimeenpano- ja seurantatyö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62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57193" y="1067684"/>
            <a:ext cx="5958766" cy="355511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smtClean="0"/>
              <a:t>Käsiteltyjä aiheita on ollut mm:</a:t>
            </a:r>
          </a:p>
          <a:p>
            <a:r>
              <a:rPr lang="fi-FI" dirty="0" smtClean="0"/>
              <a:t>Tiedon </a:t>
            </a:r>
            <a:r>
              <a:rPr lang="fi-FI" dirty="0"/>
              <a:t>hyödyntäminen ja avaaminen tiedon uudelleenkäytön näkökulmasta </a:t>
            </a:r>
            <a:r>
              <a:rPr lang="fi-FI" dirty="0" smtClean="0"/>
              <a:t>– VM</a:t>
            </a:r>
          </a:p>
          <a:p>
            <a:r>
              <a:rPr lang="fi-FI" dirty="0" smtClean="0"/>
              <a:t>Eduskunnan </a:t>
            </a:r>
            <a:r>
              <a:rPr lang="fi-FI" dirty="0"/>
              <a:t>tietopolitiikan </a:t>
            </a:r>
            <a:r>
              <a:rPr lang="fi-FI" dirty="0" smtClean="0"/>
              <a:t>yhteistyöryhmän kuulumiset</a:t>
            </a:r>
          </a:p>
          <a:p>
            <a:r>
              <a:rPr lang="fi-FI" dirty="0" smtClean="0"/>
              <a:t>Eurooppalainen </a:t>
            </a:r>
            <a:r>
              <a:rPr lang="fi-FI" dirty="0"/>
              <a:t>datanhallintamalli ja Suomen rooli </a:t>
            </a:r>
            <a:r>
              <a:rPr lang="fi-FI" dirty="0" err="1" smtClean="0"/>
              <a:t>Gaia</a:t>
            </a:r>
            <a:r>
              <a:rPr lang="fi-FI" dirty="0" smtClean="0"/>
              <a:t>-X:ssä </a:t>
            </a:r>
          </a:p>
          <a:p>
            <a:r>
              <a:rPr lang="fi-FI" dirty="0" err="1" smtClean="0"/>
              <a:t>Findatassa</a:t>
            </a:r>
            <a:r>
              <a:rPr lang="fi-FI" dirty="0" smtClean="0"/>
              <a:t> </a:t>
            </a:r>
            <a:r>
              <a:rPr lang="fi-FI" dirty="0"/>
              <a:t>ja kuulumiset </a:t>
            </a:r>
            <a:r>
              <a:rPr lang="fi-FI" dirty="0" err="1"/>
              <a:t>Covid</a:t>
            </a:r>
            <a:r>
              <a:rPr lang="fi-FI" dirty="0"/>
              <a:t> </a:t>
            </a:r>
            <a:r>
              <a:rPr lang="fi-FI" dirty="0" smtClean="0"/>
              <a:t>mobiilisovelluksesta</a:t>
            </a:r>
          </a:p>
          <a:p>
            <a:r>
              <a:rPr lang="fi-FI" dirty="0" smtClean="0"/>
              <a:t>“</a:t>
            </a:r>
            <a:r>
              <a:rPr lang="fi-FI" dirty="0" err="1" smtClean="0"/>
              <a:t>Understanding</a:t>
            </a:r>
            <a:r>
              <a:rPr lang="fi-FI" dirty="0" smtClean="0"/>
              <a:t> </a:t>
            </a:r>
            <a:r>
              <a:rPr lang="fi-FI" dirty="0" err="1"/>
              <a:t>MyData</a:t>
            </a:r>
            <a:r>
              <a:rPr lang="fi-FI" dirty="0"/>
              <a:t> </a:t>
            </a:r>
            <a:r>
              <a:rPr lang="fi-FI" dirty="0" err="1"/>
              <a:t>Operators</a:t>
            </a:r>
            <a:r>
              <a:rPr lang="fi-FI" dirty="0"/>
              <a:t>” white </a:t>
            </a:r>
            <a:r>
              <a:rPr lang="fi-FI" dirty="0" err="1"/>
              <a:t>paper</a:t>
            </a:r>
            <a:r>
              <a:rPr lang="fi-FI" dirty="0"/>
              <a:t> (2020) -esittely ja </a:t>
            </a:r>
            <a:r>
              <a:rPr lang="fi-FI" dirty="0" err="1"/>
              <a:t>MyData</a:t>
            </a:r>
            <a:r>
              <a:rPr lang="fi-FI" dirty="0"/>
              <a:t> koronatoimenpiteet</a:t>
            </a:r>
          </a:p>
          <a:p>
            <a:pPr marL="0" indent="0">
              <a:buNone/>
            </a:pPr>
            <a:endParaRPr lang="fi-FI" sz="1400" dirty="0"/>
          </a:p>
          <a:p>
            <a:pPr marL="170815" indent="-170815"/>
            <a:endParaRPr lang="fi-FI" dirty="0" smtClean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57193" y="284847"/>
            <a:ext cx="8429625" cy="782837"/>
          </a:xfrm>
        </p:spPr>
        <p:txBody>
          <a:bodyPr>
            <a:normAutofit/>
          </a:bodyPr>
          <a:lstStyle/>
          <a:p>
            <a:r>
              <a:rPr lang="fi-FI" dirty="0" smtClean="0"/>
              <a:t>Datatalouden toimeenpano- ja seurantatyö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35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57193" y="1067684"/>
            <a:ext cx="5958766" cy="3555116"/>
          </a:xfrm>
        </p:spPr>
        <p:txBody>
          <a:bodyPr vert="horz" lIns="0" tIns="0" rIns="0" bIns="0" rtlCol="0" anchor="t">
            <a:noAutofit/>
          </a:bodyPr>
          <a:lstStyle/>
          <a:p>
            <a:pPr marL="170815" indent="-170815"/>
            <a:r>
              <a:rPr lang="fi-FI" dirty="0" smtClean="0"/>
              <a:t>Ryhmän lisäksi LVM </a:t>
            </a:r>
            <a:r>
              <a:rPr lang="fi-FI" dirty="0"/>
              <a:t>järjestää noin 4 kertaa vuodessa </a:t>
            </a:r>
            <a:r>
              <a:rPr lang="fi-FI" u="sng" dirty="0"/>
              <a:t>Datatalousfoorumin</a:t>
            </a:r>
            <a:r>
              <a:rPr lang="fi-FI" dirty="0"/>
              <a:t> laajemmalle sidosryhmälle.</a:t>
            </a:r>
          </a:p>
          <a:p>
            <a:r>
              <a:rPr lang="fi-FI" dirty="0" smtClean="0"/>
              <a:t>Suomi </a:t>
            </a:r>
            <a:r>
              <a:rPr lang="fi-FI" dirty="0"/>
              <a:t>vaikuttaa komission tuleviin toimiin kuulemisten ja erilaisten vaikuttamistapaamisten myötä. Perustana Suomen EU-puheenjohtajakaudella </a:t>
            </a:r>
            <a:r>
              <a:rPr lang="fi-FI" dirty="0" smtClean="0"/>
              <a:t>laaditut </a:t>
            </a:r>
            <a:r>
              <a:rPr lang="fi-FI" dirty="0" smtClean="0">
                <a:hlinkClick r:id="rId3"/>
              </a:rPr>
              <a:t>datatalouden periaatteet</a:t>
            </a:r>
            <a:r>
              <a:rPr lang="fi-FI" dirty="0" smtClean="0"/>
              <a:t>.</a:t>
            </a:r>
            <a:endParaRPr lang="fi-FI" sz="1400" dirty="0"/>
          </a:p>
          <a:p>
            <a:endParaRPr lang="fi-FI" dirty="0"/>
          </a:p>
          <a:p>
            <a:pPr marL="0" indent="0">
              <a:buNone/>
            </a:pPr>
            <a:endParaRPr lang="fi-FI" sz="1400" dirty="0"/>
          </a:p>
          <a:p>
            <a:pPr marL="170815" indent="-170815"/>
            <a:endParaRPr lang="fi-FI" dirty="0" smtClean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57193" y="284847"/>
            <a:ext cx="8429625" cy="782837"/>
          </a:xfrm>
        </p:spPr>
        <p:txBody>
          <a:bodyPr>
            <a:normAutofit/>
          </a:bodyPr>
          <a:lstStyle/>
          <a:p>
            <a:r>
              <a:rPr lang="fi-FI" dirty="0" smtClean="0"/>
              <a:t>Datatalouden toimeenpano- ja seurantatyö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50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5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50843" y="139205"/>
            <a:ext cx="8429625" cy="782837"/>
          </a:xfrm>
        </p:spPr>
        <p:txBody>
          <a:bodyPr/>
          <a:lstStyle/>
          <a:p>
            <a:r>
              <a:rPr lang="fi-FI" dirty="0" smtClean="0"/>
              <a:t>Suomen näkökulma komission datastrategiaan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357193" y="675483"/>
            <a:ext cx="6193957" cy="3726655"/>
          </a:xfrm>
        </p:spPr>
        <p:txBody>
          <a:bodyPr/>
          <a:lstStyle/>
          <a:p>
            <a:endParaRPr lang="fi-FI" dirty="0" smtClean="0"/>
          </a:p>
          <a:p>
            <a:pPr lvl="0"/>
            <a:r>
              <a:rPr lang="fi-FI" b="1" dirty="0"/>
              <a:t>Datan saatavuus, laatu ja </a:t>
            </a:r>
            <a:r>
              <a:rPr lang="fi-FI" b="1" dirty="0" err="1"/>
              <a:t>yhteentoimivuutta</a:t>
            </a:r>
            <a:r>
              <a:rPr lang="fi-FI" b="1" dirty="0"/>
              <a:t> </a:t>
            </a:r>
            <a:r>
              <a:rPr lang="fi-FI" dirty="0"/>
              <a:t>pitää lisätä sektorirajat ylittävällä tavalla.</a:t>
            </a:r>
          </a:p>
          <a:p>
            <a:pPr marL="170815" indent="-170815"/>
            <a:r>
              <a:rPr lang="fi-FI" dirty="0"/>
              <a:t>Suomi on sitoutunut komission tavoitteisiin lisätä EU-tasolla erityisesti yhteiskunnan toimivuuden kannalta merkityksellisen datan jakamista ja hyödyntämistä sekä edistämään yritysten välistä </a:t>
            </a:r>
            <a:r>
              <a:rPr lang="fi-FI" dirty="0" smtClean="0"/>
              <a:t>datanjakamista, </a:t>
            </a:r>
            <a:r>
              <a:rPr lang="fi-FI" dirty="0"/>
              <a:t>huomioiden </a:t>
            </a:r>
            <a:r>
              <a:rPr lang="fi-FI" dirty="0" smtClean="0"/>
              <a:t>kansallisen </a:t>
            </a:r>
            <a:r>
              <a:rPr lang="fi-FI" dirty="0"/>
              <a:t>turvallisuuden edellyttämät </a:t>
            </a:r>
            <a:r>
              <a:rPr lang="fi-FI" dirty="0" smtClean="0"/>
              <a:t>rajoitukset. </a:t>
            </a:r>
            <a:endParaRPr lang="fi-FI" dirty="0"/>
          </a:p>
          <a:p>
            <a:pPr lvl="0"/>
            <a:r>
              <a:rPr lang="fi-FI" b="1" dirty="0"/>
              <a:t>S</a:t>
            </a:r>
            <a:r>
              <a:rPr lang="fi-FI" b="1" dirty="0" smtClean="0"/>
              <a:t>äädösympäristön </a:t>
            </a:r>
            <a:r>
              <a:rPr lang="fi-FI" b="1" dirty="0"/>
              <a:t>ja käytännön hallinnointimallin </a:t>
            </a:r>
            <a:r>
              <a:rPr lang="fi-FI" dirty="0"/>
              <a:t>tulee </a:t>
            </a:r>
            <a:r>
              <a:rPr lang="fi-FI" dirty="0" smtClean="0"/>
              <a:t>tukea </a:t>
            </a:r>
            <a:r>
              <a:rPr lang="fi-FI" dirty="0"/>
              <a:t>avoimen datan, yritysten hallussa olevan datan ja  henkilötietoa sisältävän datan hallinnoinnin </a:t>
            </a:r>
            <a:r>
              <a:rPr lang="fi-FI" dirty="0" smtClean="0"/>
              <a:t>tarpeita.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170815" indent="-170815"/>
            <a:endParaRPr lang="fi-FI" dirty="0"/>
          </a:p>
          <a:p>
            <a:pPr marL="0" lv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5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6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50843" y="139205"/>
            <a:ext cx="8429625" cy="782837"/>
          </a:xfrm>
        </p:spPr>
        <p:txBody>
          <a:bodyPr/>
          <a:lstStyle/>
          <a:p>
            <a:r>
              <a:rPr lang="fi-FI" dirty="0"/>
              <a:t>Suomen näkökulma komission datastrategiaan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357193" y="675483"/>
            <a:ext cx="5822381" cy="3726655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/>
              <a:t>Suomi tukee </a:t>
            </a:r>
            <a:r>
              <a:rPr lang="fi-FI" b="1" dirty="0" err="1"/>
              <a:t>MyData</a:t>
            </a:r>
            <a:r>
              <a:rPr lang="fi-FI" dirty="0"/>
              <a:t>-mallin vahvistamista. GDPR tarjoaa kansalaisille useita erilaisia oikeuksia, joiden avulla he voivat hallita omia henkilötietojaan. </a:t>
            </a:r>
            <a:endParaRPr lang="fi-FI" dirty="0" smtClean="0"/>
          </a:p>
          <a:p>
            <a:r>
              <a:rPr lang="fi-FI" dirty="0" smtClean="0"/>
              <a:t>Hyvään tiedonhallintaan tulee kiinnittää huomiota (ns. FAIR-periaatteet), samoin vastuulliseen tieteeseen ja innovaatiotoimintaan</a:t>
            </a:r>
          </a:p>
          <a:p>
            <a:r>
              <a:rPr lang="fi-FI" b="1" dirty="0" smtClean="0"/>
              <a:t>Kansainvälisen ulottuvuuden </a:t>
            </a:r>
            <a:r>
              <a:rPr lang="fi-FI" dirty="0" smtClean="0"/>
              <a:t>osalta Suomi kannattaa tavoitetta luoda digitaalista kauppaa koskevia kansainvälisiä sääntöjä (ml. kauppasopimukset). </a:t>
            </a:r>
          </a:p>
          <a:p>
            <a:pPr marL="170815" indent="-170815"/>
            <a:endParaRPr lang="fi-FI" dirty="0"/>
          </a:p>
          <a:p>
            <a:pPr marL="0" lv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80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41314" y="1425972"/>
            <a:ext cx="5672142" cy="1790700"/>
          </a:xfrm>
        </p:spPr>
        <p:txBody>
          <a:bodyPr>
            <a:normAutofit/>
          </a:bodyPr>
          <a:lstStyle/>
          <a:p>
            <a:r>
              <a:rPr lang="fi-FI" dirty="0" smtClean="0"/>
              <a:t>Datan hallintamallin perusteet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57214" y="2850362"/>
            <a:ext cx="5672142" cy="1241822"/>
          </a:xfrm>
        </p:spPr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37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50843" y="1094400"/>
            <a:ext cx="5040000" cy="37266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1600" dirty="0"/>
              <a:t>Eurooppalaisen datapolitiikan tavoitteiden saavuttaminen riippuu siitä, kuinka hyvin pystytään luomaan tarvittavat </a:t>
            </a:r>
            <a:r>
              <a:rPr lang="fi-FI" sz="1600" u="sng" dirty="0"/>
              <a:t>mallit, käytännöt ja infrastruktuurit</a:t>
            </a:r>
            <a:r>
              <a:rPr lang="fi-FI" sz="1600" dirty="0"/>
              <a:t>, jotka mahdollistavat datan saumattoman ja turvallisen vaihdon</a:t>
            </a:r>
            <a:r>
              <a:rPr lang="fi-FI" sz="1600" dirty="0" smtClean="0"/>
              <a:t>.</a:t>
            </a:r>
            <a:r>
              <a:rPr lang="en-US" sz="1600" dirty="0" smtClean="0"/>
              <a:t> 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fi-FI" sz="1600" dirty="0"/>
              <a:t>Keskeinen tekijä tämän tavoitteen saavuttamisessa on tehokasta ja toimivaa </a:t>
            </a:r>
            <a:r>
              <a:rPr lang="fi-FI" sz="1600" u="sng" dirty="0"/>
              <a:t>datanhallintamallia</a:t>
            </a:r>
            <a:r>
              <a:rPr lang="fi-FI" sz="1600" dirty="0"/>
              <a:t> koskevan vision luominen ja </a:t>
            </a:r>
            <a:r>
              <a:rPr lang="fi-FI" sz="1600" dirty="0" smtClean="0"/>
              <a:t>työskentely </a:t>
            </a:r>
            <a:r>
              <a:rPr lang="fi-FI" sz="1600" dirty="0"/>
              <a:t>vision toteuttamiseksi</a:t>
            </a:r>
            <a:r>
              <a:rPr lang="fi-FI" sz="1600" dirty="0" smtClean="0"/>
              <a:t>.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 err="1"/>
              <a:t>Datan</a:t>
            </a:r>
            <a:r>
              <a:rPr lang="en-US" sz="1600" dirty="0"/>
              <a:t> </a:t>
            </a:r>
            <a:r>
              <a:rPr lang="en-US" sz="1600" dirty="0" err="1"/>
              <a:t>hallintamallin</a:t>
            </a:r>
            <a:r>
              <a:rPr lang="en-US" sz="1600" dirty="0"/>
              <a:t> </a:t>
            </a:r>
            <a:r>
              <a:rPr lang="en-US" sz="1600" dirty="0" err="1"/>
              <a:t>tulisi</a:t>
            </a:r>
            <a:r>
              <a:rPr lang="en-US" sz="1600" dirty="0"/>
              <a:t> </a:t>
            </a:r>
            <a:r>
              <a:rPr lang="fi-FI" sz="1600" dirty="0"/>
              <a:t>vaalia </a:t>
            </a:r>
            <a:r>
              <a:rPr lang="fi-FI" sz="1600" u="sng" dirty="0"/>
              <a:t>ihmiskeskeisyyden</a:t>
            </a:r>
            <a:r>
              <a:rPr lang="fi-FI" sz="1600" dirty="0"/>
              <a:t> periaatetta ja näin ollen ottaa aina ensisijaisesti huomioon loppukäyttäjän näkökulma. </a:t>
            </a:r>
            <a:endParaRPr lang="en-US" sz="1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8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57193" y="309600"/>
            <a:ext cx="8429625" cy="782837"/>
          </a:xfrm>
        </p:spPr>
        <p:txBody>
          <a:bodyPr/>
          <a:lstStyle/>
          <a:p>
            <a:r>
              <a:rPr lang="en-US" dirty="0" err="1" smtClean="0"/>
              <a:t>Datan</a:t>
            </a:r>
            <a:r>
              <a:rPr lang="en-US" dirty="0" smtClean="0"/>
              <a:t> </a:t>
            </a:r>
            <a:r>
              <a:rPr lang="en-US" dirty="0" err="1" smtClean="0"/>
              <a:t>hallintamalli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84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50842" y="1094400"/>
            <a:ext cx="5303999" cy="37266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1600" dirty="0"/>
              <a:t>EU:n tason hallintamallin pitäisi tukea hajautettua datankäyttöympäristöä sekä vahvistaa tarvittavia </a:t>
            </a:r>
            <a:r>
              <a:rPr lang="fi-FI" sz="1600" dirty="0" err="1"/>
              <a:t>federoituja</a:t>
            </a:r>
            <a:r>
              <a:rPr lang="fi-FI" sz="1600" dirty="0"/>
              <a:t> koordinointitehtäviä ja </a:t>
            </a:r>
            <a:r>
              <a:rPr lang="fi-FI" sz="1600" dirty="0" smtClean="0"/>
              <a:t>rooleja.</a:t>
            </a:r>
          </a:p>
          <a:p>
            <a:pPr>
              <a:lnSpc>
                <a:spcPct val="100000"/>
              </a:lnSpc>
            </a:pPr>
            <a:r>
              <a:rPr lang="fi-FI" sz="1600" dirty="0"/>
              <a:t>Keskeisenä vaatimuksena on varmistaa, että datan keruun, säilytyksen ja jakamisen pitäisi </a:t>
            </a:r>
            <a:r>
              <a:rPr lang="fi-FI" sz="1600" u="sng" dirty="0"/>
              <a:t>olla täysin hajautettua</a:t>
            </a:r>
            <a:r>
              <a:rPr lang="fi-FI" sz="1600" dirty="0"/>
              <a:t>, vaikka onkin joitakin tehtäviä, joiden pitäisi tai jotka voisivat olla koordinoidusti joidenkin erillisten tahojen vastuulla</a:t>
            </a:r>
            <a:r>
              <a:rPr lang="fi-FI" sz="16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fi-FI" sz="1600" dirty="0" smtClean="0"/>
              <a:t> </a:t>
            </a:r>
            <a:r>
              <a:rPr lang="fi-FI" sz="1600" dirty="0"/>
              <a:t>Euroopan komission pitäisi harkita </a:t>
            </a:r>
            <a:r>
              <a:rPr lang="fi-FI" sz="1600" u="sng" dirty="0"/>
              <a:t>EU:n tasoisen institutionaalisen rakenteen käynnistämistä</a:t>
            </a:r>
            <a:r>
              <a:rPr lang="fi-FI" sz="1600" dirty="0"/>
              <a:t> </a:t>
            </a:r>
            <a:r>
              <a:rPr lang="fi-FI" sz="1600" dirty="0" err="1"/>
              <a:t>yhteentoimivuutta</a:t>
            </a:r>
            <a:r>
              <a:rPr lang="fi-FI" sz="1600" dirty="0"/>
              <a:t> koskevien määritelmien koordinoimiseksi, tiettyjen datanhallintamalliin sisältyvien roolien yksilöimiseksi sekä datatalouden kehityksen vahvistamiseksi.</a:t>
            </a:r>
            <a:endParaRPr lang="en-US" sz="1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9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57193" y="309600"/>
            <a:ext cx="8429625" cy="782837"/>
          </a:xfrm>
        </p:spPr>
        <p:txBody>
          <a:bodyPr/>
          <a:lstStyle/>
          <a:p>
            <a:r>
              <a:rPr lang="fi-FI" dirty="0" smtClean="0"/>
              <a:t>Datan hallintamalli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6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VM suomi laaja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VM 2019 FI.potx" id="{370B76D6-DAC7-4B3C-8D48-ACF87C9818A3}" vid="{4DE11D7B-0CC4-423D-A300-36894B1D0B4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C58D81F9BCEBF4A935719E1DC3F29CB" ma:contentTypeVersion="0" ma:contentTypeDescription="Luo uusi asiakirja." ma:contentTypeScope="" ma:versionID="58c32c8ce082e07e57720ef53f768ad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deeb08adc04d3e1bb22fb2e744014a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A22EA2-89CE-4230-97EF-83459BB00F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C7AE1C-E0BD-4DC6-85C2-3A32E8912D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5B47EE8-9EB8-4FCF-85E9-253BBB1F6EF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LVM 2019 FI</Template>
  <TotalTime>2715</TotalTime>
  <Words>619</Words>
  <Application>Microsoft Office PowerPoint</Application>
  <PresentationFormat>Näytössä katseltava esitys (16:9)</PresentationFormat>
  <Paragraphs>83</Paragraphs>
  <Slides>13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6" baseType="lpstr">
      <vt:lpstr>Arial</vt:lpstr>
      <vt:lpstr>Calibri</vt:lpstr>
      <vt:lpstr>LVM suomi laaja</vt:lpstr>
      <vt:lpstr>Datatalouden toimeenpano- ja seurantatyöryhmän ajankohtaiskatsaus</vt:lpstr>
      <vt:lpstr>Datatalouden toimeenpano- ja seurantatyö</vt:lpstr>
      <vt:lpstr>Datatalouden toimeenpano- ja seurantatyö</vt:lpstr>
      <vt:lpstr>Datatalouden toimeenpano- ja seurantatyö</vt:lpstr>
      <vt:lpstr>Suomen näkökulma komission datastrategiaan</vt:lpstr>
      <vt:lpstr>Suomen näkökulma komission datastrategiaan</vt:lpstr>
      <vt:lpstr>Datan hallintamallin perusteet</vt:lpstr>
      <vt:lpstr>Datan hallintamalli</vt:lpstr>
      <vt:lpstr>Datan hallintamalli</vt:lpstr>
      <vt:lpstr>Avainasemassa olevat roolit dataekosysteemissä</vt:lpstr>
      <vt:lpstr>Avainasemassa olevat roolit dataekosysteemissä</vt:lpstr>
      <vt:lpstr>Tulevia aloitteita</vt:lpstr>
      <vt:lpstr>Kiitos</vt:lpstr>
    </vt:vector>
  </TitlesOfParts>
  <Company>Suomen valtion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Datatalouden periaatteiden jalkautus ja EU-vaikuttaminen jatkossa</dc:title>
  <dc:creator>Engdahl Lotta (LVM)</dc:creator>
  <cp:lastModifiedBy>Engdahl Lotta (LVM)</cp:lastModifiedBy>
  <cp:revision>166</cp:revision>
  <cp:lastPrinted>2020-10-05T16:38:27Z</cp:lastPrinted>
  <dcterms:created xsi:type="dcterms:W3CDTF">2020-01-31T17:01:51Z</dcterms:created>
  <dcterms:modified xsi:type="dcterms:W3CDTF">2020-10-06T05:45:51Z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0x0101001C58D81F9BCEBF4A935719E1DC3F29CB</vt:lpwstr>
  </property>
</Properties>
</file>