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3" r:id="rId2"/>
    <p:sldMasterId id="2147483780" r:id="rId3"/>
  </p:sldMasterIdLst>
  <p:notesMasterIdLst>
    <p:notesMasterId r:id="rId16"/>
  </p:notesMasterIdLst>
  <p:sldIdLst>
    <p:sldId id="257" r:id="rId4"/>
    <p:sldId id="373" r:id="rId5"/>
    <p:sldId id="328" r:id="rId6"/>
    <p:sldId id="364" r:id="rId7"/>
    <p:sldId id="370" r:id="rId8"/>
    <p:sldId id="368" r:id="rId9"/>
    <p:sldId id="372" r:id="rId10"/>
    <p:sldId id="329" r:id="rId11"/>
    <p:sldId id="366" r:id="rId12"/>
    <p:sldId id="371" r:id="rId13"/>
    <p:sldId id="367" r:id="rId14"/>
    <p:sldId id="269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165C7D"/>
    <a:srgbClr val="317583"/>
    <a:srgbClr val="416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7326" autoAdjust="0"/>
  </p:normalViewPr>
  <p:slideViewPr>
    <p:cSldViewPr snapToGrid="0">
      <p:cViewPr varScale="1">
        <p:scale>
          <a:sx n="89" d="100"/>
          <a:sy n="89" d="100"/>
        </p:scale>
        <p:origin x="14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BC610-D71C-468A-B6FD-B275AC421B2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BF9FD8C-5A44-488A-8CF9-C50E7B3E4C09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HE-luonnos</a:t>
          </a:r>
          <a:endParaRPr lang="fi-FI" dirty="0"/>
        </a:p>
      </dgm:t>
    </dgm:pt>
    <dgm:pt modelId="{C0439EBC-871E-4F4B-913B-B64CA6B85AFC}" type="parTrans" cxnId="{CF069867-51D3-4A11-BB64-7E5EA2790591}">
      <dgm:prSet/>
      <dgm:spPr/>
      <dgm:t>
        <a:bodyPr/>
        <a:lstStyle/>
        <a:p>
          <a:endParaRPr lang="fi-FI"/>
        </a:p>
      </dgm:t>
    </dgm:pt>
    <dgm:pt modelId="{CA8E6949-DE76-469E-8F2A-4214C955C2F1}" type="sibTrans" cxnId="{CF069867-51D3-4A11-BB64-7E5EA2790591}">
      <dgm:prSet/>
      <dgm:spPr/>
      <dgm:t>
        <a:bodyPr/>
        <a:lstStyle/>
        <a:p>
          <a:endParaRPr lang="fi-FI"/>
        </a:p>
      </dgm:t>
    </dgm:pt>
    <dgm:pt modelId="{7473D170-D133-46C5-8D93-89CB46C95C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Lausunnot</a:t>
          </a:r>
          <a:endParaRPr lang="fi-FI" dirty="0"/>
        </a:p>
      </dgm:t>
    </dgm:pt>
    <dgm:pt modelId="{066FCADF-A796-4BC1-B496-FC742A21B0AC}" type="parTrans" cxnId="{67CDD136-F17D-4181-8E7D-685B338E6D5A}">
      <dgm:prSet/>
      <dgm:spPr/>
      <dgm:t>
        <a:bodyPr/>
        <a:lstStyle/>
        <a:p>
          <a:endParaRPr lang="fi-FI"/>
        </a:p>
      </dgm:t>
    </dgm:pt>
    <dgm:pt modelId="{DEEDDEF5-E215-48DF-994B-6296CED5F9B9}" type="sibTrans" cxnId="{67CDD136-F17D-4181-8E7D-685B338E6D5A}">
      <dgm:prSet/>
      <dgm:spPr/>
      <dgm:t>
        <a:bodyPr/>
        <a:lstStyle/>
        <a:p>
          <a:endParaRPr lang="fi-FI"/>
        </a:p>
      </dgm:t>
    </dgm:pt>
    <dgm:pt modelId="{A20FFD42-49C9-4A64-BE72-F3625AF726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Palautteen arviointi</a:t>
          </a:r>
          <a:endParaRPr lang="fi-FI" dirty="0"/>
        </a:p>
      </dgm:t>
    </dgm:pt>
    <dgm:pt modelId="{8763C1FD-D6F3-4CA1-ABF9-FE5D51950B82}" type="parTrans" cxnId="{AFF6ABE7-D048-4850-A44D-955331E86567}">
      <dgm:prSet/>
      <dgm:spPr/>
      <dgm:t>
        <a:bodyPr/>
        <a:lstStyle/>
        <a:p>
          <a:endParaRPr lang="fi-FI"/>
        </a:p>
      </dgm:t>
    </dgm:pt>
    <dgm:pt modelId="{9B168B30-14F2-4DE4-9E34-862FE07030D2}" type="sibTrans" cxnId="{AFF6ABE7-D048-4850-A44D-955331E86567}">
      <dgm:prSet/>
      <dgm:spPr/>
      <dgm:t>
        <a:bodyPr/>
        <a:lstStyle/>
        <a:p>
          <a:endParaRPr lang="fi-FI"/>
        </a:p>
      </dgm:t>
    </dgm:pt>
    <dgm:pt modelId="{1A5C3D67-4A6D-4CF8-973E-FC100FE8157D}" type="pres">
      <dgm:prSet presAssocID="{D9ABC610-D71C-468A-B6FD-B275AC421B21}" presName="Name0" presStyleCnt="0">
        <dgm:presLayoutVars>
          <dgm:dir/>
          <dgm:resizeHandles val="exact"/>
        </dgm:presLayoutVars>
      </dgm:prSet>
      <dgm:spPr/>
    </dgm:pt>
    <dgm:pt modelId="{40075866-3F3A-4864-AEBF-039808EF226F}" type="pres">
      <dgm:prSet presAssocID="{EBF9FD8C-5A44-488A-8CF9-C50E7B3E4C0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BB8B8D-EFE6-4A88-B6DC-79E5C6700873}" type="pres">
      <dgm:prSet presAssocID="{CA8E6949-DE76-469E-8F2A-4214C955C2F1}" presName="parSpace" presStyleCnt="0"/>
      <dgm:spPr/>
    </dgm:pt>
    <dgm:pt modelId="{ABF18ADB-FB37-4E67-BC88-4E8CD222108D}" type="pres">
      <dgm:prSet presAssocID="{7473D170-D133-46C5-8D93-89CB46C95C04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5D0A26-DEA4-4E36-8B15-F72907EADA0F}" type="pres">
      <dgm:prSet presAssocID="{DEEDDEF5-E215-48DF-994B-6296CED5F9B9}" presName="parSpace" presStyleCnt="0"/>
      <dgm:spPr/>
    </dgm:pt>
    <dgm:pt modelId="{E253A34B-3D27-41BA-B6B4-63DFCA03D0C5}" type="pres">
      <dgm:prSet presAssocID="{A20FFD42-49C9-4A64-BE72-F3625AF72604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1751102-BCD4-471E-A56E-346CA431B4BE}" type="presOf" srcId="{EBF9FD8C-5A44-488A-8CF9-C50E7B3E4C09}" destId="{40075866-3F3A-4864-AEBF-039808EF226F}" srcOrd="0" destOrd="0" presId="urn:microsoft.com/office/officeart/2005/8/layout/hChevron3"/>
    <dgm:cxn modelId="{AFF6ABE7-D048-4850-A44D-955331E86567}" srcId="{D9ABC610-D71C-468A-B6FD-B275AC421B21}" destId="{A20FFD42-49C9-4A64-BE72-F3625AF72604}" srcOrd="2" destOrd="0" parTransId="{8763C1FD-D6F3-4CA1-ABF9-FE5D51950B82}" sibTransId="{9B168B30-14F2-4DE4-9E34-862FE07030D2}"/>
    <dgm:cxn modelId="{CF069867-51D3-4A11-BB64-7E5EA2790591}" srcId="{D9ABC610-D71C-468A-B6FD-B275AC421B21}" destId="{EBF9FD8C-5A44-488A-8CF9-C50E7B3E4C09}" srcOrd="0" destOrd="0" parTransId="{C0439EBC-871E-4F4B-913B-B64CA6B85AFC}" sibTransId="{CA8E6949-DE76-469E-8F2A-4214C955C2F1}"/>
    <dgm:cxn modelId="{CE339914-E486-44F4-A6D1-2007AAFB1B31}" type="presOf" srcId="{A20FFD42-49C9-4A64-BE72-F3625AF72604}" destId="{E253A34B-3D27-41BA-B6B4-63DFCA03D0C5}" srcOrd="0" destOrd="0" presId="urn:microsoft.com/office/officeart/2005/8/layout/hChevron3"/>
    <dgm:cxn modelId="{67CDD136-F17D-4181-8E7D-685B338E6D5A}" srcId="{D9ABC610-D71C-468A-B6FD-B275AC421B21}" destId="{7473D170-D133-46C5-8D93-89CB46C95C04}" srcOrd="1" destOrd="0" parTransId="{066FCADF-A796-4BC1-B496-FC742A21B0AC}" sibTransId="{DEEDDEF5-E215-48DF-994B-6296CED5F9B9}"/>
    <dgm:cxn modelId="{8476C5A9-C052-43CD-9DBB-07246A7FDEEB}" type="presOf" srcId="{7473D170-D133-46C5-8D93-89CB46C95C04}" destId="{ABF18ADB-FB37-4E67-BC88-4E8CD222108D}" srcOrd="0" destOrd="0" presId="urn:microsoft.com/office/officeart/2005/8/layout/hChevron3"/>
    <dgm:cxn modelId="{1CD2BCC5-8A6B-48B4-98E3-42D0430FFE7E}" type="presOf" srcId="{D9ABC610-D71C-468A-B6FD-B275AC421B21}" destId="{1A5C3D67-4A6D-4CF8-973E-FC100FE8157D}" srcOrd="0" destOrd="0" presId="urn:microsoft.com/office/officeart/2005/8/layout/hChevron3"/>
    <dgm:cxn modelId="{7D6C2DD3-D79A-4C74-ACD5-DA57AB247FCA}" type="presParOf" srcId="{1A5C3D67-4A6D-4CF8-973E-FC100FE8157D}" destId="{40075866-3F3A-4864-AEBF-039808EF226F}" srcOrd="0" destOrd="0" presId="urn:microsoft.com/office/officeart/2005/8/layout/hChevron3"/>
    <dgm:cxn modelId="{F20EF5C7-0066-4C40-BDED-E2A0CD481D5D}" type="presParOf" srcId="{1A5C3D67-4A6D-4CF8-973E-FC100FE8157D}" destId="{75BB8B8D-EFE6-4A88-B6DC-79E5C6700873}" srcOrd="1" destOrd="0" presId="urn:microsoft.com/office/officeart/2005/8/layout/hChevron3"/>
    <dgm:cxn modelId="{559DCC19-6063-4E53-A75D-269524EAC618}" type="presParOf" srcId="{1A5C3D67-4A6D-4CF8-973E-FC100FE8157D}" destId="{ABF18ADB-FB37-4E67-BC88-4E8CD222108D}" srcOrd="2" destOrd="0" presId="urn:microsoft.com/office/officeart/2005/8/layout/hChevron3"/>
    <dgm:cxn modelId="{D19A3C70-9180-4F51-8B13-C3D22DA29B8A}" type="presParOf" srcId="{1A5C3D67-4A6D-4CF8-973E-FC100FE8157D}" destId="{A35D0A26-DEA4-4E36-8B15-F72907EADA0F}" srcOrd="3" destOrd="0" presId="urn:microsoft.com/office/officeart/2005/8/layout/hChevron3"/>
    <dgm:cxn modelId="{2A91E378-D051-4FE8-BE52-4E78EA668114}" type="presParOf" srcId="{1A5C3D67-4A6D-4CF8-973E-FC100FE8157D}" destId="{E253A34B-3D27-41BA-B6B4-63DFCA03D0C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BC610-D71C-468A-B6FD-B275AC421B2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BF9FD8C-5A44-488A-8CF9-C50E7B3E4C09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Jatkovalmistelu</a:t>
          </a:r>
          <a:endParaRPr lang="fi-FI" dirty="0"/>
        </a:p>
      </dgm:t>
    </dgm:pt>
    <dgm:pt modelId="{C0439EBC-871E-4F4B-913B-B64CA6B85AFC}" type="parTrans" cxnId="{CF069867-51D3-4A11-BB64-7E5EA2790591}">
      <dgm:prSet/>
      <dgm:spPr/>
      <dgm:t>
        <a:bodyPr/>
        <a:lstStyle/>
        <a:p>
          <a:endParaRPr lang="fi-FI"/>
        </a:p>
      </dgm:t>
    </dgm:pt>
    <dgm:pt modelId="{CA8E6949-DE76-469E-8F2A-4214C955C2F1}" type="sibTrans" cxnId="{CF069867-51D3-4A11-BB64-7E5EA2790591}">
      <dgm:prSet/>
      <dgm:spPr/>
      <dgm:t>
        <a:bodyPr/>
        <a:lstStyle/>
        <a:p>
          <a:endParaRPr lang="fi-FI"/>
        </a:p>
      </dgm:t>
    </dgm:pt>
    <dgm:pt modelId="{7473D170-D133-46C5-8D93-89CB46C95C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Laintarkastus</a:t>
          </a:r>
          <a:endParaRPr lang="fi-FI" dirty="0"/>
        </a:p>
      </dgm:t>
    </dgm:pt>
    <dgm:pt modelId="{066FCADF-A796-4BC1-B496-FC742A21B0AC}" type="parTrans" cxnId="{67CDD136-F17D-4181-8E7D-685B338E6D5A}">
      <dgm:prSet/>
      <dgm:spPr/>
      <dgm:t>
        <a:bodyPr/>
        <a:lstStyle/>
        <a:p>
          <a:endParaRPr lang="fi-FI"/>
        </a:p>
      </dgm:t>
    </dgm:pt>
    <dgm:pt modelId="{DEEDDEF5-E215-48DF-994B-6296CED5F9B9}" type="sibTrans" cxnId="{67CDD136-F17D-4181-8E7D-685B338E6D5A}">
      <dgm:prSet/>
      <dgm:spPr/>
      <dgm:t>
        <a:bodyPr/>
        <a:lstStyle/>
        <a:p>
          <a:endParaRPr lang="fi-FI"/>
        </a:p>
      </dgm:t>
    </dgm:pt>
    <dgm:pt modelId="{A20FFD42-49C9-4A64-BE72-F3625AF726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Arviointineuvosto</a:t>
          </a:r>
          <a:endParaRPr lang="fi-FI" dirty="0"/>
        </a:p>
      </dgm:t>
    </dgm:pt>
    <dgm:pt modelId="{8763C1FD-D6F3-4CA1-ABF9-FE5D51950B82}" type="parTrans" cxnId="{AFF6ABE7-D048-4850-A44D-955331E86567}">
      <dgm:prSet/>
      <dgm:spPr/>
      <dgm:t>
        <a:bodyPr/>
        <a:lstStyle/>
        <a:p>
          <a:endParaRPr lang="fi-FI"/>
        </a:p>
      </dgm:t>
    </dgm:pt>
    <dgm:pt modelId="{9B168B30-14F2-4DE4-9E34-862FE07030D2}" type="sibTrans" cxnId="{AFF6ABE7-D048-4850-A44D-955331E86567}">
      <dgm:prSet/>
      <dgm:spPr/>
      <dgm:t>
        <a:bodyPr/>
        <a:lstStyle/>
        <a:p>
          <a:endParaRPr lang="fi-FI"/>
        </a:p>
      </dgm:t>
    </dgm:pt>
    <dgm:pt modelId="{1A5C3D67-4A6D-4CF8-973E-FC100FE8157D}" type="pres">
      <dgm:prSet presAssocID="{D9ABC610-D71C-468A-B6FD-B275AC421B21}" presName="Name0" presStyleCnt="0">
        <dgm:presLayoutVars>
          <dgm:dir/>
          <dgm:resizeHandles val="exact"/>
        </dgm:presLayoutVars>
      </dgm:prSet>
      <dgm:spPr/>
    </dgm:pt>
    <dgm:pt modelId="{40075866-3F3A-4864-AEBF-039808EF226F}" type="pres">
      <dgm:prSet presAssocID="{EBF9FD8C-5A44-488A-8CF9-C50E7B3E4C0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BB8B8D-EFE6-4A88-B6DC-79E5C6700873}" type="pres">
      <dgm:prSet presAssocID="{CA8E6949-DE76-469E-8F2A-4214C955C2F1}" presName="parSpace" presStyleCnt="0"/>
      <dgm:spPr/>
    </dgm:pt>
    <dgm:pt modelId="{ABF18ADB-FB37-4E67-BC88-4E8CD222108D}" type="pres">
      <dgm:prSet presAssocID="{7473D170-D133-46C5-8D93-89CB46C95C04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5D0A26-DEA4-4E36-8B15-F72907EADA0F}" type="pres">
      <dgm:prSet presAssocID="{DEEDDEF5-E215-48DF-994B-6296CED5F9B9}" presName="parSpace" presStyleCnt="0"/>
      <dgm:spPr/>
    </dgm:pt>
    <dgm:pt modelId="{E253A34B-3D27-41BA-B6B4-63DFCA03D0C5}" type="pres">
      <dgm:prSet presAssocID="{A20FFD42-49C9-4A64-BE72-F3625AF72604}" presName="parTxOnly" presStyleLbl="node1" presStyleIdx="2" presStyleCnt="3" custLinFactNeighborX="572" custLinFactNeighborY="119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1751102-BCD4-471E-A56E-346CA431B4BE}" type="presOf" srcId="{EBF9FD8C-5A44-488A-8CF9-C50E7B3E4C09}" destId="{40075866-3F3A-4864-AEBF-039808EF226F}" srcOrd="0" destOrd="0" presId="urn:microsoft.com/office/officeart/2005/8/layout/hChevron3"/>
    <dgm:cxn modelId="{AFF6ABE7-D048-4850-A44D-955331E86567}" srcId="{D9ABC610-D71C-468A-B6FD-B275AC421B21}" destId="{A20FFD42-49C9-4A64-BE72-F3625AF72604}" srcOrd="2" destOrd="0" parTransId="{8763C1FD-D6F3-4CA1-ABF9-FE5D51950B82}" sibTransId="{9B168B30-14F2-4DE4-9E34-862FE07030D2}"/>
    <dgm:cxn modelId="{CF069867-51D3-4A11-BB64-7E5EA2790591}" srcId="{D9ABC610-D71C-468A-B6FD-B275AC421B21}" destId="{EBF9FD8C-5A44-488A-8CF9-C50E7B3E4C09}" srcOrd="0" destOrd="0" parTransId="{C0439EBC-871E-4F4B-913B-B64CA6B85AFC}" sibTransId="{CA8E6949-DE76-469E-8F2A-4214C955C2F1}"/>
    <dgm:cxn modelId="{CE339914-E486-44F4-A6D1-2007AAFB1B31}" type="presOf" srcId="{A20FFD42-49C9-4A64-BE72-F3625AF72604}" destId="{E253A34B-3D27-41BA-B6B4-63DFCA03D0C5}" srcOrd="0" destOrd="0" presId="urn:microsoft.com/office/officeart/2005/8/layout/hChevron3"/>
    <dgm:cxn modelId="{67CDD136-F17D-4181-8E7D-685B338E6D5A}" srcId="{D9ABC610-D71C-468A-B6FD-B275AC421B21}" destId="{7473D170-D133-46C5-8D93-89CB46C95C04}" srcOrd="1" destOrd="0" parTransId="{066FCADF-A796-4BC1-B496-FC742A21B0AC}" sibTransId="{DEEDDEF5-E215-48DF-994B-6296CED5F9B9}"/>
    <dgm:cxn modelId="{8476C5A9-C052-43CD-9DBB-07246A7FDEEB}" type="presOf" srcId="{7473D170-D133-46C5-8D93-89CB46C95C04}" destId="{ABF18ADB-FB37-4E67-BC88-4E8CD222108D}" srcOrd="0" destOrd="0" presId="urn:microsoft.com/office/officeart/2005/8/layout/hChevron3"/>
    <dgm:cxn modelId="{1CD2BCC5-8A6B-48B4-98E3-42D0430FFE7E}" type="presOf" srcId="{D9ABC610-D71C-468A-B6FD-B275AC421B21}" destId="{1A5C3D67-4A6D-4CF8-973E-FC100FE8157D}" srcOrd="0" destOrd="0" presId="urn:microsoft.com/office/officeart/2005/8/layout/hChevron3"/>
    <dgm:cxn modelId="{7D6C2DD3-D79A-4C74-ACD5-DA57AB247FCA}" type="presParOf" srcId="{1A5C3D67-4A6D-4CF8-973E-FC100FE8157D}" destId="{40075866-3F3A-4864-AEBF-039808EF226F}" srcOrd="0" destOrd="0" presId="urn:microsoft.com/office/officeart/2005/8/layout/hChevron3"/>
    <dgm:cxn modelId="{F20EF5C7-0066-4C40-BDED-E2A0CD481D5D}" type="presParOf" srcId="{1A5C3D67-4A6D-4CF8-973E-FC100FE8157D}" destId="{75BB8B8D-EFE6-4A88-B6DC-79E5C6700873}" srcOrd="1" destOrd="0" presId="urn:microsoft.com/office/officeart/2005/8/layout/hChevron3"/>
    <dgm:cxn modelId="{559DCC19-6063-4E53-A75D-269524EAC618}" type="presParOf" srcId="{1A5C3D67-4A6D-4CF8-973E-FC100FE8157D}" destId="{ABF18ADB-FB37-4E67-BC88-4E8CD222108D}" srcOrd="2" destOrd="0" presId="urn:microsoft.com/office/officeart/2005/8/layout/hChevron3"/>
    <dgm:cxn modelId="{D19A3C70-9180-4F51-8B13-C3D22DA29B8A}" type="presParOf" srcId="{1A5C3D67-4A6D-4CF8-973E-FC100FE8157D}" destId="{A35D0A26-DEA4-4E36-8B15-F72907EADA0F}" srcOrd="3" destOrd="0" presId="urn:microsoft.com/office/officeart/2005/8/layout/hChevron3"/>
    <dgm:cxn modelId="{2A91E378-D051-4FE8-BE52-4E78EA668114}" type="presParOf" srcId="{1A5C3D67-4A6D-4CF8-973E-FC100FE8157D}" destId="{E253A34B-3D27-41BA-B6B4-63DFCA03D0C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ABC610-D71C-468A-B6FD-B275AC421B2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7473D170-D133-46C5-8D93-89CB46C95C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Jakolupa OKM</a:t>
          </a:r>
        </a:p>
        <a:p>
          <a:r>
            <a:rPr lang="fi-FI" dirty="0" smtClean="0"/>
            <a:t>LVM  ja TEM</a:t>
          </a:r>
          <a:endParaRPr lang="fi-FI" dirty="0"/>
        </a:p>
      </dgm:t>
    </dgm:pt>
    <dgm:pt modelId="{066FCADF-A796-4BC1-B496-FC742A21B0AC}" type="parTrans" cxnId="{67CDD136-F17D-4181-8E7D-685B338E6D5A}">
      <dgm:prSet/>
      <dgm:spPr/>
      <dgm:t>
        <a:bodyPr/>
        <a:lstStyle/>
        <a:p>
          <a:endParaRPr lang="fi-FI"/>
        </a:p>
      </dgm:t>
    </dgm:pt>
    <dgm:pt modelId="{DEEDDEF5-E215-48DF-994B-6296CED5F9B9}" type="sibTrans" cxnId="{67CDD136-F17D-4181-8E7D-685B338E6D5A}">
      <dgm:prSet/>
      <dgm:spPr/>
      <dgm:t>
        <a:bodyPr/>
        <a:lstStyle/>
        <a:p>
          <a:endParaRPr lang="fi-FI"/>
        </a:p>
      </dgm:t>
    </dgm:pt>
    <dgm:pt modelId="{A20FFD42-49C9-4A64-BE72-F3625AF726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VN vk. 15</a:t>
          </a:r>
          <a:endParaRPr lang="fi-FI" dirty="0"/>
        </a:p>
      </dgm:t>
    </dgm:pt>
    <dgm:pt modelId="{8763C1FD-D6F3-4CA1-ABF9-FE5D51950B82}" type="parTrans" cxnId="{AFF6ABE7-D048-4850-A44D-955331E86567}">
      <dgm:prSet/>
      <dgm:spPr/>
      <dgm:t>
        <a:bodyPr/>
        <a:lstStyle/>
        <a:p>
          <a:endParaRPr lang="fi-FI"/>
        </a:p>
      </dgm:t>
    </dgm:pt>
    <dgm:pt modelId="{9B168B30-14F2-4DE4-9E34-862FE07030D2}" type="sibTrans" cxnId="{AFF6ABE7-D048-4850-A44D-955331E86567}">
      <dgm:prSet/>
      <dgm:spPr/>
      <dgm:t>
        <a:bodyPr/>
        <a:lstStyle/>
        <a:p>
          <a:endParaRPr lang="fi-FI"/>
        </a:p>
      </dgm:t>
    </dgm:pt>
    <dgm:pt modelId="{EBF9FD8C-5A44-488A-8CF9-C50E7B3E4C09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Viimeistely</a:t>
          </a:r>
          <a:endParaRPr lang="fi-FI" dirty="0"/>
        </a:p>
      </dgm:t>
    </dgm:pt>
    <dgm:pt modelId="{CA8E6949-DE76-469E-8F2A-4214C955C2F1}" type="sibTrans" cxnId="{CF069867-51D3-4A11-BB64-7E5EA2790591}">
      <dgm:prSet/>
      <dgm:spPr/>
      <dgm:t>
        <a:bodyPr/>
        <a:lstStyle/>
        <a:p>
          <a:endParaRPr lang="fi-FI"/>
        </a:p>
      </dgm:t>
    </dgm:pt>
    <dgm:pt modelId="{C0439EBC-871E-4F4B-913B-B64CA6B85AFC}" type="parTrans" cxnId="{CF069867-51D3-4A11-BB64-7E5EA2790591}">
      <dgm:prSet/>
      <dgm:spPr/>
      <dgm:t>
        <a:bodyPr/>
        <a:lstStyle/>
        <a:p>
          <a:endParaRPr lang="fi-FI"/>
        </a:p>
      </dgm:t>
    </dgm:pt>
    <dgm:pt modelId="{1A5C3D67-4A6D-4CF8-973E-FC100FE8157D}" type="pres">
      <dgm:prSet presAssocID="{D9ABC610-D71C-468A-B6FD-B275AC421B21}" presName="Name0" presStyleCnt="0">
        <dgm:presLayoutVars>
          <dgm:dir/>
          <dgm:resizeHandles val="exact"/>
        </dgm:presLayoutVars>
      </dgm:prSet>
      <dgm:spPr/>
    </dgm:pt>
    <dgm:pt modelId="{40075866-3F3A-4864-AEBF-039808EF226F}" type="pres">
      <dgm:prSet presAssocID="{EBF9FD8C-5A44-488A-8CF9-C50E7B3E4C09}" presName="parTxOnly" presStyleLbl="node1" presStyleIdx="0" presStyleCnt="3" custLinFactNeighborX="-572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BB8B8D-EFE6-4A88-B6DC-79E5C6700873}" type="pres">
      <dgm:prSet presAssocID="{CA8E6949-DE76-469E-8F2A-4214C955C2F1}" presName="parSpace" presStyleCnt="0"/>
      <dgm:spPr/>
    </dgm:pt>
    <dgm:pt modelId="{ABF18ADB-FB37-4E67-BC88-4E8CD222108D}" type="pres">
      <dgm:prSet presAssocID="{7473D170-D133-46C5-8D93-89CB46C95C04}" presName="parTxOnly" presStyleLbl="node1" presStyleIdx="1" presStyleCnt="3" custLinFactNeighborX="8865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5D0A26-DEA4-4E36-8B15-F72907EADA0F}" type="pres">
      <dgm:prSet presAssocID="{DEEDDEF5-E215-48DF-994B-6296CED5F9B9}" presName="parSpace" presStyleCnt="0"/>
      <dgm:spPr/>
    </dgm:pt>
    <dgm:pt modelId="{E253A34B-3D27-41BA-B6B4-63DFCA03D0C5}" type="pres">
      <dgm:prSet presAssocID="{A20FFD42-49C9-4A64-BE72-F3625AF72604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1751102-BCD4-471E-A56E-346CA431B4BE}" type="presOf" srcId="{EBF9FD8C-5A44-488A-8CF9-C50E7B3E4C09}" destId="{40075866-3F3A-4864-AEBF-039808EF226F}" srcOrd="0" destOrd="0" presId="urn:microsoft.com/office/officeart/2005/8/layout/hChevron3"/>
    <dgm:cxn modelId="{AFF6ABE7-D048-4850-A44D-955331E86567}" srcId="{D9ABC610-D71C-468A-B6FD-B275AC421B21}" destId="{A20FFD42-49C9-4A64-BE72-F3625AF72604}" srcOrd="2" destOrd="0" parTransId="{8763C1FD-D6F3-4CA1-ABF9-FE5D51950B82}" sibTransId="{9B168B30-14F2-4DE4-9E34-862FE07030D2}"/>
    <dgm:cxn modelId="{CF069867-51D3-4A11-BB64-7E5EA2790591}" srcId="{D9ABC610-D71C-468A-B6FD-B275AC421B21}" destId="{EBF9FD8C-5A44-488A-8CF9-C50E7B3E4C09}" srcOrd="0" destOrd="0" parTransId="{C0439EBC-871E-4F4B-913B-B64CA6B85AFC}" sibTransId="{CA8E6949-DE76-469E-8F2A-4214C955C2F1}"/>
    <dgm:cxn modelId="{CE339914-E486-44F4-A6D1-2007AAFB1B31}" type="presOf" srcId="{A20FFD42-49C9-4A64-BE72-F3625AF72604}" destId="{E253A34B-3D27-41BA-B6B4-63DFCA03D0C5}" srcOrd="0" destOrd="0" presId="urn:microsoft.com/office/officeart/2005/8/layout/hChevron3"/>
    <dgm:cxn modelId="{67CDD136-F17D-4181-8E7D-685B338E6D5A}" srcId="{D9ABC610-D71C-468A-B6FD-B275AC421B21}" destId="{7473D170-D133-46C5-8D93-89CB46C95C04}" srcOrd="1" destOrd="0" parTransId="{066FCADF-A796-4BC1-B496-FC742A21B0AC}" sibTransId="{DEEDDEF5-E215-48DF-994B-6296CED5F9B9}"/>
    <dgm:cxn modelId="{8476C5A9-C052-43CD-9DBB-07246A7FDEEB}" type="presOf" srcId="{7473D170-D133-46C5-8D93-89CB46C95C04}" destId="{ABF18ADB-FB37-4E67-BC88-4E8CD222108D}" srcOrd="0" destOrd="0" presId="urn:microsoft.com/office/officeart/2005/8/layout/hChevron3"/>
    <dgm:cxn modelId="{1CD2BCC5-8A6B-48B4-98E3-42D0430FFE7E}" type="presOf" srcId="{D9ABC610-D71C-468A-B6FD-B275AC421B21}" destId="{1A5C3D67-4A6D-4CF8-973E-FC100FE8157D}" srcOrd="0" destOrd="0" presId="urn:microsoft.com/office/officeart/2005/8/layout/hChevron3"/>
    <dgm:cxn modelId="{7D6C2DD3-D79A-4C74-ACD5-DA57AB247FCA}" type="presParOf" srcId="{1A5C3D67-4A6D-4CF8-973E-FC100FE8157D}" destId="{40075866-3F3A-4864-AEBF-039808EF226F}" srcOrd="0" destOrd="0" presId="urn:microsoft.com/office/officeart/2005/8/layout/hChevron3"/>
    <dgm:cxn modelId="{F20EF5C7-0066-4C40-BDED-E2A0CD481D5D}" type="presParOf" srcId="{1A5C3D67-4A6D-4CF8-973E-FC100FE8157D}" destId="{75BB8B8D-EFE6-4A88-B6DC-79E5C6700873}" srcOrd="1" destOrd="0" presId="urn:microsoft.com/office/officeart/2005/8/layout/hChevron3"/>
    <dgm:cxn modelId="{559DCC19-6063-4E53-A75D-269524EAC618}" type="presParOf" srcId="{1A5C3D67-4A6D-4CF8-973E-FC100FE8157D}" destId="{ABF18ADB-FB37-4E67-BC88-4E8CD222108D}" srcOrd="2" destOrd="0" presId="urn:microsoft.com/office/officeart/2005/8/layout/hChevron3"/>
    <dgm:cxn modelId="{D19A3C70-9180-4F51-8B13-C3D22DA29B8A}" type="presParOf" srcId="{1A5C3D67-4A6D-4CF8-973E-FC100FE8157D}" destId="{A35D0A26-DEA4-4E36-8B15-F72907EADA0F}" srcOrd="3" destOrd="0" presId="urn:microsoft.com/office/officeart/2005/8/layout/hChevron3"/>
    <dgm:cxn modelId="{2A91E378-D051-4FE8-BE52-4E78EA668114}" type="presParOf" srcId="{1A5C3D67-4A6D-4CF8-973E-FC100FE8157D}" destId="{E253A34B-3D27-41BA-B6B4-63DFCA03D0C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ABC610-D71C-468A-B6FD-B275AC421B2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BF9FD8C-5A44-488A-8CF9-C50E7B3E4C09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VN hyväksyi </a:t>
          </a:r>
        </a:p>
        <a:p>
          <a:r>
            <a:rPr lang="fi-FI" dirty="0" smtClean="0"/>
            <a:t>HE 43/2022</a:t>
          </a:r>
          <a:endParaRPr lang="fi-FI" dirty="0"/>
        </a:p>
      </dgm:t>
    </dgm:pt>
    <dgm:pt modelId="{C0439EBC-871E-4F4B-913B-B64CA6B85AFC}" type="parTrans" cxnId="{CF069867-51D3-4A11-BB64-7E5EA2790591}">
      <dgm:prSet/>
      <dgm:spPr/>
      <dgm:t>
        <a:bodyPr/>
        <a:lstStyle/>
        <a:p>
          <a:endParaRPr lang="fi-FI"/>
        </a:p>
      </dgm:t>
    </dgm:pt>
    <dgm:pt modelId="{CA8E6949-DE76-469E-8F2A-4214C955C2F1}" type="sibTrans" cxnId="{CF069867-51D3-4A11-BB64-7E5EA2790591}">
      <dgm:prSet/>
      <dgm:spPr/>
      <dgm:t>
        <a:bodyPr/>
        <a:lstStyle/>
        <a:p>
          <a:endParaRPr lang="fi-FI"/>
        </a:p>
      </dgm:t>
    </dgm:pt>
    <dgm:pt modelId="{7473D170-D133-46C5-8D93-89CB46C95C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/>
            <a:t>Lähetekeskustelu</a:t>
          </a:r>
          <a:endParaRPr lang="fi-FI" dirty="0"/>
        </a:p>
      </dgm:t>
    </dgm:pt>
    <dgm:pt modelId="{066FCADF-A796-4BC1-B496-FC742A21B0AC}" type="parTrans" cxnId="{67CDD136-F17D-4181-8E7D-685B338E6D5A}">
      <dgm:prSet/>
      <dgm:spPr/>
      <dgm:t>
        <a:bodyPr/>
        <a:lstStyle/>
        <a:p>
          <a:endParaRPr lang="fi-FI"/>
        </a:p>
      </dgm:t>
    </dgm:pt>
    <dgm:pt modelId="{DEEDDEF5-E215-48DF-994B-6296CED5F9B9}" type="sibTrans" cxnId="{67CDD136-F17D-4181-8E7D-685B338E6D5A}">
      <dgm:prSet/>
      <dgm:spPr/>
      <dgm:t>
        <a:bodyPr/>
        <a:lstStyle/>
        <a:p>
          <a:endParaRPr lang="fi-FI"/>
        </a:p>
      </dgm:t>
    </dgm:pt>
    <dgm:pt modelId="{A20FFD42-49C9-4A64-BE72-F3625AF72604}">
      <dgm:prSet phldrT="[Teksti]"/>
      <dgm:spPr>
        <a:solidFill>
          <a:srgbClr val="165C7D"/>
        </a:solidFill>
      </dgm:spPr>
      <dgm:t>
        <a:bodyPr/>
        <a:lstStyle/>
        <a:p>
          <a:r>
            <a:rPr lang="fi-FI" dirty="0" smtClean="0">
              <a:solidFill>
                <a:srgbClr val="FFFF00"/>
              </a:solidFill>
            </a:rPr>
            <a:t>Käsittely </a:t>
          </a:r>
          <a:r>
            <a:rPr lang="fi-FI" dirty="0" err="1" smtClean="0">
              <a:solidFill>
                <a:srgbClr val="FFFF00"/>
              </a:solidFill>
            </a:rPr>
            <a:t>LiV</a:t>
          </a:r>
          <a:r>
            <a:rPr lang="fi-FI" dirty="0" smtClean="0">
              <a:solidFill>
                <a:srgbClr val="FFFF00"/>
              </a:solidFill>
            </a:rPr>
            <a:t>, </a:t>
          </a:r>
          <a:r>
            <a:rPr lang="fi-FI" dirty="0" err="1" smtClean="0">
              <a:solidFill>
                <a:srgbClr val="FFFF00"/>
              </a:solidFill>
            </a:rPr>
            <a:t>TaV</a:t>
          </a:r>
          <a:r>
            <a:rPr lang="fi-FI" dirty="0" smtClean="0">
              <a:solidFill>
                <a:srgbClr val="FFFF00"/>
              </a:solidFill>
            </a:rPr>
            <a:t>, </a:t>
          </a:r>
          <a:r>
            <a:rPr lang="fi-FI" dirty="0" err="1" smtClean="0">
              <a:solidFill>
                <a:srgbClr val="FFFF00"/>
              </a:solidFill>
            </a:rPr>
            <a:t>PeV</a:t>
          </a:r>
          <a:r>
            <a:rPr lang="fi-FI" dirty="0" smtClean="0">
              <a:solidFill>
                <a:srgbClr val="FFFF00"/>
              </a:solidFill>
            </a:rPr>
            <a:t> + lausunnot, vastineet, </a:t>
          </a:r>
          <a:r>
            <a:rPr lang="fi-FI" dirty="0" err="1" smtClean="0">
              <a:solidFill>
                <a:srgbClr val="FFFF00"/>
              </a:solidFill>
            </a:rPr>
            <a:t>SiVK</a:t>
          </a:r>
          <a:r>
            <a:rPr lang="fi-FI" dirty="0" smtClean="0">
              <a:solidFill>
                <a:srgbClr val="FFFF00"/>
              </a:solidFill>
            </a:rPr>
            <a:t> mietintö</a:t>
          </a:r>
          <a:endParaRPr lang="fi-FI" dirty="0">
            <a:solidFill>
              <a:srgbClr val="FFFF00"/>
            </a:solidFill>
          </a:endParaRPr>
        </a:p>
      </dgm:t>
    </dgm:pt>
    <dgm:pt modelId="{8763C1FD-D6F3-4CA1-ABF9-FE5D51950B82}" type="parTrans" cxnId="{AFF6ABE7-D048-4850-A44D-955331E86567}">
      <dgm:prSet/>
      <dgm:spPr/>
      <dgm:t>
        <a:bodyPr/>
        <a:lstStyle/>
        <a:p>
          <a:endParaRPr lang="fi-FI"/>
        </a:p>
      </dgm:t>
    </dgm:pt>
    <dgm:pt modelId="{9B168B30-14F2-4DE4-9E34-862FE07030D2}" type="sibTrans" cxnId="{AFF6ABE7-D048-4850-A44D-955331E86567}">
      <dgm:prSet/>
      <dgm:spPr/>
      <dgm:t>
        <a:bodyPr/>
        <a:lstStyle/>
        <a:p>
          <a:endParaRPr lang="fi-FI"/>
        </a:p>
      </dgm:t>
    </dgm:pt>
    <dgm:pt modelId="{1A5C3D67-4A6D-4CF8-973E-FC100FE8157D}" type="pres">
      <dgm:prSet presAssocID="{D9ABC610-D71C-468A-B6FD-B275AC421B21}" presName="Name0" presStyleCnt="0">
        <dgm:presLayoutVars>
          <dgm:dir/>
          <dgm:resizeHandles val="exact"/>
        </dgm:presLayoutVars>
      </dgm:prSet>
      <dgm:spPr/>
    </dgm:pt>
    <dgm:pt modelId="{40075866-3F3A-4864-AEBF-039808EF226F}" type="pres">
      <dgm:prSet presAssocID="{EBF9FD8C-5A44-488A-8CF9-C50E7B3E4C0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5BB8B8D-EFE6-4A88-B6DC-79E5C6700873}" type="pres">
      <dgm:prSet presAssocID="{CA8E6949-DE76-469E-8F2A-4214C955C2F1}" presName="parSpace" presStyleCnt="0"/>
      <dgm:spPr/>
    </dgm:pt>
    <dgm:pt modelId="{ABF18ADB-FB37-4E67-BC88-4E8CD222108D}" type="pres">
      <dgm:prSet presAssocID="{7473D170-D133-46C5-8D93-89CB46C95C04}" presName="parTxOnly" presStyleLbl="node1" presStyleIdx="1" presStyleCnt="3" custLinFactNeighborX="9961" custLinFactNeighborY="242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5D0A26-DEA4-4E36-8B15-F72907EADA0F}" type="pres">
      <dgm:prSet presAssocID="{DEEDDEF5-E215-48DF-994B-6296CED5F9B9}" presName="parSpace" presStyleCnt="0"/>
      <dgm:spPr/>
    </dgm:pt>
    <dgm:pt modelId="{E253A34B-3D27-41BA-B6B4-63DFCA03D0C5}" type="pres">
      <dgm:prSet presAssocID="{A20FFD42-49C9-4A64-BE72-F3625AF72604}" presName="parTxOnly" presStyleLbl="node1" presStyleIdx="2" presStyleCnt="3" custLinFactNeighborX="57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1751102-BCD4-471E-A56E-346CA431B4BE}" type="presOf" srcId="{EBF9FD8C-5A44-488A-8CF9-C50E7B3E4C09}" destId="{40075866-3F3A-4864-AEBF-039808EF226F}" srcOrd="0" destOrd="0" presId="urn:microsoft.com/office/officeart/2005/8/layout/hChevron3"/>
    <dgm:cxn modelId="{AFF6ABE7-D048-4850-A44D-955331E86567}" srcId="{D9ABC610-D71C-468A-B6FD-B275AC421B21}" destId="{A20FFD42-49C9-4A64-BE72-F3625AF72604}" srcOrd="2" destOrd="0" parTransId="{8763C1FD-D6F3-4CA1-ABF9-FE5D51950B82}" sibTransId="{9B168B30-14F2-4DE4-9E34-862FE07030D2}"/>
    <dgm:cxn modelId="{CF069867-51D3-4A11-BB64-7E5EA2790591}" srcId="{D9ABC610-D71C-468A-B6FD-B275AC421B21}" destId="{EBF9FD8C-5A44-488A-8CF9-C50E7B3E4C09}" srcOrd="0" destOrd="0" parTransId="{C0439EBC-871E-4F4B-913B-B64CA6B85AFC}" sibTransId="{CA8E6949-DE76-469E-8F2A-4214C955C2F1}"/>
    <dgm:cxn modelId="{CE339914-E486-44F4-A6D1-2007AAFB1B31}" type="presOf" srcId="{A20FFD42-49C9-4A64-BE72-F3625AF72604}" destId="{E253A34B-3D27-41BA-B6B4-63DFCA03D0C5}" srcOrd="0" destOrd="0" presId="urn:microsoft.com/office/officeart/2005/8/layout/hChevron3"/>
    <dgm:cxn modelId="{67CDD136-F17D-4181-8E7D-685B338E6D5A}" srcId="{D9ABC610-D71C-468A-B6FD-B275AC421B21}" destId="{7473D170-D133-46C5-8D93-89CB46C95C04}" srcOrd="1" destOrd="0" parTransId="{066FCADF-A796-4BC1-B496-FC742A21B0AC}" sibTransId="{DEEDDEF5-E215-48DF-994B-6296CED5F9B9}"/>
    <dgm:cxn modelId="{8476C5A9-C052-43CD-9DBB-07246A7FDEEB}" type="presOf" srcId="{7473D170-D133-46C5-8D93-89CB46C95C04}" destId="{ABF18ADB-FB37-4E67-BC88-4E8CD222108D}" srcOrd="0" destOrd="0" presId="urn:microsoft.com/office/officeart/2005/8/layout/hChevron3"/>
    <dgm:cxn modelId="{1CD2BCC5-8A6B-48B4-98E3-42D0430FFE7E}" type="presOf" srcId="{D9ABC610-D71C-468A-B6FD-B275AC421B21}" destId="{1A5C3D67-4A6D-4CF8-973E-FC100FE8157D}" srcOrd="0" destOrd="0" presId="urn:microsoft.com/office/officeart/2005/8/layout/hChevron3"/>
    <dgm:cxn modelId="{7D6C2DD3-D79A-4C74-ACD5-DA57AB247FCA}" type="presParOf" srcId="{1A5C3D67-4A6D-4CF8-973E-FC100FE8157D}" destId="{40075866-3F3A-4864-AEBF-039808EF226F}" srcOrd="0" destOrd="0" presId="urn:microsoft.com/office/officeart/2005/8/layout/hChevron3"/>
    <dgm:cxn modelId="{F20EF5C7-0066-4C40-BDED-E2A0CD481D5D}" type="presParOf" srcId="{1A5C3D67-4A6D-4CF8-973E-FC100FE8157D}" destId="{75BB8B8D-EFE6-4A88-B6DC-79E5C6700873}" srcOrd="1" destOrd="0" presId="urn:microsoft.com/office/officeart/2005/8/layout/hChevron3"/>
    <dgm:cxn modelId="{559DCC19-6063-4E53-A75D-269524EAC618}" type="presParOf" srcId="{1A5C3D67-4A6D-4CF8-973E-FC100FE8157D}" destId="{ABF18ADB-FB37-4E67-BC88-4E8CD222108D}" srcOrd="2" destOrd="0" presId="urn:microsoft.com/office/officeart/2005/8/layout/hChevron3"/>
    <dgm:cxn modelId="{D19A3C70-9180-4F51-8B13-C3D22DA29B8A}" type="presParOf" srcId="{1A5C3D67-4A6D-4CF8-973E-FC100FE8157D}" destId="{A35D0A26-DEA4-4E36-8B15-F72907EADA0F}" srcOrd="3" destOrd="0" presId="urn:microsoft.com/office/officeart/2005/8/layout/hChevron3"/>
    <dgm:cxn modelId="{2A91E378-D051-4FE8-BE52-4E78EA668114}" type="presParOf" srcId="{1A5C3D67-4A6D-4CF8-973E-FC100FE8157D}" destId="{E253A34B-3D27-41BA-B6B4-63DFCA03D0C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75866-3F3A-4864-AEBF-039808EF226F}">
      <dsp:nvSpPr>
        <dsp:cNvPr id="0" name=""/>
        <dsp:cNvSpPr/>
      </dsp:nvSpPr>
      <dsp:spPr>
        <a:xfrm>
          <a:off x="2475" y="0"/>
          <a:ext cx="2164465" cy="753709"/>
        </a:xfrm>
        <a:prstGeom prst="homePlate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HE-luonnos</a:t>
          </a:r>
          <a:endParaRPr lang="fi-FI" sz="2200" kern="1200" dirty="0"/>
        </a:p>
      </dsp:txBody>
      <dsp:txXfrm>
        <a:off x="2475" y="0"/>
        <a:ext cx="1976038" cy="753709"/>
      </dsp:txXfrm>
    </dsp:sp>
    <dsp:sp modelId="{ABF18ADB-FB37-4E67-BC88-4E8CD222108D}">
      <dsp:nvSpPr>
        <dsp:cNvPr id="0" name=""/>
        <dsp:cNvSpPr/>
      </dsp:nvSpPr>
      <dsp:spPr>
        <a:xfrm>
          <a:off x="1734047" y="0"/>
          <a:ext cx="2164465" cy="753709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Lausunnot</a:t>
          </a:r>
          <a:endParaRPr lang="fi-FI" sz="2200" kern="1200" dirty="0"/>
        </a:p>
      </dsp:txBody>
      <dsp:txXfrm>
        <a:off x="2110902" y="0"/>
        <a:ext cx="1410756" cy="753709"/>
      </dsp:txXfrm>
    </dsp:sp>
    <dsp:sp modelId="{E253A34B-3D27-41BA-B6B4-63DFCA03D0C5}">
      <dsp:nvSpPr>
        <dsp:cNvPr id="0" name=""/>
        <dsp:cNvSpPr/>
      </dsp:nvSpPr>
      <dsp:spPr>
        <a:xfrm>
          <a:off x="3465619" y="0"/>
          <a:ext cx="2164465" cy="753709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Palautteen arviointi</a:t>
          </a:r>
          <a:endParaRPr lang="fi-FI" sz="2200" kern="1200" dirty="0"/>
        </a:p>
      </dsp:txBody>
      <dsp:txXfrm>
        <a:off x="3842474" y="0"/>
        <a:ext cx="1410756" cy="753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75866-3F3A-4864-AEBF-039808EF226F}">
      <dsp:nvSpPr>
        <dsp:cNvPr id="0" name=""/>
        <dsp:cNvSpPr/>
      </dsp:nvSpPr>
      <dsp:spPr>
        <a:xfrm>
          <a:off x="3015" y="0"/>
          <a:ext cx="2636775" cy="673331"/>
        </a:xfrm>
        <a:prstGeom prst="homePlate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Jatkovalmistelu</a:t>
          </a:r>
          <a:endParaRPr lang="fi-FI" sz="2000" kern="1200" dirty="0"/>
        </a:p>
      </dsp:txBody>
      <dsp:txXfrm>
        <a:off x="3015" y="0"/>
        <a:ext cx="2468442" cy="673331"/>
      </dsp:txXfrm>
    </dsp:sp>
    <dsp:sp modelId="{ABF18ADB-FB37-4E67-BC88-4E8CD222108D}">
      <dsp:nvSpPr>
        <dsp:cNvPr id="0" name=""/>
        <dsp:cNvSpPr/>
      </dsp:nvSpPr>
      <dsp:spPr>
        <a:xfrm>
          <a:off x="2112435" y="0"/>
          <a:ext cx="2636775" cy="673331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Laintarkastus</a:t>
          </a:r>
          <a:endParaRPr lang="fi-FI" sz="2000" kern="1200" dirty="0"/>
        </a:p>
      </dsp:txBody>
      <dsp:txXfrm>
        <a:off x="2449101" y="0"/>
        <a:ext cx="1963444" cy="673331"/>
      </dsp:txXfrm>
    </dsp:sp>
    <dsp:sp modelId="{E253A34B-3D27-41BA-B6B4-63DFCA03D0C5}">
      <dsp:nvSpPr>
        <dsp:cNvPr id="0" name=""/>
        <dsp:cNvSpPr/>
      </dsp:nvSpPr>
      <dsp:spPr>
        <a:xfrm>
          <a:off x="4224871" y="0"/>
          <a:ext cx="2636775" cy="673331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/>
            <a:t>Arviointineuvosto</a:t>
          </a:r>
          <a:endParaRPr lang="fi-FI" sz="2000" kern="1200" dirty="0"/>
        </a:p>
      </dsp:txBody>
      <dsp:txXfrm>
        <a:off x="4561537" y="0"/>
        <a:ext cx="1963444" cy="673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75866-3F3A-4864-AEBF-039808EF226F}">
      <dsp:nvSpPr>
        <dsp:cNvPr id="0" name=""/>
        <dsp:cNvSpPr/>
      </dsp:nvSpPr>
      <dsp:spPr>
        <a:xfrm>
          <a:off x="0" y="0"/>
          <a:ext cx="2828136" cy="731597"/>
        </a:xfrm>
        <a:prstGeom prst="homePlate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Viimeistely</a:t>
          </a:r>
          <a:endParaRPr lang="fi-FI" sz="1800" kern="1200" dirty="0"/>
        </a:p>
      </dsp:txBody>
      <dsp:txXfrm>
        <a:off x="0" y="0"/>
        <a:ext cx="2645237" cy="731597"/>
      </dsp:txXfrm>
    </dsp:sp>
    <dsp:sp modelId="{ABF18ADB-FB37-4E67-BC88-4E8CD222108D}">
      <dsp:nvSpPr>
        <dsp:cNvPr id="0" name=""/>
        <dsp:cNvSpPr/>
      </dsp:nvSpPr>
      <dsp:spPr>
        <a:xfrm>
          <a:off x="2315886" y="0"/>
          <a:ext cx="2828136" cy="731597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Jakolupa OKM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LVM  ja TEM</a:t>
          </a:r>
          <a:endParaRPr lang="fi-FI" sz="1800" kern="1200" dirty="0"/>
        </a:p>
      </dsp:txBody>
      <dsp:txXfrm>
        <a:off x="2681685" y="0"/>
        <a:ext cx="2096539" cy="731597"/>
      </dsp:txXfrm>
    </dsp:sp>
    <dsp:sp modelId="{E253A34B-3D27-41BA-B6B4-63DFCA03D0C5}">
      <dsp:nvSpPr>
        <dsp:cNvPr id="0" name=""/>
        <dsp:cNvSpPr/>
      </dsp:nvSpPr>
      <dsp:spPr>
        <a:xfrm>
          <a:off x="4528252" y="0"/>
          <a:ext cx="2828136" cy="731597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VN vk. 15</a:t>
          </a:r>
          <a:endParaRPr lang="fi-FI" sz="1800" kern="1200" dirty="0"/>
        </a:p>
      </dsp:txBody>
      <dsp:txXfrm>
        <a:off x="4894051" y="0"/>
        <a:ext cx="2096539" cy="7315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75866-3F3A-4864-AEBF-039808EF226F}">
      <dsp:nvSpPr>
        <dsp:cNvPr id="0" name=""/>
        <dsp:cNvSpPr/>
      </dsp:nvSpPr>
      <dsp:spPr>
        <a:xfrm>
          <a:off x="3256" y="0"/>
          <a:ext cx="2847404" cy="1023993"/>
        </a:xfrm>
        <a:prstGeom prst="homePlate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VN hyväksyi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HE 43/2022</a:t>
          </a:r>
          <a:endParaRPr lang="fi-FI" sz="1600" kern="1200" dirty="0"/>
        </a:p>
      </dsp:txBody>
      <dsp:txXfrm>
        <a:off x="3256" y="0"/>
        <a:ext cx="2591406" cy="1023993"/>
      </dsp:txXfrm>
    </dsp:sp>
    <dsp:sp modelId="{ABF18ADB-FB37-4E67-BC88-4E8CD222108D}">
      <dsp:nvSpPr>
        <dsp:cNvPr id="0" name=""/>
        <dsp:cNvSpPr/>
      </dsp:nvSpPr>
      <dsp:spPr>
        <a:xfrm>
          <a:off x="2337906" y="0"/>
          <a:ext cx="2847404" cy="1023993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/>
            <a:t>Lähetekeskustelu</a:t>
          </a:r>
          <a:endParaRPr lang="fi-FI" sz="1600" kern="1200" dirty="0"/>
        </a:p>
      </dsp:txBody>
      <dsp:txXfrm>
        <a:off x="2849903" y="0"/>
        <a:ext cx="1823411" cy="1023993"/>
      </dsp:txXfrm>
    </dsp:sp>
    <dsp:sp modelId="{E253A34B-3D27-41BA-B6B4-63DFCA03D0C5}">
      <dsp:nvSpPr>
        <dsp:cNvPr id="0" name=""/>
        <dsp:cNvSpPr/>
      </dsp:nvSpPr>
      <dsp:spPr>
        <a:xfrm>
          <a:off x="4562360" y="0"/>
          <a:ext cx="2847404" cy="1023993"/>
        </a:xfrm>
        <a:prstGeom prst="chevron">
          <a:avLst/>
        </a:prstGeom>
        <a:solidFill>
          <a:srgbClr val="165C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>
              <a:solidFill>
                <a:srgbClr val="FFFF00"/>
              </a:solidFill>
            </a:rPr>
            <a:t>Käsittely </a:t>
          </a:r>
          <a:r>
            <a:rPr lang="fi-FI" sz="1600" kern="1200" dirty="0" err="1" smtClean="0">
              <a:solidFill>
                <a:srgbClr val="FFFF00"/>
              </a:solidFill>
            </a:rPr>
            <a:t>LiV</a:t>
          </a:r>
          <a:r>
            <a:rPr lang="fi-FI" sz="1600" kern="1200" dirty="0" smtClean="0">
              <a:solidFill>
                <a:srgbClr val="FFFF00"/>
              </a:solidFill>
            </a:rPr>
            <a:t>, </a:t>
          </a:r>
          <a:r>
            <a:rPr lang="fi-FI" sz="1600" kern="1200" dirty="0" err="1" smtClean="0">
              <a:solidFill>
                <a:srgbClr val="FFFF00"/>
              </a:solidFill>
            </a:rPr>
            <a:t>TaV</a:t>
          </a:r>
          <a:r>
            <a:rPr lang="fi-FI" sz="1600" kern="1200" dirty="0" smtClean="0">
              <a:solidFill>
                <a:srgbClr val="FFFF00"/>
              </a:solidFill>
            </a:rPr>
            <a:t>, </a:t>
          </a:r>
          <a:r>
            <a:rPr lang="fi-FI" sz="1600" kern="1200" dirty="0" err="1" smtClean="0">
              <a:solidFill>
                <a:srgbClr val="FFFF00"/>
              </a:solidFill>
            </a:rPr>
            <a:t>PeV</a:t>
          </a:r>
          <a:r>
            <a:rPr lang="fi-FI" sz="1600" kern="1200" dirty="0" smtClean="0">
              <a:solidFill>
                <a:srgbClr val="FFFF00"/>
              </a:solidFill>
            </a:rPr>
            <a:t> + lausunnot, vastineet, </a:t>
          </a:r>
          <a:r>
            <a:rPr lang="fi-FI" sz="1600" kern="1200" dirty="0" err="1" smtClean="0">
              <a:solidFill>
                <a:srgbClr val="FFFF00"/>
              </a:solidFill>
            </a:rPr>
            <a:t>SiVK</a:t>
          </a:r>
          <a:r>
            <a:rPr lang="fi-FI" sz="1600" kern="1200" dirty="0" smtClean="0">
              <a:solidFill>
                <a:srgbClr val="FFFF00"/>
              </a:solidFill>
            </a:rPr>
            <a:t> mietintö</a:t>
          </a:r>
          <a:endParaRPr lang="fi-FI" sz="1600" kern="1200" dirty="0">
            <a:solidFill>
              <a:srgbClr val="FFFF00"/>
            </a:solidFill>
          </a:endParaRPr>
        </a:p>
      </dsp:txBody>
      <dsp:txXfrm>
        <a:off x="5074357" y="0"/>
        <a:ext cx="1823411" cy="1023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72669-EA9D-469C-8106-B1966816F2ED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14CFA-350A-42D4-BE00-7A4A4A271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605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4CFA-350A-42D4-BE00-7A4A4A271A7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902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4CFA-350A-42D4-BE00-7A4A4A271A7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38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4CFA-350A-42D4-BE00-7A4A4A271A7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733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165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66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4308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6EEA18D-8E5C-DF42-9F29-35C93C90F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911424" y="2468894"/>
            <a:ext cx="7776864" cy="2794037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911424" y="5419437"/>
            <a:ext cx="7776864" cy="88988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34" name="Kuva 33" descr="OKM tunnus">
            <a:extLst>
              <a:ext uri="{FF2B5EF4-FFF2-40B4-BE49-F238E27FC236}">
                <a16:creationId xmlns:a16="http://schemas.microsoft.com/office/drawing/2014/main" id="{65741BAE-8E1F-484C-8AC2-B698A4C965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1600" y="638400"/>
            <a:ext cx="4927600" cy="88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21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Otsikko ja sisältö 2 palsta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577047" y="313787"/>
            <a:ext cx="10965805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7" y="1881330"/>
            <a:ext cx="10965805" cy="4524001"/>
          </a:xfrm>
        </p:spPr>
        <p:txBody>
          <a:bodyPr numCol="2" spcCol="288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6497453"/>
            <a:ext cx="538948" cy="268137"/>
          </a:xfrm>
          <a:prstGeom prst="rect">
            <a:avLst/>
          </a:prstGeom>
        </p:spPr>
        <p:txBody>
          <a:bodyPr rIns="18000" anchor="ctr"/>
          <a:lstStyle>
            <a:lvl1pPr algn="r">
              <a:defRPr sz="10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7047" y="6497452"/>
            <a:ext cx="911424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946121-9641-4246-86F5-98C73DC6AF7E}" type="datetime1">
              <a:rPr lang="fi-FI" smtClean="0"/>
              <a:t>18.10.2022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583499" y="6497452"/>
            <a:ext cx="3648405" cy="258163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2897518-28F3-2A43-B481-604E1D0A70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16000" y="6576000"/>
            <a:ext cx="2362200" cy="152400"/>
          </a:xfrm>
          <a:prstGeom prst="rect">
            <a:avLst/>
          </a:prstGeom>
        </p:spPr>
      </p:pic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3C899878-C8EA-C64E-8729-F9BF18C785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59949" y="1983329"/>
            <a:ext cx="0" cy="432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53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7C6964E-0786-FF40-B4BA-E755C8993C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668106" y="2341010"/>
            <a:ext cx="6178703" cy="1866900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668106" y="4550811"/>
            <a:ext cx="6127460" cy="1758509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97" name="Kuva 96">
            <a:extLst>
              <a:ext uri="{FF2B5EF4-FFF2-40B4-BE49-F238E27FC236}">
                <a16:creationId xmlns:a16="http://schemas.microsoft.com/office/drawing/2014/main" id="{04EB18AC-B9AF-4B46-9B24-EAE4A98F55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16000" y="6576000"/>
            <a:ext cx="23622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99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D4202D0-A146-3E4A-B757-AE655FD3E2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2667" y="0"/>
            <a:ext cx="3979333" cy="68580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577047" y="313787"/>
            <a:ext cx="10319487" cy="12990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577047" y="1881330"/>
            <a:ext cx="10319487" cy="4524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18.10.2022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82C0B85-284A-2644-93F6-5855E3106B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16000" y="6576000"/>
            <a:ext cx="23622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9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853631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69" y="2372883"/>
            <a:ext cx="10752929" cy="480484"/>
          </a:xfr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69" y="3909054"/>
            <a:ext cx="10752929" cy="480484"/>
          </a:xfr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7" name="Picture 6" descr="Sitra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150" y="6309321"/>
            <a:ext cx="1204501" cy="479919"/>
          </a:xfrm>
          <a:prstGeom prst="rect">
            <a:avLst/>
          </a:prstGeom>
        </p:spPr>
      </p:pic>
      <p:pic>
        <p:nvPicPr>
          <p:cNvPr id="3" name="Picture 2" descr="SITRA_BLACK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4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3" y="2948947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8" y="2468199"/>
            <a:ext cx="10752931" cy="48048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8" y="4004370"/>
            <a:ext cx="10752931" cy="48048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3" name="Picture 2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73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väli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276872"/>
            <a:ext cx="10753195" cy="1632181"/>
          </a:xfrm>
        </p:spPr>
        <p:txBody>
          <a:bodyPr bIns="140400" anchor="b" anchorCtr="0"/>
          <a:lstStyle>
            <a:lvl1pPr algn="ctr">
              <a:defRPr sz="3200" cap="all"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19403" y="3909054"/>
            <a:ext cx="10753195" cy="575733"/>
          </a:xfrm>
        </p:spPr>
        <p:txBody>
          <a:bodyPr/>
          <a:lstStyle>
            <a:lvl1pPr marL="0" indent="0" algn="ctr">
              <a:buNone/>
              <a:defRPr>
                <a:latin typeface="Georgia"/>
                <a:cs typeface="Georgia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5" name="Picture 4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07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väli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276872"/>
            <a:ext cx="10753195" cy="1632181"/>
          </a:xfrm>
        </p:spPr>
        <p:txBody>
          <a:bodyPr bIns="140400" anchor="b" anchorCtr="0"/>
          <a:lstStyle>
            <a:lvl1pPr algn="ctr">
              <a:defRPr sz="3200" cap="all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19403" y="3909054"/>
            <a:ext cx="10753195" cy="57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2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85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2" y="356659"/>
            <a:ext cx="10849207" cy="1152128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719403" y="1700808"/>
            <a:ext cx="10849205" cy="4320480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34945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pic>
        <p:nvPicPr>
          <p:cNvPr id="5" name="Picture 4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95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9402" y="356659"/>
            <a:ext cx="10849207" cy="1152128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0"/>
          </p:nvPr>
        </p:nvSpPr>
        <p:spPr>
          <a:xfrm>
            <a:off x="719403" y="1700808"/>
            <a:ext cx="10849205" cy="4320480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bg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bg1"/>
                </a:solidFill>
                <a:latin typeface="Georgia"/>
                <a:cs typeface="Georgia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bg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bg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pic>
        <p:nvPicPr>
          <p:cNvPr id="10" name="Picture 9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29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n kuvan kuvalaatikk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10436" y="0"/>
            <a:ext cx="4464051" cy="685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4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5135893" y="548680"/>
            <a:ext cx="6432715" cy="76808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2133" b="1">
                <a:latin typeface="Arial Black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7051" y="548217"/>
            <a:ext cx="3456715" cy="5281049"/>
          </a:xfrm>
        </p:spPr>
        <p:txBody>
          <a:bodyPr/>
          <a:lstStyle>
            <a:lvl1pPr marL="0" indent="0" algn="l">
              <a:buNone/>
              <a:defRPr sz="3200" b="1">
                <a:latin typeface="Arial Black"/>
                <a:cs typeface="Arial Black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135893" y="1316766"/>
            <a:ext cx="6431691" cy="4512501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pic>
        <p:nvPicPr>
          <p:cNvPr id="8" name="Picture 7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39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0" y="0"/>
            <a:ext cx="4464051" cy="6858000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5135893" y="548680"/>
            <a:ext cx="6432715" cy="76808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2133" b="1">
                <a:latin typeface="Arial Black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5135893" y="1316766"/>
            <a:ext cx="6431691" cy="4512501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27051" y="548217"/>
            <a:ext cx="3456715" cy="5281049"/>
          </a:xfrm>
        </p:spPr>
        <p:txBody>
          <a:bodyPr/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77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1"/>
          </p:nvPr>
        </p:nvSpPr>
        <p:spPr>
          <a:xfrm>
            <a:off x="6383867" y="0"/>
            <a:ext cx="5808133" cy="685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638403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623392" y="548680"/>
            <a:ext cx="5184576" cy="1248139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3200" b="1">
                <a:latin typeface="Arial Black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23392" y="1796819"/>
            <a:ext cx="5184576" cy="4512501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960096" y="548681"/>
            <a:ext cx="4512501" cy="5281049"/>
          </a:xfrm>
        </p:spPr>
        <p:txBody>
          <a:bodyPr/>
          <a:lstStyle>
            <a:lvl1pPr marL="0" indent="0" algn="l">
              <a:buNone/>
              <a:defRPr sz="3200" b="1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99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383867" y="0"/>
            <a:ext cx="5808133" cy="6858000"/>
          </a:xfrm>
          <a:solidFill>
            <a:schemeClr val="tx1"/>
          </a:solidFill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38403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/>
          </p:nvPr>
        </p:nvSpPr>
        <p:spPr>
          <a:xfrm>
            <a:off x="623392" y="548680"/>
            <a:ext cx="5184576" cy="1248139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3200" b="1">
                <a:latin typeface="Arial Black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23392" y="1796819"/>
            <a:ext cx="5184576" cy="4512501"/>
          </a:xfr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-"/>
              <a:tabLst/>
              <a:defRPr sz="2133">
                <a:solidFill>
                  <a:schemeClr val="tx1"/>
                </a:solidFill>
                <a:latin typeface="Georgia"/>
                <a:cs typeface="Georgia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867">
                <a:solidFill>
                  <a:schemeClr val="tx1"/>
                </a:solidFill>
                <a:latin typeface="Georgia"/>
                <a:cs typeface="Georgia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3pPr>
            <a:lvl4pPr marL="958827" indent="-228594" algn="l">
              <a:lnSpc>
                <a:spcPct val="90000"/>
              </a:lnSpc>
              <a:buFont typeface="Georgia" panose="02040502050405020303" pitchFamily="18" charset="0"/>
              <a:buChar char="–"/>
              <a:defRPr sz="1600">
                <a:solidFill>
                  <a:schemeClr val="tx1"/>
                </a:solidFill>
                <a:latin typeface="Georgia"/>
                <a:cs typeface="Georgia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960096" y="548681"/>
            <a:ext cx="4512501" cy="5281049"/>
          </a:xfrm>
        </p:spPr>
        <p:txBody>
          <a:bodyPr/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906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4" y="548681"/>
            <a:ext cx="10753193" cy="1078364"/>
          </a:xfrm>
        </p:spPr>
        <p:txBody>
          <a:bodyPr anchor="t"/>
          <a:lstStyle>
            <a:lvl1pPr algn="l">
              <a:defRPr sz="3200"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34" name="Text Placeholder 33"/>
          <p:cNvSpPr>
            <a:spLocks noGrp="1"/>
          </p:cNvSpPr>
          <p:nvPr userDrawn="1">
            <p:ph type="body" sz="quarter" idx="13"/>
          </p:nvPr>
        </p:nvSpPr>
        <p:spPr>
          <a:xfrm>
            <a:off x="1968501" y="1700808"/>
            <a:ext cx="9504097" cy="768085"/>
          </a:xfrm>
        </p:spPr>
        <p:txBody>
          <a:bodyPr anchor="ctr"/>
          <a:lstStyle>
            <a:lvl1pPr marL="0" indent="0" algn="l">
              <a:buNone/>
              <a:defRPr sz="2133" b="0" i="0">
                <a:latin typeface="Georgi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5" name="Text Placeholder 33"/>
          <p:cNvSpPr>
            <a:spLocks noGrp="1"/>
          </p:cNvSpPr>
          <p:nvPr userDrawn="1">
            <p:ph type="body" sz="quarter" idx="14"/>
          </p:nvPr>
        </p:nvSpPr>
        <p:spPr>
          <a:xfrm>
            <a:off x="1968501" y="2566591"/>
            <a:ext cx="9504097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6" name="Text Placeholder 33"/>
          <p:cNvSpPr>
            <a:spLocks noGrp="1"/>
          </p:cNvSpPr>
          <p:nvPr userDrawn="1">
            <p:ph type="body" sz="quarter" idx="15"/>
          </p:nvPr>
        </p:nvSpPr>
        <p:spPr>
          <a:xfrm>
            <a:off x="1968501" y="3430687"/>
            <a:ext cx="9504097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7" name="Text Placeholder 33"/>
          <p:cNvSpPr>
            <a:spLocks noGrp="1"/>
          </p:cNvSpPr>
          <p:nvPr userDrawn="1">
            <p:ph type="body" sz="quarter" idx="16"/>
          </p:nvPr>
        </p:nvSpPr>
        <p:spPr>
          <a:xfrm>
            <a:off x="1967541" y="4294783"/>
            <a:ext cx="9505056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8" name="Text Placeholder 33"/>
          <p:cNvSpPr>
            <a:spLocks noGrp="1"/>
          </p:cNvSpPr>
          <p:nvPr userDrawn="1">
            <p:ph type="body" sz="quarter" idx="17"/>
          </p:nvPr>
        </p:nvSpPr>
        <p:spPr>
          <a:xfrm>
            <a:off x="1967541" y="5158879"/>
            <a:ext cx="9505056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9" name="Picture 8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57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ettelo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noProof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719404" y="548681"/>
            <a:ext cx="10753193" cy="1078364"/>
          </a:xfrm>
        </p:spPr>
        <p:txBody>
          <a:bodyPr anchor="t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968501" y="1700808"/>
            <a:ext cx="9504097" cy="768085"/>
          </a:xfrm>
        </p:spPr>
        <p:txBody>
          <a:bodyPr anchor="ctr"/>
          <a:lstStyle>
            <a:lvl1pPr marL="0" indent="0" algn="l">
              <a:buNone/>
              <a:defRPr sz="2133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968501" y="2566591"/>
            <a:ext cx="9504097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968501" y="3430687"/>
            <a:ext cx="9504097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967541" y="4294783"/>
            <a:ext cx="9505056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967541" y="5158879"/>
            <a:ext cx="9505056" cy="766399"/>
          </a:xfrm>
        </p:spPr>
        <p:txBody>
          <a:bodyPr anchor="ctr"/>
          <a:lstStyle>
            <a:lvl1pPr marL="0" indent="0" algn="l">
              <a:buNone/>
              <a:defRPr lang="en-GB" sz="2133" b="0" i="0" kern="1200" noProof="0" dirty="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fi-FI" noProof="0"/>
              <a:t>Muokkaa tekstin perustyylejä</a:t>
            </a:r>
          </a:p>
        </p:txBody>
      </p:sp>
      <p:pic>
        <p:nvPicPr>
          <p:cNvPr id="10" name="Picture 9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97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3392" y="548681"/>
            <a:ext cx="10945216" cy="864096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 noProof="0"/>
              <a:t>Muokkaa ots. perustyyl. napsautt.</a:t>
            </a:r>
            <a:endParaRPr lang="en-GB" noProof="0"/>
          </a:p>
        </p:txBody>
      </p:sp>
      <p:pic>
        <p:nvPicPr>
          <p:cNvPr id="6" name="Picture 5" descr="SITRA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523" y="6360001"/>
            <a:ext cx="1103445" cy="21472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23392" y="1508786"/>
            <a:ext cx="10945216" cy="4415764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80968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pohjainen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945216" cy="88634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pic>
        <p:nvPicPr>
          <p:cNvPr id="7" name="Picture 6" descr="SITRA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000" y="6360000"/>
            <a:ext cx="1110000" cy="216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23393" y="1509185"/>
            <a:ext cx="10943167" cy="46079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44358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8385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84867" y="728662"/>
            <a:ext cx="8822267" cy="5400679"/>
          </a:xfrm>
          <a:prstGeom prst="rect">
            <a:avLst/>
          </a:prstGeom>
        </p:spPr>
        <p:txBody>
          <a:bodyPr anchor="ctr"/>
          <a:lstStyle>
            <a:lvl1pPr algn="ctr">
              <a:defRPr sz="6000" b="1" i="0">
                <a:latin typeface="Rational Display Black" pitchFamily="2" charset="0"/>
                <a:ea typeface="Rational Display Black" pitchFamily="2" charset="0"/>
                <a:cs typeface="Rational Display Black" pitchFamily="2" charset="0"/>
              </a:defRPr>
            </a:lvl1pPr>
          </a:lstStyle>
          <a:p>
            <a:r>
              <a:rPr lang="en-US"/>
              <a:t>BIG SITRA TITLE</a:t>
            </a:r>
          </a:p>
        </p:txBody>
      </p:sp>
    </p:spTree>
    <p:extLst>
      <p:ext uri="{BB962C8B-B14F-4D97-AF65-F5344CB8AC3E}">
        <p14:creationId xmlns:p14="http://schemas.microsoft.com/office/powerpoint/2010/main" val="3436095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3861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459">
          <p15:clr>
            <a:srgbClr val="FBAE40"/>
          </p15:clr>
        </p15:guide>
        <p15:guide id="6" pos="5768">
          <p15:clr>
            <a:srgbClr val="FBAE40"/>
          </p15:clr>
        </p15:guide>
        <p15:guide id="7" pos="211">
          <p15:clr>
            <a:srgbClr val="FBAE40"/>
          </p15:clr>
        </p15:guide>
        <p15:guide id="8" pos="7469">
          <p15:clr>
            <a:srgbClr val="FBAE40"/>
          </p15:clr>
        </p15:guide>
        <p15:guide id="9" orient="horz" pos="232">
          <p15:clr>
            <a:srgbClr val="FBAE40"/>
          </p15:clr>
        </p15:guide>
        <p15:guide id="10" orient="horz" pos="4088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7"/>
            <a:ext cx="8791575" cy="1655763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2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2"/>
            <a:ext cx="512488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3" y="5410200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46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623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8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3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38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1" y="2249485"/>
            <a:ext cx="4878389" cy="354171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5"/>
            <a:ext cx="4875211" cy="354171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427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8"/>
            <a:ext cx="9906000" cy="14779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1" y="2249487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1" y="3073398"/>
            <a:ext cx="487839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8"/>
            <a:ext cx="487521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923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386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735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6" y="609602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1" y="592666"/>
            <a:ext cx="5891209" cy="5198535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6" y="2249485"/>
            <a:ext cx="3856037" cy="354171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637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1"/>
            <a:ext cx="5934508" cy="16398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2"/>
            <a:ext cx="3666691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2249485"/>
            <a:ext cx="5934511" cy="354171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0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0797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4304665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5"/>
            <a:ext cx="9912355" cy="3299779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793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419601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795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6541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397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9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8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949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7"/>
            <a:ext cx="3195240" cy="57626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9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9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7"/>
            <a:ext cx="3200400" cy="57626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9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5"/>
            <a:ext cx="3190741" cy="576263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4" y="2666999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924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138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1" y="609601"/>
            <a:ext cx="2005011" cy="518160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601"/>
            <a:ext cx="7748591" cy="51816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4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57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139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129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98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140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4A382-1F05-4962-A011-746531C3B058}" type="datetimeFigureOut">
              <a:rPr lang="fi-FI" smtClean="0"/>
              <a:t>18.10.2022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BCB3-10F5-43CA-842C-4206A35451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6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4" r:id="rId13"/>
    <p:sldLayoutId id="2147483670" r:id="rId14"/>
    <p:sldLayoutId id="214748377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623392" y="356659"/>
            <a:ext cx="10945216" cy="107836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 noProof="0"/>
              <a:t>Muokkaa perustyyl. napsautt.</a:t>
            </a:r>
            <a:endParaRPr lang="en-GB" noProof="0"/>
          </a:p>
        </p:txBody>
      </p:sp>
      <p:sp>
        <p:nvSpPr>
          <p:cNvPr id="17" name="Tekstin paikkamerkki 2"/>
          <p:cNvSpPr>
            <a:spLocks noGrp="1"/>
          </p:cNvSpPr>
          <p:nvPr>
            <p:ph type="body" idx="1"/>
          </p:nvPr>
        </p:nvSpPr>
        <p:spPr>
          <a:xfrm>
            <a:off x="623392" y="1604797"/>
            <a:ext cx="10945216" cy="44164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0"/>
            <a:endParaRPr lang="en-GB" noProof="0"/>
          </a:p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572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+mj-lt"/>
          <a:ea typeface="+mj-ea"/>
          <a:cs typeface="Arial Black"/>
        </a:defRPr>
      </a:lvl1pPr>
    </p:titleStyle>
    <p:bodyStyle>
      <a:lvl1pPr marL="239178" indent="-239178" algn="l" defTabSz="609585" rtl="0" eaLnBrk="1" latinLnBrk="0" hangingPunct="1">
        <a:spcBef>
          <a:spcPct val="20000"/>
        </a:spcBef>
        <a:buFont typeface="Lucida Grande"/>
        <a:buChar char="-"/>
        <a:defRPr sz="2133" b="0" i="0" kern="1200">
          <a:solidFill>
            <a:schemeClr val="tx1"/>
          </a:solidFill>
          <a:latin typeface="+mn-lt"/>
          <a:ea typeface="+mn-ea"/>
          <a:cs typeface="Georgia"/>
        </a:defRPr>
      </a:lvl1pPr>
      <a:lvl2pPr marL="476239" indent="-237061" algn="l" defTabSz="609585" rtl="0" eaLnBrk="1" latinLnBrk="0" hangingPunct="1">
        <a:spcBef>
          <a:spcPct val="20000"/>
        </a:spcBef>
        <a:buFont typeface="Georgia" panose="02040502050405020303" pitchFamily="18" charset="0"/>
        <a:buChar char="–"/>
        <a:defRPr sz="1867" b="0" i="0" kern="1200">
          <a:solidFill>
            <a:schemeClr val="tx1"/>
          </a:solidFill>
          <a:latin typeface="+mn-lt"/>
          <a:ea typeface="+mn-ea"/>
          <a:cs typeface="Georgia"/>
        </a:defRPr>
      </a:lvl2pPr>
      <a:lvl3pPr marL="715415" indent="-228594" algn="l" defTabSz="609585" rtl="0" eaLnBrk="1" latinLnBrk="0" hangingPunct="1">
        <a:spcBef>
          <a:spcPct val="20000"/>
        </a:spcBef>
        <a:buFont typeface="Georgia" panose="02040502050405020303" pitchFamily="18" charset="0"/>
        <a:buChar char="–"/>
        <a:defRPr sz="1600" b="0" i="0" kern="1200">
          <a:solidFill>
            <a:schemeClr val="tx1"/>
          </a:solidFill>
          <a:latin typeface="+mn-lt"/>
          <a:ea typeface="+mn-ea"/>
          <a:cs typeface="Georgia"/>
        </a:defRPr>
      </a:lvl3pPr>
      <a:lvl4pPr marL="960943" indent="-228594" algn="l" defTabSz="609585" rtl="0" eaLnBrk="1" latinLnBrk="0" hangingPunct="1">
        <a:spcBef>
          <a:spcPct val="20000"/>
        </a:spcBef>
        <a:buFont typeface="Georgia" panose="02040502050405020303" pitchFamily="18" charset="0"/>
        <a:buChar char="–"/>
        <a:defRPr sz="1600" b="0" i="0" kern="1200">
          <a:solidFill>
            <a:schemeClr val="tx1"/>
          </a:solidFill>
          <a:latin typeface="+mn-lt"/>
          <a:ea typeface="+mn-ea"/>
          <a:cs typeface="Georgia"/>
        </a:defRPr>
      </a:lvl4pPr>
      <a:lvl5pPr marL="2438339" indent="0" algn="ctr" defTabSz="609585" rtl="0" eaLnBrk="1" latinLnBrk="0" hangingPunct="1">
        <a:spcBef>
          <a:spcPct val="20000"/>
        </a:spcBef>
        <a:buFont typeface="Arial"/>
        <a:buNone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1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7"/>
            <a:ext cx="9905999" cy="147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6"/>
            <a:ext cx="9905999" cy="354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6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2" y="5883275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28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inedu.fi/hanke?tunnus=OKM020:00/2020" TargetMode="External"/><Relationship Id="rId2" Type="http://schemas.openxmlformats.org/officeDocument/2006/relationships/hyperlink" Target="https://data.consilium.europa.eu/doc/document/ST-15016-2019-INIT/en/pdf" TargetMode="External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D41793B-8337-724F-A4D1-F147F165F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292" y="3117274"/>
            <a:ext cx="10734707" cy="1462258"/>
          </a:xfrm>
        </p:spPr>
        <p:txBody>
          <a:bodyPr/>
          <a:lstStyle/>
          <a:p>
            <a:r>
              <a:rPr lang="fi-FI" b="0" dirty="0" smtClean="0"/>
              <a:t>Tekijänoikeusasioiden neuvottelukunta</a:t>
            </a:r>
            <a:endParaRPr lang="fi-FI" b="0" dirty="0"/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8112E86-3EBB-8F48-8787-EE3A471D9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Anna Vuopala</a:t>
            </a:r>
          </a:p>
          <a:p>
            <a:r>
              <a:rPr lang="fi-FI" dirty="0" smtClean="0"/>
              <a:t>18.10.2022</a:t>
            </a:r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6442364" y="1097280"/>
            <a:ext cx="914400" cy="914400"/>
          </a:xfrm>
          <a:prstGeom prst="rect">
            <a:avLst/>
          </a:prstGeom>
          <a:solidFill>
            <a:srgbClr val="165C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8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38200" y="1449107"/>
            <a:ext cx="10515600" cy="4719554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 smtClean="0"/>
              <a:t>Datasäädöksessä </a:t>
            </a:r>
            <a:r>
              <a:rPr lang="fi-FI" dirty="0"/>
              <a:t>säädetään horisontaalisena ehdotuksena </a:t>
            </a:r>
            <a:r>
              <a:rPr lang="fi-FI" b="1" dirty="0"/>
              <a:t>kaikkia aloja koskevia </a:t>
            </a:r>
            <a:r>
              <a:rPr lang="fi-FI" b="1" dirty="0" smtClean="0"/>
              <a:t>perussääntöjä </a:t>
            </a:r>
            <a:r>
              <a:rPr lang="fi-FI" dirty="0"/>
              <a:t>datan käyttöä koskevista oikeuksista, esimerkiksi älykkäiden koneiden tai kulutustavaroiden alalla. </a:t>
            </a:r>
            <a:endParaRPr lang="fi-FI" dirty="0" smtClean="0"/>
          </a:p>
          <a:p>
            <a:r>
              <a:rPr lang="fi-FI" dirty="0" smtClean="0"/>
              <a:t>Datan </a:t>
            </a:r>
            <a:r>
              <a:rPr lang="fi-FI" dirty="0"/>
              <a:t>saatavuutta ja käyttöä koskevia oikeuksia ja velvoitteita on kuitenkin </a:t>
            </a:r>
            <a:r>
              <a:rPr lang="fi-FI" b="1" dirty="0"/>
              <a:t>säännelty vaihtelevassa määrin myös alakohtaisesti. </a:t>
            </a:r>
            <a:endParaRPr lang="fi-FI" b="1" dirty="0" smtClean="0"/>
          </a:p>
          <a:p>
            <a:r>
              <a:rPr lang="fi-FI" dirty="0" smtClean="0"/>
              <a:t>Datasäädöksellä </a:t>
            </a:r>
            <a:r>
              <a:rPr lang="fi-FI" b="1" dirty="0"/>
              <a:t>ei muuteta </a:t>
            </a:r>
            <a:r>
              <a:rPr lang="fi-FI" b="1" dirty="0" smtClean="0"/>
              <a:t>voimassa </a:t>
            </a:r>
            <a:r>
              <a:rPr lang="fi-FI" b="1" dirty="0"/>
              <a:t>olevaa lainsäädäntöä</a:t>
            </a:r>
            <a:r>
              <a:rPr lang="fi-FI" dirty="0"/>
              <a:t>, mutta näiden alojen tulevaa lainsäädäntöä olisi periaatteessa </a:t>
            </a:r>
            <a:r>
              <a:rPr lang="fi-FI" i="1" dirty="0">
                <a:solidFill>
                  <a:srgbClr val="FF0000"/>
                </a:solidFill>
              </a:rPr>
              <a:t>mukautettava vastaamaan </a:t>
            </a:r>
            <a:r>
              <a:rPr lang="fi-FI" dirty="0"/>
              <a:t>datasäädöksen horisontaalisia periaatteita. </a:t>
            </a:r>
            <a:endParaRPr lang="fi-FI" dirty="0" smtClean="0"/>
          </a:p>
          <a:p>
            <a:r>
              <a:rPr lang="fi-FI" b="1" dirty="0" smtClean="0"/>
              <a:t>Yhdenmukaistamista </a:t>
            </a:r>
            <a:r>
              <a:rPr lang="fi-FI" b="1" dirty="0"/>
              <a:t>datasäädöksen horisontaalisiin sääntöihin nähden olisi arvioitava, kun alakohtaisia säädöksiä tarkastellaan uudelleen.</a:t>
            </a:r>
            <a:r>
              <a:rPr lang="fi-FI" dirty="0"/>
              <a:t> </a:t>
            </a:r>
            <a:endParaRPr lang="fi-FI" dirty="0" smtClean="0"/>
          </a:p>
          <a:p>
            <a:pPr lvl="1"/>
            <a:r>
              <a:rPr lang="fi-FI" dirty="0" smtClean="0"/>
              <a:t>Tässä </a:t>
            </a:r>
            <a:r>
              <a:rPr lang="fi-FI" dirty="0"/>
              <a:t>ehdotuksessa jätetään vertikaaliselle lainsäädännölle mahdollisuus antaa yksityiskohtaisempia sääntöjä alakohtaisten sääntelytavoitteiden saavuttamiseksi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Tietokantasuojaa </a:t>
            </a:r>
            <a:r>
              <a:rPr lang="fi-FI" dirty="0"/>
              <a:t>koskeva arviointi; komissio on </a:t>
            </a:r>
            <a:r>
              <a:rPr lang="fi-FI" dirty="0" smtClean="0"/>
              <a:t>arvioinut ja todennut, että se </a:t>
            </a:r>
            <a:r>
              <a:rPr lang="fi-FI" b="1" u="sng" dirty="0" smtClean="0"/>
              <a:t>ei </a:t>
            </a:r>
            <a:r>
              <a:rPr lang="fi-FI" b="1" u="sng" dirty="0"/>
              <a:t>aio avata </a:t>
            </a:r>
            <a:r>
              <a:rPr lang="fi-FI" b="1" u="sng" dirty="0" smtClean="0"/>
              <a:t>tietokantadirektiiviä</a:t>
            </a:r>
          </a:p>
          <a:p>
            <a:pPr lvl="1"/>
            <a:r>
              <a:rPr lang="fi-FI" i="1" dirty="0" smtClean="0">
                <a:solidFill>
                  <a:srgbClr val="FF0000"/>
                </a:solidFill>
              </a:rPr>
              <a:t>Jos halutaan edistää datan jakamista on epävarmuustekijöitä poistettava ja yksi osa on ”data &amp; IP-kysymysten käsittely </a:t>
            </a:r>
            <a:r>
              <a:rPr lang="fi-FI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komission sidosryhmäkeskustelut, joihin viitattu 2020 IP Action Plan</a:t>
            </a:r>
            <a:endParaRPr lang="fi-FI" i="1" dirty="0">
              <a:solidFill>
                <a:srgbClr val="FF0000"/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Datasäädös (Data Act)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18.10.2022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6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7047" y="313787"/>
            <a:ext cx="10319487" cy="817181"/>
          </a:xfrm>
        </p:spPr>
        <p:txBody>
          <a:bodyPr/>
          <a:lstStyle/>
          <a:p>
            <a:r>
              <a:rPr lang="fi-FI" dirty="0" smtClean="0"/>
              <a:t>Ajankohtaista WIPO:sta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2729" y="1237129"/>
            <a:ext cx="10573805" cy="5443370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SCCR- Tekijänoikeuksien ja lähioikeuksien pysyvä komitea</a:t>
            </a:r>
          </a:p>
          <a:p>
            <a:pPr lvl="1"/>
            <a:r>
              <a:rPr lang="fi-FI" dirty="0" err="1" smtClean="0"/>
              <a:t>Broadcasting</a:t>
            </a:r>
            <a:r>
              <a:rPr lang="fi-FI" dirty="0" smtClean="0"/>
              <a:t> </a:t>
            </a:r>
            <a:r>
              <a:rPr lang="fi-FI" dirty="0" err="1" smtClean="0"/>
              <a:t>Treaty</a:t>
            </a:r>
            <a:r>
              <a:rPr lang="fi-FI" dirty="0" smtClean="0"/>
              <a:t>: Uusi teksti käsiteltiin mutta se ei saanut toivottua vastaanottoa</a:t>
            </a:r>
          </a:p>
          <a:p>
            <a:pPr lvl="2"/>
            <a:r>
              <a:rPr lang="fi-FI" dirty="0" err="1" smtClean="0"/>
              <a:t>Friends</a:t>
            </a:r>
            <a:r>
              <a:rPr lang="fi-FI" dirty="0" smtClean="0"/>
              <a:t> of Chair-prosessi synnytti väitteitä osallistamisen puutteesta, US edelleen tyytymätön tarjottuun ratkaisuun</a:t>
            </a:r>
          </a:p>
          <a:p>
            <a:pPr lvl="1"/>
            <a:r>
              <a:rPr lang="fi-FI" dirty="0" smtClean="0"/>
              <a:t>Rajoituksia koskevat sitovaan sopimukseen johtavat neuvottelut eivät EU:n hyväksyttävissä 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Digitaalinen Agenda, uudet asiat</a:t>
            </a:r>
            <a:endParaRPr lang="fi-FI" dirty="0" smtClean="0"/>
          </a:p>
          <a:p>
            <a:r>
              <a:rPr lang="fi-FI" dirty="0" smtClean="0"/>
              <a:t>YLEISKOKOUS heinäkuussa 2022</a:t>
            </a:r>
          </a:p>
          <a:p>
            <a:pPr lvl="1"/>
            <a:r>
              <a:rPr lang="fi-FI" dirty="0" smtClean="0"/>
              <a:t>Ukrainaa koskeva teknisen tuen agendakohta  saatiin hyväksyttyä </a:t>
            </a:r>
            <a:r>
              <a:rPr lang="fi-FI" dirty="0" err="1" smtClean="0"/>
              <a:t>äänestämäll</a:t>
            </a:r>
            <a:r>
              <a:rPr lang="fi-FI" dirty="0" smtClean="0"/>
              <a:t> (Venäjä vastusti konsensukseen perustuvaa menettelyä, joka </a:t>
            </a:r>
            <a:r>
              <a:rPr lang="fi-FI" dirty="0" err="1" smtClean="0"/>
              <a:t>WIPOn</a:t>
            </a:r>
            <a:r>
              <a:rPr lang="fi-FI" dirty="0" smtClean="0"/>
              <a:t> normaali työtapa)</a:t>
            </a:r>
          </a:p>
          <a:p>
            <a:pPr lvl="1"/>
            <a:r>
              <a:rPr lang="fi-FI" dirty="0" smtClean="0"/>
              <a:t>Substantiivisissa asioissa moni asia ollut poliittisessa jumissa; Etelä-Afrikka vaati äänestyksellä uhkaamalla, että päätetään diplomaattikonferenssin koolle kutsumisesta IGC-komiteassa (pakollinen </a:t>
            </a:r>
            <a:r>
              <a:rPr lang="fi-FI" dirty="0" err="1" smtClean="0"/>
              <a:t>ilmoitusvevollisuus</a:t>
            </a:r>
            <a:r>
              <a:rPr lang="fi-FI" dirty="0" smtClean="0"/>
              <a:t> patenttihakemuksissa</a:t>
            </a:r>
            <a:r>
              <a:rPr lang="fi-FI" dirty="0" smtClean="0"/>
              <a:t>), joka meni läpi, vaikka kaikki maat eivät olisi sit</a:t>
            </a:r>
            <a:r>
              <a:rPr lang="fi-FI" dirty="0" smtClean="0"/>
              <a:t>ä voineet hyväksyä. </a:t>
            </a:r>
            <a:endParaRPr lang="fi-FI" dirty="0" smtClean="0"/>
          </a:p>
          <a:p>
            <a:pPr lvl="2"/>
            <a:r>
              <a:rPr lang="fi-FI" dirty="0" smtClean="0"/>
              <a:t>TULEE JOHTAMAAN SIIHEN, että EU:n on neuvoteltava omat kantansa uudelleen tavalla, jossa on enemmän neuvotteluvaraa, sillä EU- ja B-ryhmän teollistuneet maat ovat äänestystilanteessa aina vähemmistössä.  </a:t>
            </a:r>
            <a:endParaRPr lang="fi-FI" dirty="0"/>
          </a:p>
          <a:p>
            <a:pPr lvl="1"/>
            <a:r>
              <a:rPr lang="fi-FI" dirty="0" smtClean="0"/>
              <a:t>WIPO:ssa tekoälyn vaikutuksia IP-järjestelmään vetää uusi johtaja Ulrike </a:t>
            </a:r>
            <a:r>
              <a:rPr lang="fi-FI" dirty="0" err="1" smtClean="0"/>
              <a:t>Till</a:t>
            </a:r>
            <a:r>
              <a:rPr lang="fi-FI" dirty="0" smtClean="0"/>
              <a:t>; New </a:t>
            </a:r>
            <a:r>
              <a:rPr lang="fi-FI" dirty="0" err="1" smtClean="0"/>
              <a:t>Frontier</a:t>
            </a:r>
            <a:r>
              <a:rPr lang="fi-FI" dirty="0" smtClean="0"/>
              <a:t> Technologies</a:t>
            </a:r>
          </a:p>
          <a:p>
            <a:pPr lvl="2"/>
            <a:r>
              <a:rPr lang="fi-FI" dirty="0" smtClean="0"/>
              <a:t>Tekijänoikeusdataa koskeva keskustelu tulossa</a:t>
            </a:r>
          </a:p>
          <a:p>
            <a:pPr lvl="0"/>
            <a:r>
              <a:rPr lang="fi-FI" dirty="0" smtClean="0"/>
              <a:t>Maailman henkisen omaisuuden järjestö WIPO aloitti marraskuussa 2021 </a:t>
            </a:r>
            <a:r>
              <a:rPr lang="fi-FI" dirty="0" err="1" smtClean="0"/>
              <a:t>infrawebinaarit</a:t>
            </a:r>
            <a:r>
              <a:rPr lang="fi-FI" dirty="0" smtClean="0"/>
              <a:t> ja Suomi kutsuttiin avaamaan ne </a:t>
            </a:r>
            <a:r>
              <a:rPr lang="fi-FI" dirty="0" smtClean="0">
                <a:sym typeface="Wingdings" panose="05000000000000000000" pitchFamily="2" charset="2"/>
              </a:rPr>
              <a:t> jatkuvat vuoden loppuun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Vsi</a:t>
            </a:r>
            <a:r>
              <a:rPr lang="fi-FI" dirty="0" smtClean="0"/>
              <a:t> </a:t>
            </a:r>
            <a:r>
              <a:rPr lang="fi-FI" dirty="0"/>
              <a:t>Puumalan kanssa kävimme tapaamassa DG </a:t>
            </a:r>
            <a:r>
              <a:rPr lang="fi-FI" dirty="0" err="1"/>
              <a:t>Tangia</a:t>
            </a:r>
            <a:r>
              <a:rPr lang="fi-FI" dirty="0"/>
              <a:t>, joka tunnusti vahvasti Suomen </a:t>
            </a:r>
            <a:r>
              <a:rPr lang="fi-FI" dirty="0" err="1"/>
              <a:t>edelläkävijyyden</a:t>
            </a:r>
            <a:r>
              <a:rPr lang="fi-FI" dirty="0"/>
              <a:t> tekijänoikeusjärjestelmän kehittämisessä kohti uusia teknologioita</a:t>
            </a:r>
            <a:endParaRPr lang="fi-FI" dirty="0" smtClean="0"/>
          </a:p>
          <a:p>
            <a:r>
              <a:rPr lang="fi-FI" dirty="0" smtClean="0"/>
              <a:t>Yleiskokous </a:t>
            </a:r>
            <a:r>
              <a:rPr lang="fi-FI" dirty="0" smtClean="0"/>
              <a:t>tulossa aina </a:t>
            </a:r>
            <a:r>
              <a:rPr lang="fi-FI" dirty="0" smtClean="0"/>
              <a:t>jatkossa </a:t>
            </a:r>
            <a:r>
              <a:rPr lang="fi-FI" dirty="0" smtClean="0"/>
              <a:t>heinäkuussa (valmistelu aloitettava </a:t>
            </a:r>
            <a:r>
              <a:rPr lang="fi-FI" smtClean="0"/>
              <a:t>uudenvuoden tienoilla)</a:t>
            </a:r>
            <a:endParaRPr lang="fi-FI" dirty="0" smtClean="0"/>
          </a:p>
          <a:p>
            <a:pPr lvl="1"/>
            <a:r>
              <a:rPr lang="fi-FI" dirty="0" smtClean="0"/>
              <a:t>Uusi asia: Ministerifoorumi, jolla pääjohtaja haluaa laskea kynnystä IP-oikeuksista puhuttaessa; voitava keskustella myös poliittisella tasolla ja samalla kaikkien ml. Poliittisen tason osalta – IP-oikeuksien potentiaali nuorille, syrjäseuduille, alkuperäiskansoille…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06FA966-1D72-5F44-BDB0-01D58DAA3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243E8BC1-251A-354F-855F-A7CFB7789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#copyrightinfra</a:t>
            </a:r>
          </a:p>
          <a:p>
            <a:endParaRPr lang="fi-FI" dirty="0" smtClean="0"/>
          </a:p>
          <a:p>
            <a:r>
              <a:rPr lang="fi-FI" dirty="0" smtClean="0"/>
              <a:t>Anna Vuopala</a:t>
            </a:r>
          </a:p>
          <a:p>
            <a:r>
              <a:rPr lang="fi-FI" dirty="0" smtClean="0"/>
              <a:t>Hallitusneuvos </a:t>
            </a:r>
          </a:p>
          <a:p>
            <a:r>
              <a:rPr lang="fi-FI" dirty="0" smtClean="0"/>
              <a:t>Tekijänoikeuden ja audiovisuaalisen kulttuurin vastuualue</a:t>
            </a:r>
          </a:p>
          <a:p>
            <a:r>
              <a:rPr lang="fi-FI" dirty="0" smtClean="0"/>
              <a:t>anna.vuopala@gov.fi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03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737937" y="252664"/>
            <a:ext cx="10515600" cy="926432"/>
          </a:xfrm>
        </p:spPr>
        <p:txBody>
          <a:bodyPr/>
          <a:lstStyle/>
          <a:p>
            <a:r>
              <a:rPr lang="fi-FI" dirty="0" smtClean="0"/>
              <a:t>OHJELMA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637674" y="1371600"/>
            <a:ext cx="10716126" cy="50652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9.00 </a:t>
            </a:r>
            <a:r>
              <a:rPr lang="fi-FI" dirty="0"/>
              <a:t>Avaussanat valtiosihteeri Tuomo Puumala</a:t>
            </a:r>
          </a:p>
          <a:p>
            <a:pPr marL="0" indent="0">
              <a:buNone/>
            </a:pPr>
            <a:r>
              <a:rPr lang="fi-FI" dirty="0"/>
              <a:t>9.10 </a:t>
            </a:r>
            <a:r>
              <a:rPr lang="fi-FI" dirty="0" smtClean="0"/>
              <a:t>Ajankohtaista, johtaja Jorma Waldén</a:t>
            </a:r>
            <a:endParaRPr lang="fi-FI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dirty="0" smtClean="0"/>
              <a:t>- </a:t>
            </a:r>
            <a:r>
              <a:rPr lang="fi-FI" dirty="0"/>
              <a:t>HE 43/2022 – Käsittelyvaihe eduskunnassa, hallitusneuvos Anna Vuopala</a:t>
            </a:r>
          </a:p>
          <a:p>
            <a:pPr>
              <a:buFontTx/>
              <a:buChar char="-"/>
            </a:pPr>
            <a:r>
              <a:rPr lang="fi-FI" dirty="0" smtClean="0"/>
              <a:t>Tekijänoikeusinfrastruktuurin kehittäminen, </a:t>
            </a:r>
            <a:r>
              <a:rPr lang="fi-FI" dirty="0"/>
              <a:t>hallitusneuvos Anna </a:t>
            </a:r>
            <a:r>
              <a:rPr lang="fi-FI" dirty="0" smtClean="0"/>
              <a:t>Vuopala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- LAB Lappeenrannan teknisen yliopiston </a:t>
            </a:r>
            <a:r>
              <a:rPr lang="fi-FI" dirty="0"/>
              <a:t>-tutkielma (Timo Oiva, 2022): European </a:t>
            </a:r>
            <a:r>
              <a:rPr lang="fi-FI" dirty="0" smtClean="0"/>
              <a:t>	Union </a:t>
            </a:r>
            <a:r>
              <a:rPr lang="fi-FI" dirty="0" err="1" smtClean="0"/>
              <a:t>common</a:t>
            </a:r>
            <a:r>
              <a:rPr lang="fi-FI" dirty="0" smtClean="0"/>
              <a:t> data </a:t>
            </a:r>
            <a:r>
              <a:rPr lang="fi-FI" dirty="0" err="1" smtClean="0"/>
              <a:t>spaces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/>
              <a:t>orientation</a:t>
            </a:r>
            <a:r>
              <a:rPr lang="fi-FI" dirty="0"/>
              <a:t> of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/>
              <a:t>copyright </a:t>
            </a:r>
            <a:r>
              <a:rPr lang="fi-FI" smtClean="0"/>
              <a:t>	stakeholders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- </a:t>
            </a:r>
            <a:r>
              <a:rPr lang="fi-FI" dirty="0"/>
              <a:t>Tietosuoja ja tekijänoikeusinfrastruktuuri – selvitys (</a:t>
            </a:r>
            <a:r>
              <a:rPr lang="fi-FI" dirty="0" err="1"/>
              <a:t>Lexia</a:t>
            </a:r>
            <a:r>
              <a:rPr lang="fi-FI" dirty="0"/>
              <a:t> Oy), </a:t>
            </a:r>
            <a:r>
              <a:rPr lang="fi-FI" dirty="0" smtClean="0"/>
              <a:t>julkaistaan 	18.10.2022</a:t>
            </a:r>
            <a:r>
              <a:rPr lang="fi-FI" dirty="0"/>
              <a:t>, </a:t>
            </a:r>
            <a:r>
              <a:rPr lang="fi-FI" dirty="0" smtClean="0"/>
              <a:t>Opetus- </a:t>
            </a:r>
            <a:r>
              <a:rPr lang="fi-FI" dirty="0"/>
              <a:t>ja kulttuuriministeriön julkaisusarja</a:t>
            </a:r>
          </a:p>
          <a:p>
            <a:r>
              <a:rPr lang="fi-FI" dirty="0" smtClean="0"/>
              <a:t>nk</a:t>
            </a:r>
            <a:r>
              <a:rPr lang="fi-FI" dirty="0"/>
              <a:t>. 2. paketin </a:t>
            </a:r>
            <a:r>
              <a:rPr lang="fi-FI" dirty="0" smtClean="0"/>
              <a:t>asiat, Jorma Waldén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9.40 </a:t>
            </a:r>
            <a:r>
              <a:rPr lang="fi-FI" dirty="0" smtClean="0"/>
              <a:t>Kansallisen </a:t>
            </a:r>
            <a:r>
              <a:rPr lang="fi-FI" dirty="0"/>
              <a:t>aineettomien oikeuksien (IP) strategian </a:t>
            </a:r>
            <a:r>
              <a:rPr lang="fi-FI" dirty="0" smtClean="0"/>
              <a:t>toimeenpano, Saija Partanen, TEM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9.50 EU- ja </a:t>
            </a:r>
            <a:r>
              <a:rPr lang="fi-FI" dirty="0" smtClean="0"/>
              <a:t>WIPO-asiat, hallitusneuvos </a:t>
            </a:r>
            <a:r>
              <a:rPr lang="fi-FI" dirty="0"/>
              <a:t>Anna </a:t>
            </a:r>
            <a:r>
              <a:rPr lang="fi-FI" dirty="0" smtClean="0"/>
              <a:t>Vuopala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10.30 Jäsenten ajankohtaisia asioita ja keskustelua</a:t>
            </a:r>
          </a:p>
          <a:p>
            <a:pPr marL="0" indent="0">
              <a:buNone/>
            </a:pPr>
            <a:r>
              <a:rPr lang="fi-FI" dirty="0"/>
              <a:t>10.45 Seuraava kokous</a:t>
            </a:r>
          </a:p>
          <a:p>
            <a:pPr marL="0" indent="0">
              <a:buNone/>
            </a:pPr>
            <a:r>
              <a:rPr lang="fi-FI" dirty="0"/>
              <a:t>11.00 Kokous </a:t>
            </a:r>
            <a:r>
              <a:rPr lang="fi-FI" dirty="0" smtClean="0"/>
              <a:t>päättyy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445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Hallituksen esityksen (HE 43/2022) keskeisin sisältö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u="sng" dirty="0"/>
              <a:t/>
            </a:r>
            <a:br>
              <a:rPr lang="fi-FI" b="1" u="sng" dirty="0"/>
            </a:br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577047" y="1881330"/>
            <a:ext cx="7365077" cy="3887702"/>
          </a:xfrm>
          <a:prstGeom prst="rect">
            <a:avLst/>
          </a:prstGeom>
          <a:solidFill>
            <a:srgbClr val="165C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706582" y="1881330"/>
            <a:ext cx="70658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solidFill>
                  <a:schemeClr val="bg1"/>
                </a:solidFill>
                <a:latin typeface="+mj-lt"/>
              </a:rPr>
              <a:t/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I Tekijänoikeuden rajoitukset + sopimuslisenssi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II Verkkolähetysdirektiivin voimaansaattaminen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III Sopimussuhteiden sääntely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IV Näyttelijöiden yksinoikeus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V Lehtikustantajan lähioikeus</a:t>
            </a:r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r>
              <a:rPr lang="fi-FI" sz="2800" b="1" dirty="0">
                <a:solidFill>
                  <a:schemeClr val="bg1"/>
                </a:solidFill>
                <a:latin typeface="+mj-lt"/>
              </a:rPr>
              <a:t>VI </a:t>
            </a:r>
            <a:r>
              <a:rPr lang="fi-FI" sz="2800" b="1" dirty="0" smtClean="0">
                <a:solidFill>
                  <a:schemeClr val="bg1"/>
                </a:solidFill>
                <a:latin typeface="+mj-lt"/>
              </a:rPr>
              <a:t>Verkkosisällönjakopalvelut + Uusi 184 a § Lakiin sähköisen viestinnän palveluista</a:t>
            </a:r>
            <a:endParaRPr lang="fi-FI" sz="2800" dirty="0">
              <a:solidFill>
                <a:schemeClr val="bg1"/>
              </a:solidFill>
              <a:latin typeface="+mj-lt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68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KÄSITTELYAIKATAULU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381048"/>
              </p:ext>
            </p:extLst>
          </p:nvPr>
        </p:nvGraphicFramePr>
        <p:xfrm>
          <a:off x="2006837" y="1903614"/>
          <a:ext cx="5632560" cy="75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951759"/>
              </p:ext>
            </p:extLst>
          </p:nvPr>
        </p:nvGraphicFramePr>
        <p:xfrm>
          <a:off x="3782683" y="2753478"/>
          <a:ext cx="6861647" cy="673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325521"/>
              </p:ext>
            </p:extLst>
          </p:nvPr>
        </p:nvGraphicFramePr>
        <p:xfrm>
          <a:off x="2089691" y="3534597"/>
          <a:ext cx="7359623" cy="731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944294"/>
              </p:ext>
            </p:extLst>
          </p:nvPr>
        </p:nvGraphicFramePr>
        <p:xfrm>
          <a:off x="2006836" y="4369100"/>
          <a:ext cx="7409765" cy="102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577047" y="2078181"/>
            <a:ext cx="13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2019 - 2021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577047" y="3051733"/>
            <a:ext cx="13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01-03/2022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77047" y="3871969"/>
            <a:ext cx="13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13-14/2022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680268" y="4654054"/>
            <a:ext cx="13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15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/2022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6154405" y="5612989"/>
            <a:ext cx="3814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VOIMAANTULO 1.1.2023</a:t>
            </a:r>
            <a:endParaRPr lang="fi-FI" sz="2800" dirty="0"/>
          </a:p>
        </p:txBody>
      </p:sp>
      <p:grpSp>
        <p:nvGrpSpPr>
          <p:cNvPr id="13" name="Ryhmä 12"/>
          <p:cNvGrpSpPr/>
          <p:nvPr/>
        </p:nvGrpSpPr>
        <p:grpSpPr>
          <a:xfrm>
            <a:off x="9952354" y="5475206"/>
            <a:ext cx="2184964" cy="798786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14" name="Lovettu nuolenkärki 13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Lovettu nuolenkärki 4"/>
            <p:cNvSpPr txBox="1"/>
            <p:nvPr/>
          </p:nvSpPr>
          <p:spPr>
            <a:xfrm>
              <a:off x="2187462" y="65122"/>
              <a:ext cx="1310979" cy="7466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kern="1200" dirty="0" smtClean="0"/>
                <a:t>”2. paketti”</a:t>
              </a:r>
              <a:endParaRPr lang="fi-FI" kern="1200" dirty="0"/>
            </a:p>
          </p:txBody>
        </p:sp>
      </p:grpSp>
      <p:grpSp>
        <p:nvGrpSpPr>
          <p:cNvPr id="16" name="Ryhmä 15"/>
          <p:cNvGrpSpPr/>
          <p:nvPr/>
        </p:nvGrpSpPr>
        <p:grpSpPr>
          <a:xfrm>
            <a:off x="8912375" y="4377358"/>
            <a:ext cx="2112177" cy="1015735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17" name="Lovettu nuolenkärki 16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Lovettu nuolenkärki 4"/>
            <p:cNvSpPr txBox="1"/>
            <p:nvPr/>
          </p:nvSpPr>
          <p:spPr>
            <a:xfrm>
              <a:off x="2187461" y="50680"/>
              <a:ext cx="1310979" cy="76227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100" kern="1200" dirty="0" smtClean="0"/>
                <a:t>EK päätös</a:t>
              </a:r>
              <a:endParaRPr lang="fi-FI" sz="2100" kern="1200" dirty="0"/>
            </a:p>
          </p:txBody>
        </p:sp>
      </p:grpSp>
      <p:grpSp>
        <p:nvGrpSpPr>
          <p:cNvPr id="19" name="Ryhmä 18"/>
          <p:cNvGrpSpPr/>
          <p:nvPr/>
        </p:nvGrpSpPr>
        <p:grpSpPr>
          <a:xfrm>
            <a:off x="10305096" y="2753478"/>
            <a:ext cx="1696169" cy="681223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20" name="Lovettu nuolenkärki 19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Lovettu nuolenkärki 4"/>
            <p:cNvSpPr txBox="1"/>
            <p:nvPr/>
          </p:nvSpPr>
          <p:spPr>
            <a:xfrm>
              <a:off x="2196301" y="81357"/>
              <a:ext cx="1310979" cy="7141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000" kern="1200" dirty="0" smtClean="0"/>
                <a:t>Käännös</a:t>
              </a:r>
              <a:endParaRPr lang="fi-FI" sz="2000" kern="1200" dirty="0"/>
            </a:p>
          </p:txBody>
        </p:sp>
      </p:grpSp>
      <p:grpSp>
        <p:nvGrpSpPr>
          <p:cNvPr id="22" name="Ryhmä 21"/>
          <p:cNvGrpSpPr/>
          <p:nvPr/>
        </p:nvGrpSpPr>
        <p:grpSpPr>
          <a:xfrm>
            <a:off x="7279220" y="1910591"/>
            <a:ext cx="2446671" cy="747596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23" name="Lovettu nuolenkärki 22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Lovettu nuolenkärki 4"/>
            <p:cNvSpPr txBox="1"/>
            <p:nvPr/>
          </p:nvSpPr>
          <p:spPr>
            <a:xfrm>
              <a:off x="2173114" y="14567"/>
              <a:ext cx="1415887" cy="8394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100" dirty="0" smtClean="0"/>
                <a:t>konsulttiapu</a:t>
              </a:r>
              <a:endParaRPr lang="fi-FI" sz="2100" kern="1200" dirty="0"/>
            </a:p>
          </p:txBody>
        </p:sp>
      </p:grpSp>
      <p:grpSp>
        <p:nvGrpSpPr>
          <p:cNvPr id="25" name="Ryhmä 24"/>
          <p:cNvGrpSpPr/>
          <p:nvPr/>
        </p:nvGrpSpPr>
        <p:grpSpPr>
          <a:xfrm>
            <a:off x="2006836" y="2756853"/>
            <a:ext cx="2257533" cy="666579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26" name="Lovettu nuolenkärki 25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Lovettu nuolenkärki 4"/>
            <p:cNvSpPr txBox="1"/>
            <p:nvPr/>
          </p:nvSpPr>
          <p:spPr>
            <a:xfrm>
              <a:off x="2187462" y="61723"/>
              <a:ext cx="1310979" cy="7392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000" dirty="0" smtClean="0"/>
                <a:t>Julkinen kuuleminen</a:t>
              </a:r>
              <a:endParaRPr lang="fi-FI" sz="2000" kern="1200" dirty="0"/>
            </a:p>
          </p:txBody>
        </p:sp>
      </p:grpSp>
      <p:sp>
        <p:nvSpPr>
          <p:cNvPr id="3" name="Tasakylkinen kolmio 2"/>
          <p:cNvSpPr/>
          <p:nvPr/>
        </p:nvSpPr>
        <p:spPr>
          <a:xfrm rot="5400000">
            <a:off x="1911829" y="3719682"/>
            <a:ext cx="724375" cy="368651"/>
          </a:xfrm>
          <a:prstGeom prst="triangle">
            <a:avLst>
              <a:gd name="adj" fmla="val 5114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Tasakylkinen kolmio 27"/>
          <p:cNvSpPr/>
          <p:nvPr/>
        </p:nvSpPr>
        <p:spPr>
          <a:xfrm rot="5400000">
            <a:off x="1711035" y="4672171"/>
            <a:ext cx="1016723" cy="425123"/>
          </a:xfrm>
          <a:prstGeom prst="triangle">
            <a:avLst>
              <a:gd name="adj" fmla="val 5114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9" name="Ryhmä 28"/>
          <p:cNvGrpSpPr/>
          <p:nvPr/>
        </p:nvGrpSpPr>
        <p:grpSpPr>
          <a:xfrm>
            <a:off x="3812859" y="5570815"/>
            <a:ext cx="2159155" cy="776981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30" name="Lovettu nuolenkärki 29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Lovettu nuolenkärki 4"/>
            <p:cNvSpPr txBox="1"/>
            <p:nvPr/>
          </p:nvSpPr>
          <p:spPr>
            <a:xfrm>
              <a:off x="2220933" y="34214"/>
              <a:ext cx="1310979" cy="76227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100" kern="1200" dirty="0" smtClean="0"/>
                <a:t>Virallinen lehti</a:t>
              </a:r>
              <a:endParaRPr lang="fi-FI" sz="2100" kern="1200" dirty="0"/>
            </a:p>
          </p:txBody>
        </p:sp>
      </p:grpSp>
      <p:grpSp>
        <p:nvGrpSpPr>
          <p:cNvPr id="32" name="Ryhmä 31"/>
          <p:cNvGrpSpPr/>
          <p:nvPr/>
        </p:nvGrpSpPr>
        <p:grpSpPr>
          <a:xfrm>
            <a:off x="1950577" y="5533394"/>
            <a:ext cx="2224381" cy="851824"/>
            <a:chOff x="1750470" y="1455"/>
            <a:chExt cx="2184964" cy="873985"/>
          </a:xfrm>
          <a:solidFill>
            <a:srgbClr val="165C7D"/>
          </a:solidFill>
        </p:grpSpPr>
        <p:sp>
          <p:nvSpPr>
            <p:cNvPr id="33" name="Lovettu nuolenkärki 32"/>
            <p:cNvSpPr/>
            <p:nvPr/>
          </p:nvSpPr>
          <p:spPr>
            <a:xfrm>
              <a:off x="1750470" y="1455"/>
              <a:ext cx="2184964" cy="873985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Lovettu nuolenkärki 4"/>
            <p:cNvSpPr txBox="1"/>
            <p:nvPr/>
          </p:nvSpPr>
          <p:spPr>
            <a:xfrm>
              <a:off x="2187461" y="50680"/>
              <a:ext cx="1310979" cy="76227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56007" rIns="28004" bIns="560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100" kern="1200" dirty="0" err="1" smtClean="0"/>
                <a:t>Notifiointi</a:t>
              </a:r>
              <a:r>
                <a:rPr lang="fi-FI" sz="2100" kern="1200" dirty="0" smtClean="0"/>
                <a:t> komissiolle </a:t>
              </a:r>
              <a:endParaRPr lang="fi-FI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93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1268" y="173229"/>
            <a:ext cx="10319487" cy="1299027"/>
          </a:xfrm>
        </p:spPr>
        <p:txBody>
          <a:bodyPr/>
          <a:lstStyle/>
          <a:p>
            <a:r>
              <a:rPr lang="fi-FI" dirty="0" smtClean="0"/>
              <a:t>Käsittelyvaihe eduskunnassa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6" y="1472256"/>
            <a:ext cx="10319487" cy="5000733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Lähetekeskustelussa 28.4.2022 HE 43/2022 lähetettiin valiokuntiin:</a:t>
            </a:r>
          </a:p>
          <a:p>
            <a:r>
              <a:rPr lang="fi-FI" b="1" dirty="0" smtClean="0"/>
              <a:t>Sivistysvaliokunta</a:t>
            </a:r>
            <a:r>
              <a:rPr lang="fi-FI" dirty="0" smtClean="0"/>
              <a:t> tekee</a:t>
            </a:r>
            <a:r>
              <a:rPr lang="fi-FI" b="1" dirty="0" smtClean="0"/>
              <a:t> mietinnön</a:t>
            </a:r>
            <a:r>
              <a:rPr lang="fi-FI" dirty="0" smtClean="0"/>
              <a:t>, </a:t>
            </a:r>
            <a:r>
              <a:rPr lang="fi-FI" u="sng" dirty="0" smtClean="0"/>
              <a:t>kun saanut muiden valiokuntien lausunnot</a:t>
            </a:r>
          </a:p>
          <a:p>
            <a:pPr lvl="1"/>
            <a:r>
              <a:rPr lang="fi-FI" dirty="0" smtClean="0"/>
              <a:t>Yli 120 lausuntoa, joihin on annettu vastineet</a:t>
            </a:r>
          </a:p>
          <a:p>
            <a:pPr lvl="1"/>
            <a:r>
              <a:rPr lang="fi-FI" dirty="0" smtClean="0"/>
              <a:t>Esittely ja kuuleminen</a:t>
            </a:r>
          </a:p>
          <a:p>
            <a:pPr lvl="1"/>
            <a:r>
              <a:rPr lang="fi-FI" dirty="0" smtClean="0"/>
              <a:t>Päätöstä lopettaa kuuleminen ei vielä tehty kaikissa valiokunnissa</a:t>
            </a:r>
          </a:p>
          <a:p>
            <a:r>
              <a:rPr lang="fi-FI" b="1" i="1" dirty="0">
                <a:solidFill>
                  <a:srgbClr val="FF0000"/>
                </a:solidFill>
              </a:rPr>
              <a:t>Talousvaliokunta </a:t>
            </a:r>
            <a:r>
              <a:rPr lang="fi-FI" b="1" i="1" dirty="0" smtClean="0">
                <a:solidFill>
                  <a:srgbClr val="FF0000"/>
                </a:solidFill>
              </a:rPr>
              <a:t>on antanut lausuntonsa </a:t>
            </a:r>
            <a:r>
              <a:rPr lang="fi-FI" b="1" i="1" dirty="0" err="1" smtClean="0">
                <a:solidFill>
                  <a:srgbClr val="FF0000"/>
                </a:solidFill>
              </a:rPr>
              <a:t>TaVL</a:t>
            </a:r>
            <a:r>
              <a:rPr lang="fi-FI" b="1" i="1" dirty="0" smtClean="0">
                <a:solidFill>
                  <a:srgbClr val="FF0000"/>
                </a:solidFill>
              </a:rPr>
              <a:t> 43/2022</a:t>
            </a:r>
            <a:endParaRPr lang="fi-FI" b="1" i="1" dirty="0">
              <a:solidFill>
                <a:srgbClr val="FF0000"/>
              </a:solidFill>
            </a:endParaRPr>
          </a:p>
          <a:p>
            <a:r>
              <a:rPr lang="fi-FI" b="1" dirty="0" smtClean="0"/>
              <a:t>Perustuslakivaliokunta</a:t>
            </a:r>
            <a:r>
              <a:rPr lang="fi-FI" dirty="0" smtClean="0"/>
              <a:t> </a:t>
            </a:r>
            <a:r>
              <a:rPr lang="fi-FI" dirty="0"/>
              <a:t>antaa </a:t>
            </a:r>
            <a:r>
              <a:rPr lang="fi-FI" dirty="0" smtClean="0"/>
              <a:t>lausuntonsa</a:t>
            </a:r>
            <a:endParaRPr lang="fi-FI" dirty="0"/>
          </a:p>
          <a:p>
            <a:r>
              <a:rPr lang="fi-FI" b="1" dirty="0" smtClean="0"/>
              <a:t>Liikenne- ja viestintävaliokunta</a:t>
            </a:r>
            <a:r>
              <a:rPr lang="fi-FI" dirty="0" smtClean="0"/>
              <a:t> antaa lausuntonsa</a:t>
            </a:r>
            <a:endParaRPr lang="fi-FI" dirty="0"/>
          </a:p>
          <a:p>
            <a:r>
              <a:rPr lang="fi-FI" dirty="0" smtClean="0"/>
              <a:t>Sivistysvaliokunnan mietintö </a:t>
            </a:r>
            <a:r>
              <a:rPr lang="fi-FI" dirty="0" smtClean="0">
                <a:sym typeface="Wingdings" panose="05000000000000000000" pitchFamily="2" charset="2"/>
              </a:rPr>
              <a:t> Eduskunnan käsittely ja vastaus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Voimaantulo vuodenvaihteessa, jos ehtii TP vahvistukseen ja julkaisuun virallisessa lehdessä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43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Tekijänoikeusinfrastruktuurin kehittäminen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6" y="1448193"/>
            <a:ext cx="10319487" cy="4832291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EU-pj-kauden prioriteetti 2019</a:t>
            </a:r>
          </a:p>
          <a:p>
            <a:pPr lvl="1"/>
            <a:r>
              <a:rPr lang="fi-FI" dirty="0" smtClean="0"/>
              <a:t>Kansallinen tekijänoikeusinfrastruktuurin kehittämishanke </a:t>
            </a:r>
          </a:p>
          <a:p>
            <a:pPr lvl="2"/>
            <a:r>
              <a:rPr lang="fi-FI" dirty="0" smtClean="0"/>
              <a:t>Kesäkuusta 2020- maaliskuuhun 2023</a:t>
            </a:r>
          </a:p>
          <a:p>
            <a:pPr lvl="2"/>
            <a:r>
              <a:rPr lang="fi-FI" dirty="0" smtClean="0"/>
              <a:t>9 pientyöryhmää ja 7 työpajaa -&gt; </a:t>
            </a:r>
            <a:r>
              <a:rPr lang="fi-FI" b="1" dirty="0" smtClean="0"/>
              <a:t>8. tulossa arkkitehtien ekosysteemi </a:t>
            </a:r>
            <a:r>
              <a:rPr lang="fi-FI" b="1" dirty="0" err="1" smtClean="0"/>
              <a:t>metaversen</a:t>
            </a:r>
            <a:r>
              <a:rPr lang="fi-FI" b="1" dirty="0" smtClean="0"/>
              <a:t> suunnitteluun</a:t>
            </a:r>
          </a:p>
          <a:p>
            <a:pPr lvl="1"/>
            <a:r>
              <a:rPr lang="fi-FI" b="1" dirty="0" smtClean="0"/>
              <a:t>Dialogiportaalista</a:t>
            </a:r>
            <a:r>
              <a:rPr lang="fi-FI" dirty="0" smtClean="0"/>
              <a:t> löytyy aikajana ja aineisto</a:t>
            </a:r>
          </a:p>
          <a:p>
            <a:pPr lvl="2"/>
            <a:r>
              <a:rPr lang="fi-FI" dirty="0" smtClean="0"/>
              <a:t>Timo Oiva, Luovien alojen näkemyksiä yhteisistä data-avaruuksista</a:t>
            </a:r>
          </a:p>
          <a:p>
            <a:pPr lvl="2"/>
            <a:r>
              <a:rPr lang="fi-FI" dirty="0" smtClean="0"/>
              <a:t>Uutena Tietosuoja &amp; Tekijänoikeusinfrastruktuuri-selvitys	</a:t>
            </a:r>
          </a:p>
          <a:p>
            <a:r>
              <a:rPr lang="fi-FI" dirty="0" smtClean="0"/>
              <a:t>Data-avaruudet, </a:t>
            </a:r>
            <a:r>
              <a:rPr lang="fi-FI" dirty="0"/>
              <a:t>R</a:t>
            </a:r>
            <a:r>
              <a:rPr lang="fi-FI" dirty="0" smtClean="0"/>
              <a:t>ahoitus EU-tasolta Tavoite on saada EU- tai KV-tasolle </a:t>
            </a:r>
            <a:r>
              <a:rPr lang="fi-FI" dirty="0" smtClean="0">
                <a:sym typeface="Wingdings" panose="05000000000000000000" pitchFamily="2" charset="2"/>
              </a:rPr>
              <a:t> EDIC konsortio FI, EE, SL, PT? </a:t>
            </a:r>
            <a:endParaRPr lang="fi-FI" dirty="0" smtClean="0"/>
          </a:p>
          <a:p>
            <a:r>
              <a:rPr lang="fi-FI" dirty="0" smtClean="0"/>
              <a:t>EU:n tekijänoikeus ja uudet teknologiat</a:t>
            </a:r>
          </a:p>
          <a:p>
            <a:pPr lvl="1"/>
            <a:r>
              <a:rPr lang="fi-FI" dirty="0" smtClean="0"/>
              <a:t>EU-selvitys annettu – johtopäätökset samat vanhat</a:t>
            </a:r>
          </a:p>
          <a:p>
            <a:pPr lvl="1"/>
            <a:r>
              <a:rPr lang="fi-FI" b="1" dirty="0" smtClean="0"/>
              <a:t>Uusi havainto on, että on siirryttävä rakentamaan oikeuksia koskevaa infrastruktuuria (ei vain tekijöitä ja teoksia), niissä jo kehitytty eri alueilla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79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1757" y="1481452"/>
            <a:ext cx="1658868" cy="4224469"/>
          </a:xfrm>
        </p:spPr>
        <p:txBody>
          <a:bodyPr>
            <a:norm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Suomen EUPJ-kauden työn yhteenveto</a:t>
            </a:r>
            <a:br>
              <a:rPr lang="fi-FI" sz="1600" b="1" dirty="0">
                <a:solidFill>
                  <a:schemeClr val="bg1"/>
                </a:solidFill>
              </a:rPr>
            </a:br>
            <a:r>
              <a:rPr lang="fi-FI" sz="1600" b="1" dirty="0">
                <a:solidFill>
                  <a:schemeClr val="bg1"/>
                </a:solidFill>
              </a:rPr>
              <a:t>DEVELOPING THE COPYRIGHT INFRASTRUCTURE  - STOCKTAKING OF PROGRESS – </a:t>
            </a:r>
            <a:br>
              <a:rPr lang="fi-FI" sz="1600" b="1" dirty="0">
                <a:solidFill>
                  <a:schemeClr val="bg1"/>
                </a:solidFill>
              </a:rPr>
            </a:br>
            <a:r>
              <a:rPr lang="fi-FI" sz="1600" b="1" dirty="0"/>
              <a:t/>
            </a:r>
            <a:br>
              <a:rPr lang="fi-FI" sz="1600" b="1" dirty="0"/>
            </a:br>
            <a:r>
              <a:rPr lang="fi-FI" sz="1733" dirty="0">
                <a:hlinkClick r:id="rId2"/>
              </a:rPr>
              <a:t>https://data.consilium.europa.eu/doc/document/ST-15016-2019-INIT/en/pdf</a:t>
            </a:r>
            <a:r>
              <a:rPr lang="fi-FI" sz="2800" dirty="0"/>
              <a:t/>
            </a:r>
            <a:br>
              <a:rPr lang="fi-FI" sz="2800" dirty="0"/>
            </a:b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89212" y="1467210"/>
            <a:ext cx="2071556" cy="4483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 </a:t>
            </a:r>
          </a:p>
          <a:p>
            <a:pPr marL="0" indent="0">
              <a:buNone/>
            </a:pPr>
            <a:r>
              <a:rPr lang="fi-FI" sz="1600" b="1" dirty="0" smtClean="0">
                <a:solidFill>
                  <a:schemeClr val="bg1"/>
                </a:solidFill>
              </a:rPr>
              <a:t>EU:N </a:t>
            </a:r>
            <a:r>
              <a:rPr lang="fi-FI" sz="1600" b="1" dirty="0">
                <a:solidFill>
                  <a:schemeClr val="bg1"/>
                </a:solidFill>
              </a:rPr>
              <a:t>KOMISSION TEKIJÄNOIKEUSDATAA JA TEKOÄLYÄ KOSKEVA SELVITYS (toteuttajat Technopolis, </a:t>
            </a:r>
            <a:r>
              <a:rPr lang="fi-FI" sz="1600" b="1" dirty="0" err="1">
                <a:solidFill>
                  <a:schemeClr val="bg1"/>
                </a:solidFill>
              </a:rPr>
              <a:t>Université</a:t>
            </a:r>
            <a:r>
              <a:rPr lang="fi-FI" sz="1600" b="1" dirty="0">
                <a:solidFill>
                  <a:schemeClr val="bg1"/>
                </a:solidFill>
              </a:rPr>
              <a:t> de </a:t>
            </a:r>
            <a:r>
              <a:rPr lang="fi-FI" sz="1600" b="1" dirty="0" err="1">
                <a:solidFill>
                  <a:schemeClr val="bg1"/>
                </a:solidFill>
              </a:rPr>
              <a:t>Louvain</a:t>
            </a:r>
            <a:r>
              <a:rPr lang="fi-FI" sz="1600" b="1" dirty="0">
                <a:solidFill>
                  <a:schemeClr val="bg1"/>
                </a:solidFill>
              </a:rPr>
              <a:t>, Philippe Rixhon), </a:t>
            </a:r>
            <a:r>
              <a:rPr lang="fi-FI" sz="1600" b="1" dirty="0" smtClean="0">
                <a:solidFill>
                  <a:schemeClr val="bg1"/>
                </a:solidFill>
              </a:rPr>
              <a:t>julkaistiin maaliskuussa 2022</a:t>
            </a:r>
            <a:endParaRPr lang="fi-FI" sz="1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i-FI" sz="3200" b="1" dirty="0">
              <a:solidFill>
                <a:schemeClr val="bg1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2496734" y="1680506"/>
            <a:ext cx="2112233" cy="2401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1467" b="1" dirty="0" smtClean="0">
                <a:solidFill>
                  <a:prstClr val="black"/>
                </a:solidFill>
                <a:latin typeface="Tw Cen MT" panose="020B0602020104020603"/>
              </a:rPr>
              <a:t>PIENRYHMÄT </a:t>
            </a:r>
          </a:p>
          <a:p>
            <a:pPr defTabSz="457189"/>
            <a:endParaRPr lang="fi-FI" sz="1467" b="1" dirty="0">
              <a:solidFill>
                <a:prstClr val="black"/>
              </a:solidFill>
              <a:latin typeface="Tw Cen MT" panose="020B0602020104020603"/>
            </a:endParaRPr>
          </a:p>
          <a:p>
            <a:pPr defTabSz="457189"/>
            <a:r>
              <a:rPr lang="fi-FI" sz="1467" b="1" dirty="0" smtClean="0">
                <a:solidFill>
                  <a:prstClr val="black"/>
                </a:solidFill>
                <a:latin typeface="Tw Cen MT" panose="020B0602020104020603"/>
              </a:rPr>
              <a:t>TEKIJÄNOIKEUS-INFRAN </a:t>
            </a:r>
            <a:endParaRPr lang="fi-FI" sz="1467" b="1" dirty="0">
              <a:solidFill>
                <a:prstClr val="black"/>
              </a:solidFill>
              <a:latin typeface="Tw Cen MT" panose="020B0602020104020603"/>
            </a:endParaRPr>
          </a:p>
          <a:p>
            <a:pPr defTabSz="457189"/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KEHITYS– 2022 asti</a:t>
            </a:r>
          </a:p>
          <a:p>
            <a:pPr defTabSz="457189"/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HANKEIKKUNA</a:t>
            </a:r>
            <a:r>
              <a:rPr lang="fi-FI" sz="1600" dirty="0">
                <a:solidFill>
                  <a:prstClr val="black"/>
                </a:solidFill>
                <a:latin typeface="Tw Cen MT" panose="020B0602020104020603"/>
              </a:rPr>
              <a:t/>
            </a:r>
            <a:br>
              <a:rPr lang="fi-FI" sz="1600" dirty="0">
                <a:solidFill>
                  <a:prstClr val="black"/>
                </a:solidFill>
                <a:latin typeface="Tw Cen MT" panose="020B0602020104020603"/>
              </a:rPr>
            </a:br>
            <a:r>
              <a:rPr lang="fi-FI" sz="1600" dirty="0">
                <a:solidFill>
                  <a:prstClr val="black"/>
                </a:solidFill>
                <a:latin typeface="Tw Cen MT" panose="020B0602020104020603"/>
                <a:hlinkClick r:id="rId3"/>
              </a:rPr>
              <a:t>https://minedu.fi/hanke?tunnus=OKM020:00/2020</a:t>
            </a:r>
            <a:r>
              <a:rPr lang="fi-FI" sz="1400" b="1" dirty="0">
                <a:solidFill>
                  <a:prstClr val="black"/>
                </a:solidFill>
                <a:latin typeface="Tw Cen MT" panose="020B0602020104020603"/>
              </a:rPr>
              <a:t/>
            </a:r>
            <a:br>
              <a:rPr lang="fi-FI" sz="1400" b="1" dirty="0">
                <a:solidFill>
                  <a:prstClr val="black"/>
                </a:solidFill>
                <a:latin typeface="Tw Cen MT" panose="020B0602020104020603"/>
              </a:rPr>
            </a:br>
            <a:endParaRPr lang="fi-FI" sz="1400" b="1" dirty="0">
              <a:solidFill>
                <a:prstClr val="black"/>
              </a:solidFill>
              <a:latin typeface="Tw Cen MT" panose="020B0602020104020603"/>
            </a:endParaRPr>
          </a:p>
        </p:txBody>
      </p:sp>
      <p:cxnSp>
        <p:nvCxnSpPr>
          <p:cNvPr id="7" name="Suora nuoliyhdysviiva 6"/>
          <p:cNvCxnSpPr/>
          <p:nvPr/>
        </p:nvCxnSpPr>
        <p:spPr>
          <a:xfrm flipV="1">
            <a:off x="1180816" y="1363193"/>
            <a:ext cx="10210803" cy="785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1075087" y="85171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sz="2400" dirty="0">
                <a:latin typeface="Tw Cen MT" panose="020B0602020104020603"/>
              </a:rPr>
              <a:t>2019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2544529" y="863323"/>
            <a:ext cx="8643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sz="2400" dirty="0">
                <a:latin typeface="Tw Cen MT" panose="020B0602020104020603"/>
              </a:rPr>
              <a:t>2020</a:t>
            </a:r>
          </a:p>
          <a:p>
            <a:pPr defTabSz="457189"/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3871600" y="816529"/>
            <a:ext cx="3653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2400" dirty="0" smtClean="0">
                <a:latin typeface="Tw Cen MT" panose="020B0602020104020603"/>
              </a:rPr>
              <a:t>2021-</a:t>
            </a:r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fi-FI" b="1" dirty="0" smtClean="0">
                <a:solidFill>
                  <a:srgbClr val="FFFF00"/>
                </a:solidFill>
              </a:rPr>
              <a:t>RRF-RAHOITUS</a:t>
            </a:r>
            <a:endParaRPr lang="fi-FI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1076759" y="205169"/>
            <a:ext cx="9665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3200" b="1" dirty="0">
                <a:solidFill>
                  <a:prstClr val="white"/>
                </a:solidFill>
                <a:latin typeface="Tw Cen MT" panose="020B0602020104020603"/>
              </a:rPr>
              <a:t>TIEKARTTA TEKIJÄNOIKEUSINFRAN KEHITYKSELLE? 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11326126" y="1047361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2025?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4541730" y="1417321"/>
            <a:ext cx="2080851" cy="4647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TYÖPAJAT</a:t>
            </a:r>
          </a:p>
          <a:p>
            <a:pPr defTabSz="457189"/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KOORDINOIDUSTI </a:t>
            </a: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JA</a:t>
            </a:r>
          </a:p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YHTEISTYÖSSÄ</a:t>
            </a:r>
          </a:p>
          <a:p>
            <a:pPr defTabSz="457189"/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LAAJA VALMISTELU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TIEKARTTA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RAKENNETUKI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ASIANTUNTI-JAT</a:t>
            </a:r>
          </a:p>
          <a:p>
            <a:pPr marL="380990" indent="-380990" defTabSz="457189">
              <a:buFontTx/>
              <a:buChar char="-"/>
            </a:pPr>
            <a:r>
              <a:rPr lang="fi-FI" b="1" dirty="0" smtClean="0">
                <a:solidFill>
                  <a:prstClr val="black"/>
                </a:solidFill>
                <a:latin typeface="Tw Cen MT" panose="020B0602020104020603"/>
              </a:rPr>
              <a:t>OHJAUS-RYHMÄ</a:t>
            </a:r>
            <a:endParaRPr lang="fi-FI" b="1" dirty="0">
              <a:solidFill>
                <a:prstClr val="black"/>
              </a:solidFill>
              <a:latin typeface="Tw Cen MT" panose="020B0602020104020603"/>
            </a:endParaRPr>
          </a:p>
          <a:p>
            <a:pPr marL="380990" indent="-380990" defTabSz="457189">
              <a:buFontTx/>
              <a:buChar char="-"/>
            </a:pPr>
            <a:r>
              <a:rPr lang="fi-FI" sz="1467" b="1" dirty="0">
                <a:solidFill>
                  <a:prstClr val="black"/>
                </a:solidFill>
                <a:latin typeface="Tw Cen MT" panose="020B0602020104020603"/>
              </a:rPr>
              <a:t>LUOVAN TALOUDEN TIEKARTTA</a:t>
            </a:r>
          </a:p>
          <a:p>
            <a:pPr marL="380990" indent="-380990" defTabSz="457189">
              <a:buFontTx/>
              <a:buChar char="-"/>
            </a:pPr>
            <a:r>
              <a:rPr lang="fi-FI" b="1" dirty="0">
                <a:solidFill>
                  <a:prstClr val="black"/>
                </a:solidFill>
                <a:latin typeface="Tw Cen MT" panose="020B0602020104020603"/>
              </a:rPr>
              <a:t>IPSTRA 2030</a:t>
            </a:r>
          </a:p>
          <a:p>
            <a:pPr marL="380990" indent="-380990" defTabSz="457189">
              <a:buFontTx/>
              <a:buChar char="-"/>
            </a:pPr>
            <a:endParaRPr lang="fi-FI" b="1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8626576" y="3219663"/>
            <a:ext cx="262389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KOMISSION </a:t>
            </a:r>
            <a:r>
              <a:rPr lang="fi-FI" sz="1600" b="1" dirty="0" smtClean="0">
                <a:solidFill>
                  <a:srgbClr val="FFFF00"/>
                </a:solidFill>
                <a:latin typeface="Tw Cen MT" panose="020B0602020104020603"/>
              </a:rPr>
              <a:t>TOIMIALA</a:t>
            </a:r>
          </a:p>
          <a:p>
            <a:pPr defTabSz="1219170"/>
            <a:r>
              <a:rPr lang="fi-FI" sz="1600" b="1" dirty="0" smtClean="0">
                <a:solidFill>
                  <a:srgbClr val="FFFF00"/>
                </a:solidFill>
                <a:latin typeface="Tw Cen MT" panose="020B0602020104020603"/>
              </a:rPr>
              <a:t>KESKUSTELUT ?</a:t>
            </a:r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1219170"/>
            <a:r>
              <a:rPr lang="fi-FI" sz="2000" dirty="0">
                <a:solidFill>
                  <a:prstClr val="white"/>
                </a:solidFill>
                <a:latin typeface="Tw Cen MT" panose="020B0602020104020603"/>
              </a:rPr>
              <a:t>-</a:t>
            </a:r>
            <a:r>
              <a:rPr lang="fi-FI" sz="2000" dirty="0" smtClean="0">
                <a:solidFill>
                  <a:prstClr val="white"/>
                </a:solidFill>
                <a:latin typeface="Tw Cen MT" panose="020B0602020104020603"/>
              </a:rPr>
              <a:t>2022 syksyllä alkaen </a:t>
            </a:r>
          </a:p>
          <a:p>
            <a:pPr defTabSz="1219170"/>
            <a:r>
              <a:rPr lang="fi-FI" sz="2000" dirty="0"/>
              <a:t>Orpoteokset ja kaupallisesta jakelusta poistuneet teokset</a:t>
            </a:r>
          </a:p>
          <a:p>
            <a:pPr defTabSz="1219170"/>
            <a:r>
              <a:rPr lang="fi-FI" sz="2000" dirty="0" smtClean="0">
                <a:solidFill>
                  <a:prstClr val="white"/>
                </a:solidFill>
                <a:latin typeface="Tw Cen MT" panose="020B0602020104020603"/>
              </a:rPr>
              <a:t>OOC-sidosryhmä-</a:t>
            </a:r>
          </a:p>
          <a:p>
            <a:pPr defTabSz="1219170"/>
            <a:r>
              <a:rPr lang="fi-FI" sz="2000" dirty="0" smtClean="0">
                <a:solidFill>
                  <a:prstClr val="white"/>
                </a:solidFill>
                <a:latin typeface="Tw Cen MT" panose="020B0602020104020603"/>
              </a:rPr>
              <a:t>Keskusteluista 15.11</a:t>
            </a:r>
            <a:endParaRPr lang="fi-FI" sz="2000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8626576" y="1436708"/>
            <a:ext cx="22943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– PPP</a:t>
            </a: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EKOSYSTEEMEJÄ</a:t>
            </a:r>
          </a:p>
          <a:p>
            <a:pPr defTabSz="457189"/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SITRAN </a:t>
            </a:r>
            <a:r>
              <a:rPr lang="fi-FI" sz="1600" b="1" dirty="0" smtClean="0">
                <a:solidFill>
                  <a:srgbClr val="FFFF00"/>
                </a:solidFill>
                <a:latin typeface="Tw Cen MT" panose="020B0602020104020603"/>
              </a:rPr>
              <a:t>koulutuksia</a:t>
            </a:r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BUSINESS </a:t>
            </a:r>
          </a:p>
          <a:p>
            <a:pPr defTabSz="457189"/>
            <a:r>
              <a:rPr lang="fi-FI" sz="1600" b="1" dirty="0">
                <a:solidFill>
                  <a:srgbClr val="FFFF00"/>
                </a:solidFill>
                <a:latin typeface="Tw Cen MT" panose="020B0602020104020603"/>
              </a:rPr>
              <a:t>FINLANDIN OSAAMISTA</a:t>
            </a:r>
          </a:p>
          <a:p>
            <a:pPr defTabSz="457189"/>
            <a:endParaRPr lang="fi-FI" sz="1600" b="1" dirty="0">
              <a:solidFill>
                <a:srgbClr val="FFFF00"/>
              </a:solidFill>
              <a:latin typeface="Tw Cen MT" panose="020B0602020104020603"/>
            </a:endParaRPr>
          </a:p>
          <a:p>
            <a:pPr defTabSz="457189"/>
            <a:endParaRPr lang="fi-FI" sz="1600" b="1" dirty="0">
              <a:solidFill>
                <a:prstClr val="black"/>
              </a:solidFill>
              <a:latin typeface="Tw Cen MT" panose="020B0602020104020603"/>
            </a:endParaRPr>
          </a:p>
          <a:p>
            <a:pPr defTabSz="1219170"/>
            <a:endParaRPr lang="fi-FI" sz="2400" dirty="0">
              <a:solidFill>
                <a:prstClr val="white"/>
              </a:solidFill>
              <a:latin typeface="Tw Cen MT" panose="020B0602020104020603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6700452" y="820936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2022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10437983" y="836237"/>
            <a:ext cx="1907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fi-FI" sz="2800" dirty="0" smtClean="0">
                <a:latin typeface="Tw Cen MT" panose="020B0602020104020603"/>
              </a:rPr>
              <a:t>2023</a:t>
            </a:r>
            <a:endParaRPr lang="fi-FI" sz="2800" dirty="0"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33985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Seuraava nk. 2. paketti: </a:t>
            </a:r>
            <a:r>
              <a:rPr lang="fi-FI" b="1" dirty="0" err="1" smtClean="0"/>
              <a:t>HE:n</a:t>
            </a:r>
            <a:r>
              <a:rPr lang="fi-FI" b="1" dirty="0" smtClean="0"/>
              <a:t> ulkopuolelle jäävät asiat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6" y="1539584"/>
            <a:ext cx="10319487" cy="4524001"/>
          </a:xfrm>
        </p:spPr>
        <p:txBody>
          <a:bodyPr>
            <a:normAutofit fontScale="775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Kansalliselta pohjalta valmistelussa olleet asiat</a:t>
            </a:r>
          </a:p>
          <a:p>
            <a:pPr lvl="1"/>
            <a:r>
              <a:rPr lang="fi-FI" dirty="0" smtClean="0"/>
              <a:t>Opetuskäyttöä koskeva laajempi uudistus (18 §, 21 §)</a:t>
            </a:r>
          </a:p>
          <a:p>
            <a:pPr lvl="1"/>
            <a:r>
              <a:rPr lang="fi-FI" dirty="0" smtClean="0"/>
              <a:t>Tutkijan rinnakkaistallennusoikeus (38 §)</a:t>
            </a:r>
          </a:p>
          <a:p>
            <a:pPr lvl="1"/>
            <a:r>
              <a:rPr lang="fi-FI" dirty="0" smtClean="0"/>
              <a:t>Ahvenanmaan tarve saada SVT Play palvelun sisältö kokonaan saataviin (25 h § luonnoksessa) </a:t>
            </a:r>
          </a:p>
          <a:p>
            <a:pPr lvl="1"/>
            <a:r>
              <a:rPr lang="fi-FI" dirty="0" smtClean="0"/>
              <a:t>Toissijainen sisällyttäminen (23 § 2 mom. luonnoksessa)</a:t>
            </a:r>
            <a:endParaRPr lang="fi-FI" dirty="0"/>
          </a:p>
          <a:p>
            <a:pPr lvl="1"/>
            <a:endParaRPr lang="fi-FI" dirty="0" smtClean="0"/>
          </a:p>
          <a:p>
            <a:r>
              <a:rPr lang="fi-FI" dirty="0" smtClean="0"/>
              <a:t>Uudet, lausuntokierroksella esitetyt asiat (ei luonnoksessa):</a:t>
            </a:r>
          </a:p>
          <a:p>
            <a:pPr lvl="1"/>
            <a:r>
              <a:rPr lang="fi-FI" dirty="0" smtClean="0"/>
              <a:t>Lainauskorvauksen ulottaminen e-aineistojen käyttöön kirjastoissa</a:t>
            </a:r>
          </a:p>
          <a:p>
            <a:pPr lvl="1"/>
            <a:r>
              <a:rPr lang="fi-FI" dirty="0" smtClean="0"/>
              <a:t>Yleinen sopimuslisenssi</a:t>
            </a:r>
          </a:p>
          <a:p>
            <a:pPr lvl="1"/>
            <a:endParaRPr lang="fi-FI" dirty="0"/>
          </a:p>
          <a:p>
            <a:pPr>
              <a:buFont typeface="Wingdings" panose="05000000000000000000" pitchFamily="2" charset="2"/>
              <a:buChar char="à"/>
            </a:pPr>
            <a:r>
              <a:rPr lang="fi-FI" b="1" dirty="0" smtClean="0"/>
              <a:t>Sisällytetään 2. pakettiin – myöhemmässä vaiheessa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/>
              <a:t>asiat sen luonteisia, ettei niitä ilman syvempää valmistelua voi viedä eteenpäin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/>
              <a:t>ajankohta arvioitava sen jälkeen kun DSM-paketti käsitelty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i-FI" dirty="0" smtClean="0"/>
              <a:t> E-aineistojen korvausta koskeva selvitysmies asetettu</a:t>
            </a:r>
          </a:p>
        </p:txBody>
      </p:sp>
    </p:spTree>
    <p:extLst>
      <p:ext uri="{BB962C8B-B14F-4D97-AF65-F5344CB8AC3E}">
        <p14:creationId xmlns:p14="http://schemas.microsoft.com/office/powerpoint/2010/main" val="23967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EU- ja WIPO-asiat– Datan jakamisen edistäminen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Datastrategiaan linkittyvät IP-kysymykset</a:t>
            </a:r>
          </a:p>
          <a:p>
            <a:pPr lvl="1"/>
            <a:r>
              <a:rPr lang="fi-FI" dirty="0"/>
              <a:t>EU tarvitsee vakaat puitteet, joissa yritykset voivat luoda, käyttää, jakaa ja hyödyntää dataa</a:t>
            </a:r>
          </a:p>
          <a:p>
            <a:pPr lvl="1"/>
            <a:r>
              <a:rPr lang="fi-FI" dirty="0"/>
              <a:t>datatalouden arvo tulee vuosien 2018 ja 2025 välisenä aikana lähes kolminkertaistumaan</a:t>
            </a:r>
          </a:p>
          <a:p>
            <a:pPr lvl="1"/>
            <a:r>
              <a:rPr lang="fi-FI" b="1" dirty="0" smtClean="0"/>
              <a:t>Tietokantadirektiivi</a:t>
            </a:r>
            <a:r>
              <a:rPr lang="fi-FI" dirty="0" smtClean="0"/>
              <a:t> </a:t>
            </a:r>
            <a:r>
              <a:rPr lang="fi-FI" dirty="0"/>
              <a:t>&amp; liikesalaisuusdirektiivi </a:t>
            </a:r>
          </a:p>
          <a:p>
            <a:pPr lvl="2"/>
            <a:r>
              <a:rPr lang="fi-FI" dirty="0"/>
              <a:t>Edistää datan saatavuutta ja yhteiskäyttöä – perustellut intressit suojaten – selkeyttämällä joitain liikesalaisuusdirektiivin keskeisiä säännöksiä ja </a:t>
            </a:r>
            <a:r>
              <a:rPr lang="fi-FI" b="1" dirty="0"/>
              <a:t>tarkastelemalla uudelleen tietokantadirektiiviä</a:t>
            </a:r>
            <a:r>
              <a:rPr lang="fi-FI" dirty="0"/>
              <a:t> (2021, kolmas neljännes).</a:t>
            </a:r>
          </a:p>
          <a:p>
            <a:pPr lvl="2"/>
            <a:r>
              <a:rPr lang="fi-FI" dirty="0"/>
              <a:t>Data Act, eli datasäädös tulee sisältämään mahdollisia muutoksia</a:t>
            </a:r>
          </a:p>
          <a:p>
            <a:r>
              <a:rPr lang="fi-FI" dirty="0"/>
              <a:t>Datasäädös annettiin helmikuussa </a:t>
            </a:r>
            <a:r>
              <a:rPr lang="fi-FI" dirty="0" smtClean="0"/>
              <a:t>2022</a:t>
            </a:r>
          </a:p>
          <a:p>
            <a:pPr lvl="1"/>
            <a:r>
              <a:rPr lang="fi-FI" dirty="0" smtClean="0"/>
              <a:t>Suomi, DE, SE (PL, NL) esittäneet huolta datasäädöksen ratkaisusta </a:t>
            </a:r>
          </a:p>
          <a:p>
            <a:pPr lvl="2"/>
            <a:r>
              <a:rPr lang="fi-FI" dirty="0" smtClean="0"/>
              <a:t>Uusi kompromissiteksti ”oikein” tietokantasääntelyn kannalta, silti FI tulee kapeampaa vain datasäädöksen 4 ja 5 artiklojen tilanteeseen viittaavaa muotoilua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93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Layoutpohjat">
  <a:themeElements>
    <a:clrScheme name="Custom 39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4B8DCB"/>
      </a:accent1>
      <a:accent2>
        <a:srgbClr val="0DB14B"/>
      </a:accent2>
      <a:accent3>
        <a:srgbClr val="ED174F"/>
      </a:accent3>
      <a:accent4>
        <a:srgbClr val="FBD1DC"/>
      </a:accent4>
      <a:accent5>
        <a:srgbClr val="FDDD00"/>
      </a:accent5>
      <a:accent6>
        <a:srgbClr val="75CFEB"/>
      </a:accent6>
      <a:hlink>
        <a:srgbClr val="A6CE39"/>
      </a:hlink>
      <a:folHlink>
        <a:srgbClr val="FE8127"/>
      </a:folHlink>
    </a:clrScheme>
    <a:fontScheme name="Office 2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b="0" i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-11-08_Sitra_presentation.pptx" id="{4CDBE5AE-13D7-4D87-AD9F-72E4B0B27D90}" vid="{E87E1DFA-3FC5-4D84-AEEF-7FA3270C105D}"/>
    </a:ext>
  </a:extLst>
</a:theme>
</file>

<file path=ppt/theme/theme3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</TotalTime>
  <Words>1103</Words>
  <Application>Microsoft Office PowerPoint</Application>
  <PresentationFormat>Laajakuva</PresentationFormat>
  <Paragraphs>170</Paragraphs>
  <Slides>12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10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12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Georgia</vt:lpstr>
      <vt:lpstr>Lucida Grande</vt:lpstr>
      <vt:lpstr>Rational Display Black</vt:lpstr>
      <vt:lpstr>Trebuchet MS</vt:lpstr>
      <vt:lpstr>Tw Cen MT</vt:lpstr>
      <vt:lpstr>Wingdings</vt:lpstr>
      <vt:lpstr>Office-teema</vt:lpstr>
      <vt:lpstr>2_Layoutpohjat</vt:lpstr>
      <vt:lpstr>Piiri</vt:lpstr>
      <vt:lpstr>Tekijänoikeusasioiden neuvottelukunta</vt:lpstr>
      <vt:lpstr>OHJELMA</vt:lpstr>
      <vt:lpstr>Hallituksen esityksen (HE 43/2022) keskeisin sisältö</vt:lpstr>
      <vt:lpstr>KÄSITTELYAIKATAULU</vt:lpstr>
      <vt:lpstr>Käsittelyvaihe eduskunnassa</vt:lpstr>
      <vt:lpstr>Tekijänoikeusinfrastruktuurin kehittäminen</vt:lpstr>
      <vt:lpstr>Suomen EUPJ-kauden työn yhteenveto DEVELOPING THE COPYRIGHT INFRASTRUCTURE  - STOCKTAKING OF PROGRESS –   https://data.consilium.europa.eu/doc/document/ST-15016-2019-INIT/en/pdf </vt:lpstr>
      <vt:lpstr>Seuraava nk. 2. paketti: HE:n ulkopuolelle jäävät asiat</vt:lpstr>
      <vt:lpstr>EU- ja WIPO-asiat– Datan jakamisen edistäminen</vt:lpstr>
      <vt:lpstr>Datasäädös (Data Act)</vt:lpstr>
      <vt:lpstr>Ajankohtaista WIPO:sta</vt:lpstr>
      <vt:lpstr>Kiitos!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Ajankohtaiskatsaus tekijänoikeusasioihin ministeriön näkökulmasta</dc:title>
  <dc:creator>Vuopala Anna (OKM)</dc:creator>
  <cp:lastModifiedBy>Vuopala Anna (OKM)</cp:lastModifiedBy>
  <cp:revision>295</cp:revision>
  <dcterms:created xsi:type="dcterms:W3CDTF">2021-06-02T10:24:20Z</dcterms:created>
  <dcterms:modified xsi:type="dcterms:W3CDTF">2022-10-18T12:24:09Z</dcterms:modified>
</cp:coreProperties>
</file>